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  <p:sldMasterId id="2147483750" r:id="rId2"/>
    <p:sldMasterId id="2147483762" r:id="rId3"/>
    <p:sldMasterId id="2147483774" r:id="rId4"/>
    <p:sldMasterId id="2147483796" r:id="rId5"/>
  </p:sldMasterIdLst>
  <p:notesMasterIdLst>
    <p:notesMasterId r:id="rId59"/>
  </p:notesMasterIdLst>
  <p:sldIdLst>
    <p:sldId id="257" r:id="rId6"/>
    <p:sldId id="261" r:id="rId7"/>
    <p:sldId id="267" r:id="rId8"/>
    <p:sldId id="268" r:id="rId9"/>
    <p:sldId id="269" r:id="rId10"/>
    <p:sldId id="264" r:id="rId11"/>
    <p:sldId id="265" r:id="rId12"/>
    <p:sldId id="270" r:id="rId13"/>
    <p:sldId id="271" r:id="rId14"/>
    <p:sldId id="259" r:id="rId15"/>
    <p:sldId id="334" r:id="rId16"/>
    <p:sldId id="266" r:id="rId17"/>
    <p:sldId id="337" r:id="rId18"/>
    <p:sldId id="300" r:id="rId19"/>
    <p:sldId id="301" r:id="rId20"/>
    <p:sldId id="299" r:id="rId21"/>
    <p:sldId id="302" r:id="rId22"/>
    <p:sldId id="311" r:id="rId23"/>
    <p:sldId id="312" r:id="rId24"/>
    <p:sldId id="303" r:id="rId25"/>
    <p:sldId id="304" r:id="rId26"/>
    <p:sldId id="313" r:id="rId27"/>
    <p:sldId id="305" r:id="rId28"/>
    <p:sldId id="314" r:id="rId29"/>
    <p:sldId id="315" r:id="rId30"/>
    <p:sldId id="306" r:id="rId31"/>
    <p:sldId id="316" r:id="rId32"/>
    <p:sldId id="307" r:id="rId33"/>
    <p:sldId id="308" r:id="rId34"/>
    <p:sldId id="317" r:id="rId35"/>
    <p:sldId id="309" r:id="rId36"/>
    <p:sldId id="318" r:id="rId37"/>
    <p:sldId id="310" r:id="rId38"/>
    <p:sldId id="319" r:id="rId39"/>
    <p:sldId id="320" r:id="rId40"/>
    <p:sldId id="326" r:id="rId41"/>
    <p:sldId id="322" r:id="rId42"/>
    <p:sldId id="321" r:id="rId43"/>
    <p:sldId id="324" r:id="rId44"/>
    <p:sldId id="323" r:id="rId45"/>
    <p:sldId id="298" r:id="rId46"/>
    <p:sldId id="335" r:id="rId47"/>
    <p:sldId id="256" r:id="rId48"/>
    <p:sldId id="327" r:id="rId49"/>
    <p:sldId id="328" r:id="rId50"/>
    <p:sldId id="329" r:id="rId51"/>
    <p:sldId id="330" r:id="rId52"/>
    <p:sldId id="331" r:id="rId53"/>
    <p:sldId id="332" r:id="rId54"/>
    <p:sldId id="333" r:id="rId55"/>
    <p:sldId id="262" r:id="rId56"/>
    <p:sldId id="336" r:id="rId57"/>
    <p:sldId id="258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58" d="100"/>
          <a:sy n="5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2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36DA6-8D33-49F0-9C46-431B297EBBAE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CEC6D-BCE5-4437-8BBC-DD250331A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52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B1BFF0-9BEE-4953-A618-5F561035A3B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7C7B0F-CCA4-46B2-B41F-AD987C399DB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6406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7C7B0F-CCA4-46B2-B41F-AD987C399DB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2408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7C7B0F-CCA4-46B2-B41F-AD987C399DB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6863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7C7B0F-CCA4-46B2-B41F-AD987C399DB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70314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7C7B0F-CCA4-46B2-B41F-AD987C399DB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60180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7C7B0F-CCA4-46B2-B41F-AD987C399DB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56777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7C7B0F-CCA4-46B2-B41F-AD987C399DB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0167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7C7B0F-CCA4-46B2-B41F-AD987C399DB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80332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7C7B0F-CCA4-46B2-B41F-AD987C399DB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91554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7C7B0F-CCA4-46B2-B41F-AD987C399DB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3293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7C7B0F-CCA4-46B2-B41F-AD987C399DB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32130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7C7B0F-CCA4-46B2-B41F-AD987C399DB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34625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7C7B0F-CCA4-46B2-B41F-AD987C399DB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03369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7C7B0F-CCA4-46B2-B41F-AD987C399DB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50602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7C7B0F-CCA4-46B2-B41F-AD987C399DB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29383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7C7B0F-CCA4-46B2-B41F-AD987C399DB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0664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7C7B0F-CCA4-46B2-B41F-AD987C399DB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7C7B0F-CCA4-46B2-B41F-AD987C399DB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7393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7C7B0F-CCA4-46B2-B41F-AD987C399DB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668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7C7B0F-CCA4-46B2-B41F-AD987C399DB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9178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7C7B0F-CCA4-46B2-B41F-AD987C399DB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9151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7C7B0F-CCA4-46B2-B41F-AD987C399DB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1345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7C7B0F-CCA4-46B2-B41F-AD987C399DB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3398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56882-1AC1-4185-B3E4-5A826A24C8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95FE6D-9786-4A13-8BAB-957F9A2304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6787D6-5F81-443E-9BC3-8C69CFF4D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D540A-647E-461A-A634-B002102478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4FF1A-E181-4699-A7B7-1E0A8F97B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5306F-B3E6-4AF4-A199-490CE6443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5FEA2-E296-4F8B-856C-8F3A55D564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06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07D5B-DD69-4E3B-B3A1-A11C48E60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40361-E032-4FB2-B80C-A0CC9E735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8DFFE-2561-42A4-AA0C-9C686B2FC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D540A-647E-461A-A634-B002102478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AF7C9-40CF-4CB0-8F61-B4F137D72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DC03D-8A6A-4398-89D8-1BE0CCB14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5FEA2-E296-4F8B-856C-8F3A55D564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345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68398-22EE-48E5-9AA7-31886FB08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B10A1C-BDB6-4FFF-B6BA-ADC70D7CB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852826-74C4-4AE2-9AB3-49D9AFAE8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D540A-647E-461A-A634-B002102478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DADAD-4753-4249-AFFB-2BC6F7A1F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D6230-EF78-4C11-9BD8-EACED3194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5FEA2-E296-4F8B-856C-8F3A55D564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772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9D71F-77AB-4564-B2FC-BD3AEBB75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3DCD8-9652-40AE-A8E8-4201D93463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250D86-117B-4456-A6AF-D9BB84B73A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3C1D39-7F59-4EA8-88B3-5571A3550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D540A-647E-461A-A634-B002102478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B1BA3F-55AE-463D-99C0-BE10D17C3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9627F4-6B15-4A18-ABFD-3B0950F6D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5FEA2-E296-4F8B-856C-8F3A55D564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8269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D52E3-DF36-4D3C-AB01-F215365DA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6FD2D-500D-4EA2-89C2-E4234C4279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ACAF5-DD42-42B6-9646-9F39EDD63F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F242BB-343E-4729-9671-AE214B63F1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CE0B96-A623-4A2B-810C-04999A66D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12BCEE-F7CE-48DD-9938-6460620A6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D540A-647E-461A-A634-B002102478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F6B72D-A562-4B87-B1ED-B060C3697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2A41FB-8D2F-4E86-B9B9-CE6DE3741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5FEA2-E296-4F8B-856C-8F3A55D564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093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9274C-87A2-4261-B1DB-26B39F30F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B0A86F-E704-43F6-BE1B-47CA60CDA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D540A-647E-461A-A634-B002102478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A41D36-F4C2-478F-A26D-4F82A1813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968279-1F32-452A-9666-2E6FFE46F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5FEA2-E296-4F8B-856C-8F3A55D564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479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B1CFB8-35CF-4583-B557-69608BDF2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D540A-647E-461A-A634-B002102478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CDEABC-C1E8-43E1-9A33-7DCCDDCEF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392114-F32D-4A99-A775-1DB66ED66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5FEA2-E296-4F8B-856C-8F3A55D564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1496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84D7B-F430-4812-B72D-6034B51D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1DE9D-CD2D-48AF-A02F-4120E4281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79E47E-ACA0-432A-8E2D-14E5ABC594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FA244E-037E-4EC4-AFA2-81B03AC74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D540A-647E-461A-A634-B002102478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15C30D-EC2A-40DF-9F09-BDC44EF3C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77DA6-DC91-42A6-9E7C-E76C56F0A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5FEA2-E296-4F8B-856C-8F3A55D564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72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3BF09-9D41-4FBF-9DA9-2EB4DB94F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299E11-B036-499F-AD32-5385E7AABB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C9F2B1-97D1-40E5-AF9A-CD67BB365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FCA043-4C89-4385-BB80-673FA7EB9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D540A-647E-461A-A634-B002102478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674994-CF50-4636-9770-1EDECAB1F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369C9B-3C3F-43C5-B722-3BBE1F59E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5FEA2-E296-4F8B-856C-8F3A55D564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1703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E3E0F-6DF1-4C00-84F0-15B2ECD1F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7DEEB0-C653-4F3D-A19C-66BFE9FF98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D5D413-7D3F-4451-BD08-0E06401FD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D540A-647E-461A-A634-B002102478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45375-2C48-4015-B69D-28AD9E092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DE762-5295-4868-947A-479D6C63E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5FEA2-E296-4F8B-856C-8F3A55D564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7872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93EA1B-0F74-4208-853B-796DC151B8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A4355C-5EE1-497F-AA9D-E56840ED6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C3CEB0-E1BC-4DE9-9B8F-2D9694CDE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D540A-647E-461A-A634-B002102478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27B062-7FDC-4226-A9FF-3D7906BC6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CAD7C-274E-4FCF-A53C-759A7C1E5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5FEA2-E296-4F8B-856C-8F3A55D564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7048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B7C6-2E99-4E50-A19A-90154376B919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D1A46-153F-4376-B852-3D40047C9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779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B7C6-2E99-4E50-A19A-90154376B919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D1A46-153F-4376-B852-3D40047C9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52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B7C6-2E99-4E50-A19A-90154376B919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D1A46-153F-4376-B852-3D40047C9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979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B7C6-2E99-4E50-A19A-90154376B919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D1A46-153F-4376-B852-3D40047C9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4081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B7C6-2E99-4E50-A19A-90154376B919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D1A46-153F-4376-B852-3D40047C9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611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B7C6-2E99-4E50-A19A-90154376B919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D1A46-153F-4376-B852-3D40047C9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0913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B7C6-2E99-4E50-A19A-90154376B919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D1A46-153F-4376-B852-3D40047C9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71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B7C6-2E99-4E50-A19A-90154376B919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D1A46-153F-4376-B852-3D40047C9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4696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B7C6-2E99-4E50-A19A-90154376B919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D1A46-153F-4376-B852-3D40047C9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7899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B7C6-2E99-4E50-A19A-90154376B919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D1A46-153F-4376-B852-3D40047C9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6270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B7C6-2E99-4E50-A19A-90154376B919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D1A46-153F-4376-B852-3D40047C9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235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62000"/>
            <a:ext cx="9142413" cy="53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9271000" y="762000"/>
            <a:ext cx="2924175" cy="5334000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/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67B35-57F7-41FF-AD5A-3681ADEB3229}" type="datetimeFigureOut">
              <a:rPr lang="en-US"/>
              <a:pPr>
                <a:defRPr/>
              </a:pPr>
              <a:t>10/27/2020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F9FE8-B04E-488D-80C6-0C021C82F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788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C4E2F-381F-4BDE-8382-12EA83F383A0}" type="datetimeFigureOut">
              <a:rPr lang="en-US"/>
              <a:pPr>
                <a:defRPr/>
              </a:pPr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F9FC3-EEDE-46D8-8630-472F7EB353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52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/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C858E-B273-47D8-9531-5A367B63D059}" type="datetimeFigureOut">
              <a:rPr lang="en-US"/>
              <a:pPr>
                <a:defRPr/>
              </a:pPr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DDF86-FEAE-4CA3-BE5A-5086494FB0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960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39781-EBFC-4CC0-B45D-300CDDA49C07}" type="datetimeFigureOut">
              <a:rPr lang="en-US"/>
              <a:pPr>
                <a:defRPr/>
              </a:pPr>
              <a:t>10/27/2020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EB91B-DA73-4F08-84F2-F29344502B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29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B76F3-0D8D-499D-8036-2913265EE49D}" type="datetimeFigureOut">
              <a:rPr lang="en-US"/>
              <a:pPr>
                <a:defRPr/>
              </a:pPr>
              <a:t>10/27/2020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27BF7-73D5-40B9-9C0D-EDBE832B4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787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8E05C-3450-44C3-84C5-2A59612DF24A}" type="datetimeFigureOut">
              <a:rPr lang="en-US"/>
              <a:pPr>
                <a:defRPr/>
              </a:pPr>
              <a:t>10/27/2020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52B37-2703-4E89-A533-D0E8BC9D8F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228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B204E-32B4-440D-883C-429FC45975F1}" type="datetimeFigureOut">
              <a:rPr lang="en-US"/>
              <a:pPr>
                <a:defRPr/>
              </a:pPr>
              <a:t>10/27/2020</a:t>
            </a:fld>
            <a:endParaRPr lang="en-US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7B232-73F6-4AF5-B3FF-C886BEC269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111555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/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3CA74-5D95-41D5-83AB-EA91588F1D48}" type="datetimeFigureOut">
              <a:rPr lang="en-US"/>
              <a:pPr>
                <a:defRPr/>
              </a:pPr>
              <a:t>10/27/2020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193CA-09B6-4F3E-8D2B-DF4DB8600D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4799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/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rtlCol="0" anchor="t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1B4CD-4CC4-4EE0-9710-632D54B898E7}" type="datetimeFigureOut">
              <a:rPr lang="en-US"/>
              <a:pPr>
                <a:defRPr/>
              </a:pPr>
              <a:t>10/27/2020</a:t>
            </a:fld>
            <a:endParaRPr lang="en-US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8850" y="6356350"/>
            <a:ext cx="5911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58015-434C-461E-87E4-CB415373F9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042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C9D76-91DD-4122-A84E-3C22E7A35D6B}" type="datetimeFigureOut">
              <a:rPr lang="en-US"/>
              <a:pPr>
                <a:defRPr/>
              </a:pPr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9CDE2-F0F0-40D7-AEEE-33B25734A1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985392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6B1A5-8196-4C4C-8F59-EEA72976DC51}" type="datetimeFigureOut">
              <a:rPr lang="en-US"/>
              <a:pPr>
                <a:defRPr/>
              </a:pPr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0190E-3C8C-42F6-80CD-E336EBB8D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874678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" y="6184272"/>
            <a:ext cx="12191999" cy="914400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375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62000"/>
            <a:ext cx="9142413" cy="53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9271000" y="762000"/>
            <a:ext cx="2924175" cy="5334000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367055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6248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/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8033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963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8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6788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2832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/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64960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/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5" y="767419"/>
            <a:ext cx="8115231" cy="5330952"/>
          </a:xfrm>
          <a:solidFill>
            <a:schemeClr val="bg1">
              <a:lumMod val="75000"/>
            </a:schemeClr>
          </a:solidFill>
        </p:spPr>
        <p:txBody>
          <a:bodyPr rtlCol="0" anchor="t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55835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1458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747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10/27/2020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330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216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2742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54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183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6232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1516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3200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179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891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474208-7B45-4129-BE6A-5BA1111C3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46EAE1-7FCB-411B-BE61-E094B8064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7933F-FAD7-4C49-A85C-D39AA0708A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D540A-647E-461A-A634-B002102478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3DBAF-7B88-4230-9117-2D68273BC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575DE-47D9-4D8F-9BD4-BCC14B767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5FEA2-E296-4F8B-856C-8F3A55D564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69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CB7C6-2E99-4E50-A19A-90154376B919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D1A46-153F-4376-B852-3D40047C9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889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58825"/>
            <a:ext cx="3443288" cy="5330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413" y="1123950"/>
            <a:ext cx="2947987" cy="460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763" y="758825"/>
            <a:ext cx="384175" cy="5330825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68738" y="863600"/>
            <a:ext cx="731520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193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C090E8A-8C8F-4138-A4CB-3EB866B2D257}" type="datetimeFigureOut">
              <a:rPr lang="en-US"/>
              <a:pPr>
                <a:defRPr/>
              </a:pPr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8738" y="6356350"/>
            <a:ext cx="5911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663" y="6356350"/>
            <a:ext cx="1530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FFA46133-571F-4AF5-9FAE-9A4229C7EB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3" name="Picture 7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38" y="492125"/>
            <a:ext cx="398462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0826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  <p:sldLayoutId id="2147483792" r:id="rId18"/>
    <p:sldLayoutId id="2147483793" r:id="rId19"/>
    <p:sldLayoutId id="2147483794" r:id="rId20"/>
    <p:sldLayoutId id="2147483795" r:id="rId21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 spc="-6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Roboto Slab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Roboto Slab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Roboto Slab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Roboto Slab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Roboto Slab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Roboto Slab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Roboto Slab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Roboto Slab" pitchFamily="2" charset="0"/>
        </a:defRPr>
      </a:lvl9pPr>
    </p:titleStyle>
    <p:bodyStyle>
      <a:lvl1pPr marL="182563" indent="-182563" algn="l" rtl="0" eaLnBrk="1" fontAlgn="base" hangingPunct="1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0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182563" algn="l" rtl="0" eaLnBrk="1" fontAlgn="base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182563" algn="l" rtl="0" eaLnBrk="1" fontAlgn="base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6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182563" algn="l" rtl="0" eaLnBrk="1" fontAlgn="base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182563" algn="l" rtl="0" eaLnBrk="1" fontAlgn="base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70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yondpositive.org/2014/03/26/lizzie-questions-friends-part-1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5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5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5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5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5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5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5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austinrailnow.com/2013/11/17/surprise-mayor-and-project-connect-select-same-routes-they-wanted-in-the-first-place/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859825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Impact of the Whole Family Approach on Working Families</a:t>
            </a:r>
            <a:endParaRPr lang="en-US" sz="8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19574"/>
            <a:ext cx="6269347" cy="46527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October 27, 2020</a:t>
            </a: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5AE0249-A47A-4370-8EF4-4B22321365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07" t="18093" r="7014" b="10669"/>
          <a:stretch/>
        </p:blipFill>
        <p:spPr>
          <a:xfrm>
            <a:off x="5003433" y="5527484"/>
            <a:ext cx="1907731" cy="8942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BEE40F-FFDE-4258-B9B7-B15D9731B4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5914" y="5491610"/>
            <a:ext cx="1805594" cy="1002645"/>
          </a:xfrm>
          <a:prstGeom prst="rect">
            <a:avLst/>
          </a:prstGeom>
        </p:spPr>
      </p:pic>
      <p:pic>
        <p:nvPicPr>
          <p:cNvPr id="10" name="Picture 9" descr="A picture containing dark, sitting, looking, table&#10;&#10;Description automatically generated">
            <a:extLst>
              <a:ext uri="{FF2B5EF4-FFF2-40B4-BE49-F238E27FC236}">
                <a16:creationId xmlns:a16="http://schemas.microsoft.com/office/drawing/2014/main" id="{CD158ED4-6D37-471B-AFE3-D677FBA1A2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076" y="5587758"/>
            <a:ext cx="2553113" cy="83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8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9" t="9833" r="19388" b="10166"/>
          <a:stretch/>
        </p:blipFill>
        <p:spPr>
          <a:xfrm>
            <a:off x="2456113" y="-1"/>
            <a:ext cx="6893579" cy="6879247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1355198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5D445-FE25-48AD-8BBC-D55821277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If you don’t have a copy of the Rand and UPenn studies, you can access them through the website below.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DB0865-BB97-47A2-A7D7-1AEB91CF3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578411"/>
          </a:xfrm>
        </p:spPr>
        <p:txBody>
          <a:bodyPr/>
          <a:lstStyle/>
          <a:p>
            <a:pPr algn="ctr"/>
            <a:r>
              <a:rPr lang="en-US" dirty="0"/>
              <a:t>http://www.wholefamilyapproach.org/our-impact/</a:t>
            </a:r>
          </a:p>
        </p:txBody>
      </p:sp>
    </p:spTree>
    <p:extLst>
      <p:ext uri="{BB962C8B-B14F-4D97-AF65-F5344CB8AC3E}">
        <p14:creationId xmlns:p14="http://schemas.microsoft.com/office/powerpoint/2010/main" val="4224973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2844C9-EC2F-4523-90B0-813DCB69D543}"/>
              </a:ext>
            </a:extLst>
          </p:cNvPr>
          <p:cNvSpPr txBox="1"/>
          <p:nvPr/>
        </p:nvSpPr>
        <p:spPr>
          <a:xfrm>
            <a:off x="702820" y="676893"/>
            <a:ext cx="459970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Ross Whiting, Ph.D.</a:t>
            </a:r>
          </a:p>
          <a:p>
            <a:r>
              <a:rPr lang="en-US" dirty="0"/>
              <a:t>Director of Research and Evaluation, Senator Walter Rand Institute for Public Affairs at Rutgers University-Camden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A5F0DA-54A5-4B36-8D85-6085EC12C018}"/>
              </a:ext>
            </a:extLst>
          </p:cNvPr>
          <p:cNvSpPr txBox="1"/>
          <p:nvPr/>
        </p:nvSpPr>
        <p:spPr>
          <a:xfrm>
            <a:off x="6740339" y="676893"/>
            <a:ext cx="46907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Amy Castro Baker, Ph.D., MSW</a:t>
            </a:r>
          </a:p>
          <a:p>
            <a:r>
              <a:rPr lang="en-US" dirty="0"/>
              <a:t>Assistant Professor, University of Pennsylvania School of Social Policy &amp; Practice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CE556A53-E134-4C7A-AE68-0EE2AA2373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6" b="22533"/>
          <a:stretch/>
        </p:blipFill>
        <p:spPr>
          <a:xfrm>
            <a:off x="405323" y="4508884"/>
            <a:ext cx="4892634" cy="1672224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F0D05D35-0D7A-4A8A-9C7B-BBC7AC977C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69" b="32537"/>
          <a:stretch/>
        </p:blipFill>
        <p:spPr>
          <a:xfrm>
            <a:off x="7404340" y="4598877"/>
            <a:ext cx="3314039" cy="149223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D35544-F238-44AD-9C8F-EF5C70C87149}"/>
              </a:ext>
            </a:extLst>
          </p:cNvPr>
          <p:cNvCxnSpPr>
            <a:cxnSpLocks/>
          </p:cNvCxnSpPr>
          <p:nvPr/>
        </p:nvCxnSpPr>
        <p:spPr>
          <a:xfrm>
            <a:off x="6084125" y="627073"/>
            <a:ext cx="0" cy="5284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person smiling for the camera&#10;&#10;Description automatically generated">
            <a:extLst>
              <a:ext uri="{FF2B5EF4-FFF2-40B4-BE49-F238E27FC236}">
                <a16:creationId xmlns:a16="http://schemas.microsoft.com/office/drawing/2014/main" id="{F66A121E-88A7-4A1C-8A37-E7A8A12F63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439" y="2116977"/>
            <a:ext cx="2330703" cy="2330703"/>
          </a:xfrm>
          <a:prstGeom prst="rect">
            <a:avLst/>
          </a:prstGeom>
        </p:spPr>
      </p:pic>
      <p:pic>
        <p:nvPicPr>
          <p:cNvPr id="14" name="Picture 13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E09EEACD-100B-4634-85C0-45477B98CD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87"/>
          <a:stretch/>
        </p:blipFill>
        <p:spPr>
          <a:xfrm>
            <a:off x="7823090" y="2116977"/>
            <a:ext cx="2316520" cy="2328462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2017150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814" y="2431790"/>
            <a:ext cx="9010997" cy="15398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lnSpc>
                <a:spcPct val="125000"/>
              </a:lnSpc>
              <a:spcAft>
                <a:spcPts val="0"/>
              </a:spcAft>
              <a:defRPr/>
            </a:pPr>
            <a:r>
              <a:rPr lang="en-US" sz="4400" b="1" dirty="0">
                <a:latin typeface="+mn-lt"/>
              </a:rPr>
              <a:t>The Whole Family Approach: </a:t>
            </a:r>
            <a:r>
              <a:rPr lang="en-US" sz="4400" b="1">
                <a:latin typeface="+mn-lt"/>
              </a:rPr>
              <a:t>Evaluation Results</a:t>
            </a:r>
            <a:endParaRPr lang="en-US" sz="4400" b="1" dirty="0">
              <a:latin typeface="+mn-lt"/>
            </a:endParaRPr>
          </a:p>
        </p:txBody>
      </p:sp>
      <p:pic>
        <p:nvPicPr>
          <p:cNvPr id="1638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60" y="1132681"/>
            <a:ext cx="3761768" cy="1168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459913" y="774700"/>
            <a:ext cx="2349500" cy="228441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ts val="8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j-ea"/>
                <a:cs typeface="+mj-cs"/>
              </a:rPr>
              <a:t>OCT</a:t>
            </a:r>
          </a:p>
          <a:p>
            <a:pPr marL="0" marR="0" lvl="0" indent="0" algn="r" defTabSz="914400" rtl="0" eaLnBrk="1" fontAlgn="auto" latinLnBrk="0" hangingPunct="1">
              <a:lnSpc>
                <a:spcPts val="8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j-ea"/>
                <a:cs typeface="+mj-cs"/>
              </a:rPr>
              <a:t>27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03413" y="3971665"/>
            <a:ext cx="8553797" cy="249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74814" y="4090716"/>
            <a:ext cx="9010997" cy="187409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Roboto Slab" pitchFamily="2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Roboto Slab" pitchFamily="2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Roboto Slab" pitchFamily="2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Roboto Slab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Roboto Slab" pitchFamily="2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Roboto Slab" pitchFamily="2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Roboto Slab" pitchFamily="2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Roboto Slab" pitchFamily="2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j-ea"/>
                <a:cs typeface="+mj-cs"/>
              </a:rPr>
              <a:t>Pascale Sykes Foundation’s South Jersey Strengthening Families Initiative</a:t>
            </a: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j-ea"/>
                <a:cs typeface="+mj-cs"/>
              </a:rPr>
              <a:t>Ross Whiting, Ph.D.</a:t>
            </a: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j-ea"/>
                <a:cs typeface="+mj-cs"/>
              </a:rPr>
              <a:t>Director of Research and Evaluation </a:t>
            </a: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j-ea"/>
                <a:cs typeface="+mj-cs"/>
              </a:rPr>
              <a:t>The Senator Walter Rand Institute for Public Affairs </a:t>
            </a: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j-ea"/>
                <a:cs typeface="+mj-cs"/>
              </a:rPr>
              <a:t>Rutgers University-Camden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2048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388" y="587375"/>
            <a:ext cx="35718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947651" y="587375"/>
            <a:ext cx="547470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The Whole Family Approach: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South Jersey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7651" y="1878675"/>
            <a:ext cx="105506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Focused on families trying to get ahead: two-caregivers, all family members involved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Goal setting, supports, growth-oriented collaboration</a:t>
            </a:r>
          </a:p>
        </p:txBody>
      </p:sp>
      <p:pic>
        <p:nvPicPr>
          <p:cNvPr id="9" name="Google Shape;10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7360" y="3079004"/>
            <a:ext cx="8711262" cy="28645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3235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2048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388" y="587375"/>
            <a:ext cx="35718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811068" y="864453"/>
            <a:ext cx="65934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Evaluation Objectives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1068" y="2369126"/>
            <a:ext cx="105506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Determine the impact of the Whole Family Approach on families in Southern New Jersey</a:t>
            </a:r>
          </a:p>
          <a:p>
            <a:pPr marL="457200" marR="0" lvl="0" indent="-4572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Assess changes in service provision and organizational collaboration. 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2048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388" y="587375"/>
            <a:ext cx="35718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811068" y="864453"/>
            <a:ext cx="36455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Evaluations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7651" y="1878675"/>
            <a:ext cx="105506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Changes: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Surveys in 6-month intervals for 24 months since 2013.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Processes: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Observations, focus groups, and document review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Focused Evaluations: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971550" marR="0" lvl="1" indent="-5143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Child Connection Center: grades, strengths and difficulties, other impacts.  </a:t>
            </a:r>
          </a:p>
          <a:p>
            <a:pPr marL="971550" marR="0" lvl="1" indent="-5143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Family Strengthening Network: holistic impacts on families</a:t>
            </a:r>
          </a:p>
          <a:p>
            <a:pPr marL="971550" marR="0" lvl="1" indent="-5143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Cultural responsiveness of the Whole Family Approach: impact on Spanish speaking immigrant families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4.  COVID-19 Impacts, Supporting Collaboratives</a:t>
            </a:r>
          </a:p>
          <a:p>
            <a:pPr marL="800100" marR="0" lvl="1" indent="-3429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 Qualitative evaluation of collaboratives’ work with the Whole Family 	    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      Approach during the COVID-19 pandemic.  </a:t>
            </a:r>
          </a:p>
        </p:txBody>
      </p:sp>
    </p:spTree>
    <p:extLst>
      <p:ext uri="{BB962C8B-B14F-4D97-AF65-F5344CB8AC3E}">
        <p14:creationId xmlns:p14="http://schemas.microsoft.com/office/powerpoint/2010/main" val="1858316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2048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388" y="587375"/>
            <a:ext cx="35718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811068" y="864453"/>
            <a:ext cx="27879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Changes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7651" y="1878675"/>
            <a:ext cx="105506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Two comparison groups:</a:t>
            </a:r>
          </a:p>
          <a:p>
            <a:pPr marL="400050" marR="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Target Families: two-adult households engaged with collaboratives</a:t>
            </a:r>
          </a:p>
          <a:p>
            <a:pPr marL="400050" marR="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Matching Families: two-adult households in similar communities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Characteristics:</a:t>
            </a:r>
          </a:p>
          <a:p>
            <a:pPr marL="457200" marR="0" lvl="0" indent="-4572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477 families; 346 target, 131 matching</a:t>
            </a:r>
          </a:p>
          <a:p>
            <a:pPr marL="457200" marR="0" lvl="0" indent="-4572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Married couples: 50% target, 67% matching</a:t>
            </a:r>
          </a:p>
          <a:p>
            <a:pPr marL="457200" marR="0" lvl="0" indent="-4572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Target families lower income than matching</a:t>
            </a:r>
          </a:p>
          <a:p>
            <a:pPr marL="457200" marR="0" lvl="0" indent="-4572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Adult 1 88% women, 12% men – Adult 2 57% men, 43% women</a:t>
            </a:r>
          </a:p>
          <a:p>
            <a:pPr marL="400050" marR="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Sample: 67% women, 33% men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Analysis for Adult 1/2: baseline difference, change, difference over time.  </a:t>
            </a:r>
          </a:p>
        </p:txBody>
      </p:sp>
    </p:spTree>
    <p:extLst>
      <p:ext uri="{BB962C8B-B14F-4D97-AF65-F5344CB8AC3E}">
        <p14:creationId xmlns:p14="http://schemas.microsoft.com/office/powerpoint/2010/main" val="3240966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424363" y="1298575"/>
            <a:ext cx="5486400" cy="14922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6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j-ea"/>
                <a:cs typeface="+mj-cs"/>
              </a:rPr>
              <a:t>Approach </a:t>
            </a:r>
            <a:endParaRPr kumimoji="0" lang="en-US" sz="4800" b="0" i="0" u="none" strike="noStrike" kern="1200" cap="none" spc="-6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3072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38" y="584200"/>
            <a:ext cx="3571875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468576" y="2790825"/>
            <a:ext cx="7254847" cy="82073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1" i="0" u="none" strike="noStrike" kern="1200" cap="none" spc="-60" normalizeH="0" baseline="0" noProof="0" dirty="0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  <a:latin typeface="Open Sans"/>
                <a:ea typeface="+mj-ea"/>
                <a:cs typeface="+mj-cs"/>
              </a:rPr>
              <a:t>Quantitative Results</a:t>
            </a:r>
            <a:endParaRPr kumimoji="0" lang="en-US" sz="5600" b="0" i="0" u="none" strike="noStrike" kern="1200" cap="none" spc="-60" normalizeH="0" baseline="0" noProof="0" dirty="0">
              <a:ln>
                <a:noFill/>
              </a:ln>
              <a:solidFill>
                <a:srgbClr val="BFBFBF">
                  <a:lumMod val="50000"/>
                </a:srgbClr>
              </a:solidFill>
              <a:effectLst/>
              <a:uLnTx/>
              <a:uFillTx/>
              <a:latin typeface="Open Sans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148638" y="6007100"/>
            <a:ext cx="4043362" cy="68262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j-ea"/>
                <a:cs typeface="+mj-cs"/>
              </a:rPr>
              <a:t>rand.camden.rutgers.edu</a:t>
            </a:r>
            <a:endParaRPr kumimoji="0" lang="en-US" sz="2000" b="0" i="0" u="none" strike="noStrike" kern="1200" cap="none" spc="-6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70390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2048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388" y="587375"/>
            <a:ext cx="35718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14650" y="68652"/>
            <a:ext cx="9209516" cy="619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8021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C7A886-A2EB-4E8F-9313-80280E0DAF92}"/>
              </a:ext>
            </a:extLst>
          </p:cNvPr>
          <p:cNvSpPr txBox="1"/>
          <p:nvPr/>
        </p:nvSpPr>
        <p:spPr>
          <a:xfrm>
            <a:off x="740292" y="314579"/>
            <a:ext cx="10943826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800100" algn="r"/>
                <a:tab pos="1143000" algn="l"/>
              </a:tabLst>
            </a:pP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Welcome – Fran Sykes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800100" algn="r"/>
                <a:tab pos="1143000" algn="l"/>
              </a:tabLst>
            </a:pP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1143000" marR="0" indent="-1143000">
              <a:spcBef>
                <a:spcPts val="0"/>
              </a:spcBef>
              <a:spcAft>
                <a:spcPts val="0"/>
              </a:spcAft>
              <a:tabLst>
                <a:tab pos="800100" algn="r"/>
                <a:tab pos="1143000" algn="l"/>
              </a:tabLst>
            </a:pP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Senator Walter Rand Institute for Public Affairs’ </a:t>
            </a:r>
            <a:r>
              <a:rPr lang="en-US" sz="1800" i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Evaluation of the Whole Family Approach </a:t>
            </a:r>
          </a:p>
          <a:p>
            <a:pPr marL="1143000" marR="0" indent="-1143000">
              <a:spcBef>
                <a:spcPts val="0"/>
              </a:spcBef>
              <a:spcAft>
                <a:spcPts val="0"/>
              </a:spcAft>
              <a:tabLst>
                <a:tab pos="800100" algn="r"/>
                <a:tab pos="1143000" algn="l"/>
              </a:tabLst>
            </a:pP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Ross Whiting, Ph.D.</a:t>
            </a:r>
          </a:p>
          <a:p>
            <a:pPr marL="1143000" marR="0" indent="-1143000">
              <a:spcBef>
                <a:spcPts val="0"/>
              </a:spcBef>
              <a:spcAft>
                <a:spcPts val="0"/>
              </a:spcAft>
              <a:tabLst>
                <a:tab pos="800100" algn="r"/>
                <a:tab pos="1143000" algn="l"/>
              </a:tabLst>
            </a:pPr>
            <a:endParaRPr lang="en-US" sz="18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800100" algn="r"/>
                <a:tab pos="1143000" algn="l"/>
              </a:tabLst>
            </a:pPr>
            <a:r>
              <a:rPr lang="en-US" sz="1800" i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COVID Impacts, Supporting Collaboratives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800100" algn="r"/>
                <a:tab pos="1143000" algn="l"/>
              </a:tabLst>
            </a:pPr>
            <a:r>
              <a:rPr lang="en-US" i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1800" i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qualitative evaluation of collaboratives’ work with the Whole Family Approach during 		the COVID-19 pandemic 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Ross Whiting, Ph.D.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800100" algn="r"/>
                <a:tab pos="1143000" algn="l"/>
              </a:tabLst>
            </a:pPr>
            <a:endParaRPr lang="en-US" sz="18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800100" algn="r"/>
                <a:tab pos="1143000" algn="l"/>
              </a:tabLst>
            </a:pP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 &amp; A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800100" algn="r"/>
                <a:tab pos="1143000" algn="l"/>
              </a:tabLst>
            </a:pPr>
            <a:endParaRPr lang="en-US" sz="18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indent="-1143000">
              <a:spcBef>
                <a:spcPts val="0"/>
              </a:spcBef>
              <a:spcAft>
                <a:spcPts val="0"/>
              </a:spcAft>
              <a:tabLst>
                <a:tab pos="800100" algn="r"/>
                <a:tab pos="1143000" algn="l"/>
              </a:tabLst>
            </a:pP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University of Pennsylvania School of Social Policy &amp; Practice’s </a:t>
            </a:r>
            <a:r>
              <a:rPr lang="en-US" sz="1800" i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Economic Mobility and Strengthening Working Families 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Whole Family Approach </a:t>
            </a: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valuation </a:t>
            </a:r>
          </a:p>
          <a:p>
            <a:pPr marL="1143000" marR="0" indent="-1143000">
              <a:spcBef>
                <a:spcPts val="0"/>
              </a:spcBef>
              <a:spcAft>
                <a:spcPts val="0"/>
              </a:spcAft>
              <a:tabLst>
                <a:tab pos="800100" algn="r"/>
                <a:tab pos="1143000" algn="l"/>
              </a:tabLst>
            </a:pP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Amy Castro Baker, Ph.D., MSW</a:t>
            </a:r>
          </a:p>
          <a:p>
            <a:pPr marL="1143000" marR="0" indent="-1143000">
              <a:spcBef>
                <a:spcPts val="0"/>
              </a:spcBef>
              <a:spcAft>
                <a:spcPts val="0"/>
              </a:spcAft>
              <a:tabLst>
                <a:tab pos="800100" algn="r"/>
                <a:tab pos="1143000" algn="l"/>
              </a:tabLst>
            </a:pPr>
            <a:endParaRPr lang="en-US" sz="18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800100" algn="r"/>
                <a:tab pos="1143000" algn="l"/>
              </a:tabLst>
            </a:pPr>
            <a:r>
              <a:rPr lang="en-US" sz="1800" i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COVID-19 Whole Family Approach Impact Research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800100" algn="r"/>
                <a:tab pos="1143000" algn="l"/>
              </a:tabLst>
            </a:pPr>
            <a:r>
              <a:rPr lang="en-US" i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Amy Castro Baker, Ph.D., MSW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800100" algn="r"/>
                <a:tab pos="1143000" algn="l"/>
              </a:tabLst>
            </a:pPr>
            <a:endParaRPr lang="en-US" sz="18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800100" algn="r"/>
                <a:tab pos="1143000" algn="l"/>
              </a:tabLst>
            </a:pP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 &amp; A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800100" algn="r"/>
                <a:tab pos="1143000" algn="l"/>
              </a:tabLst>
            </a:pPr>
            <a:endParaRPr lang="en-US" sz="18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800100" algn="r"/>
                <a:tab pos="1143000" algn="l"/>
              </a:tabLst>
            </a:pPr>
            <a:r>
              <a:rPr lang="en-US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Wrap-up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85800" algn="r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80688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2048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388" y="587375"/>
            <a:ext cx="35718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769505" y="356582"/>
            <a:ext cx="631935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Results: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Financial Challenges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9505" y="1926242"/>
            <a:ext cx="1055061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Higher scores indicated an increased number of self-reported financial stressors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A2: Target families had a lower score than matching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A2: Women a lower score than men over time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A2: Higher income had a lower score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A2: Married individuals had a lower score</a:t>
            </a:r>
          </a:p>
        </p:txBody>
      </p:sp>
    </p:spTree>
    <p:extLst>
      <p:ext uri="{BB962C8B-B14F-4D97-AF65-F5344CB8AC3E}">
        <p14:creationId xmlns:p14="http://schemas.microsoft.com/office/powerpoint/2010/main" val="18637044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2048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388" y="587375"/>
            <a:ext cx="35718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9753" y="139047"/>
            <a:ext cx="8462356" cy="614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9604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2048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388" y="587375"/>
            <a:ext cx="35718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769505" y="356582"/>
            <a:ext cx="504817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Results: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Child Education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9505" y="1926242"/>
            <a:ext cx="1055061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Higher scores indicate an increase in positive perceptions by caregivers of their child’s educational aspirations.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A1: Difference at baseline and growth over time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Affected by education level, education over time, and health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A1: Women higher scores than men, growth for men and women, a significant difference over time for men than women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A1: All income levels grew over time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A1 FSN: All income levels grew over time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A2 FSN: Growth for men and women, and married/unmarried couples</a:t>
            </a:r>
          </a:p>
        </p:txBody>
      </p:sp>
    </p:spTree>
    <p:extLst>
      <p:ext uri="{BB962C8B-B14F-4D97-AF65-F5344CB8AC3E}">
        <p14:creationId xmlns:p14="http://schemas.microsoft.com/office/powerpoint/2010/main" val="36429742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2048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388" y="587375"/>
            <a:ext cx="35718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67459" y="-90553"/>
            <a:ext cx="9095576" cy="6491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2862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2048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388" y="587375"/>
            <a:ext cx="35718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769505" y="356582"/>
            <a:ext cx="755206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Results: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Help Given and Received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9505" y="1926242"/>
            <a:ext cx="10550612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Higher scores indicate a greater self-reported sense of reciprocity related to family responsibilities.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A1: Support at baseline, higher over time for target vs. matching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Affected by income (higher is better), gender (women more than men), and marital status (married better than unmarried)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A1: Significant growth for both men and women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A1: Higher income had more at intercept and growth over time than lower income; all grew over time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Affected by gender (women grew more) and income (higher is better)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A1: Married had more at intercept; all grew over time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Affected by gender (women grew more) and income (higher is better)</a:t>
            </a:r>
          </a:p>
        </p:txBody>
      </p:sp>
    </p:spTree>
    <p:extLst>
      <p:ext uri="{BB962C8B-B14F-4D97-AF65-F5344CB8AC3E}">
        <p14:creationId xmlns:p14="http://schemas.microsoft.com/office/powerpoint/2010/main" val="3876852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2048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388" y="587375"/>
            <a:ext cx="35718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769505" y="356582"/>
            <a:ext cx="755206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Results: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Help Given and Received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9505" y="1926242"/>
            <a:ext cx="1055061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A2: Growth over time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Affected by gender (women grew more), and income (higher is better)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A2: Men and women both grew over time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A1 FSN: Growth over time by gender (women grew more) and marital status (married grew more)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A2 FSN: Growth over time by marital status (married grew more)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A1 CF2C: Growth over time based on marital status (married grew more)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A1 CCC: Growth over time based on income (higher is better)</a:t>
            </a:r>
          </a:p>
        </p:txBody>
      </p:sp>
    </p:spTree>
    <p:extLst>
      <p:ext uri="{BB962C8B-B14F-4D97-AF65-F5344CB8AC3E}">
        <p14:creationId xmlns:p14="http://schemas.microsoft.com/office/powerpoint/2010/main" val="25573088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2048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388" y="587375"/>
            <a:ext cx="35718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811068" y="356582"/>
            <a:ext cx="7115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Summary of Quantitative Findings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1068" y="1858372"/>
            <a:ext cx="1055061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Help Given and Received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A1/A2 growth, A1 significant difference Target vs Matching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Child Education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A1 growth over time; women higher than men, growth for both, significant difference for men compared to women over time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Financial Challenges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A2 Target has significantly fewer than matching over time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Women had significantly fewer than men</a:t>
            </a:r>
          </a:p>
        </p:txBody>
      </p:sp>
    </p:spTree>
    <p:extLst>
      <p:ext uri="{BB962C8B-B14F-4D97-AF65-F5344CB8AC3E}">
        <p14:creationId xmlns:p14="http://schemas.microsoft.com/office/powerpoint/2010/main" val="37990174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424363" y="1298575"/>
            <a:ext cx="5486400" cy="14922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6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j-ea"/>
                <a:cs typeface="+mj-cs"/>
              </a:rPr>
              <a:t>Approach </a:t>
            </a:r>
            <a:endParaRPr kumimoji="0" lang="en-US" sz="4800" b="0" i="0" u="none" strike="noStrike" kern="1200" cap="none" spc="-6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3072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38" y="584200"/>
            <a:ext cx="3571875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468576" y="2790825"/>
            <a:ext cx="7254847" cy="82073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1" i="0" u="none" strike="noStrike" kern="1200" cap="none" spc="-60" normalizeH="0" baseline="0" noProof="0" dirty="0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  <a:latin typeface="Open Sans"/>
                <a:ea typeface="+mj-ea"/>
                <a:cs typeface="+mj-cs"/>
              </a:rPr>
              <a:t>Process Evaluation</a:t>
            </a:r>
            <a:endParaRPr kumimoji="0" lang="en-US" sz="5600" b="0" i="0" u="none" strike="noStrike" kern="1200" cap="none" spc="-60" normalizeH="0" baseline="0" noProof="0" dirty="0">
              <a:ln>
                <a:noFill/>
              </a:ln>
              <a:solidFill>
                <a:srgbClr val="BFBFBF">
                  <a:lumMod val="50000"/>
                </a:srgbClr>
              </a:solidFill>
              <a:effectLst/>
              <a:uLnTx/>
              <a:uFillTx/>
              <a:latin typeface="Open Sans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148638" y="6007100"/>
            <a:ext cx="4043362" cy="68262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j-ea"/>
                <a:cs typeface="+mj-cs"/>
              </a:rPr>
              <a:t>rand.camden.rutgers.edu</a:t>
            </a:r>
            <a:endParaRPr kumimoji="0" lang="en-US" sz="2000" b="0" i="0" u="none" strike="noStrike" kern="1200" cap="none" spc="-6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512360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2048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388" y="587375"/>
            <a:ext cx="35718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811068" y="864453"/>
            <a:ext cx="52886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Process Methods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1068" y="1878675"/>
            <a:ext cx="10550612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Notes from Collaborative meetings and focus groups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Open coded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to identify new themes</a:t>
            </a:r>
          </a:p>
        </p:txBody>
      </p:sp>
    </p:spTree>
    <p:extLst>
      <p:ext uri="{BB962C8B-B14F-4D97-AF65-F5344CB8AC3E}">
        <p14:creationId xmlns:p14="http://schemas.microsoft.com/office/powerpoint/2010/main" val="21926037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2048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388" y="587375"/>
            <a:ext cx="35718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811068" y="356582"/>
            <a:ext cx="56479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Process Findings: Collaboratives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1068" y="1803132"/>
            <a:ext cx="10550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Flexibility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1068" y="2446096"/>
            <a:ext cx="105506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Collaboratives serve: 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Families who need support to help their children thrive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Immigrant families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Foster youth and their families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Families living in poverty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Families with unrelated caregivers who are committed to improving children’s lives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Focus on education, community development, youth development, organizational collaboration, family, recruitment, and ESL.  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30876" y="2511017"/>
            <a:ext cx="11330248" cy="1"/>
          </a:xfrm>
          <a:prstGeom prst="line">
            <a:avLst/>
          </a:prstGeom>
          <a:ln>
            <a:solidFill>
              <a:srgbClr val="CC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30876" y="1803132"/>
            <a:ext cx="11330248" cy="1"/>
          </a:xfrm>
          <a:prstGeom prst="line">
            <a:avLst/>
          </a:prstGeom>
          <a:ln>
            <a:solidFill>
              <a:srgbClr val="CC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5856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1"/>
            <a:ext cx="12192000" cy="167684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bg1">
                  <a:lumMod val="85000"/>
                </a:schemeClr>
              </a:gs>
              <a:gs pos="83000">
                <a:schemeClr val="bg1">
                  <a:lumMod val="8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83790" y="72306"/>
            <a:ext cx="96244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+mj-lt"/>
              </a:rPr>
              <a:t>Pascale Sykes Whole Family Approach </a:t>
            </a:r>
            <a:endParaRPr lang="en-US" sz="3200" dirty="0">
              <a:latin typeface="+mj-lt"/>
            </a:endParaRPr>
          </a:p>
          <a:p>
            <a:pPr algn="ctr"/>
            <a:r>
              <a:rPr lang="en-US" sz="3200" i="1" dirty="0">
                <a:latin typeface="+mj-lt"/>
              </a:rPr>
              <a:t>focuses on working families trying to get ahead;</a:t>
            </a:r>
            <a:endParaRPr lang="en-US" sz="3200" dirty="0">
              <a:latin typeface="+mj-lt"/>
            </a:endParaRPr>
          </a:p>
          <a:p>
            <a:pPr algn="ctr"/>
            <a:r>
              <a:rPr lang="en-US" sz="3200" i="1" dirty="0">
                <a:latin typeface="+mj-lt"/>
              </a:rPr>
              <a:t>the approach is prevention, not crisis oriented.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8503" y="1747537"/>
            <a:ext cx="10058400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Whole people within whole families</a:t>
            </a:r>
          </a:p>
          <a:p>
            <a:pPr marL="342900" marR="0" lvl="0" indent="-34290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At least 2 adults in charge, all family members involved</a:t>
            </a:r>
          </a:p>
          <a:p>
            <a:pPr marL="342900" marR="0" lvl="0" indent="-34290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Family and individual plans with all family members working together; informal supports</a:t>
            </a:r>
          </a:p>
          <a:p>
            <a:pPr marL="342900" marR="0" lvl="0" indent="-34290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Long range plans with behavior goals; SMART behavior objectives (outcomes, indicators); dig for roots</a:t>
            </a:r>
          </a:p>
          <a:p>
            <a:pPr marL="342900" marR="0" lvl="0" indent="-34290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Agencies working together; shared information</a:t>
            </a:r>
          </a:p>
          <a:p>
            <a:pPr marL="342900" marR="0" lvl="0" indent="-34290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All agencies involved in data collection, data evaluation and reformatting of   a) individual family plans and   b) entire effort</a:t>
            </a:r>
            <a:endParaRPr lang="en-US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67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424363" y="1298575"/>
            <a:ext cx="5486400" cy="14922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6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j-ea"/>
                <a:cs typeface="+mj-cs"/>
              </a:rPr>
              <a:t>Approach </a:t>
            </a:r>
            <a:endParaRPr kumimoji="0" lang="en-US" sz="4800" b="0" i="0" u="none" strike="noStrike" kern="1200" cap="none" spc="-6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3072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38" y="584200"/>
            <a:ext cx="3571875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468575" y="2492655"/>
            <a:ext cx="7254847" cy="82073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1" i="0" u="none" strike="noStrike" kern="1200" cap="none" spc="-60" normalizeH="0" baseline="0" noProof="0" dirty="0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  <a:latin typeface="Open Sans"/>
                <a:ea typeface="+mj-ea"/>
                <a:cs typeface="+mj-cs"/>
              </a:rPr>
              <a:t>Focused Studies</a:t>
            </a:r>
            <a:endParaRPr kumimoji="0" lang="en-US" sz="5600" b="0" i="0" u="none" strike="noStrike" kern="1200" cap="none" spc="-60" normalizeH="0" baseline="0" noProof="0" dirty="0">
              <a:ln>
                <a:noFill/>
              </a:ln>
              <a:solidFill>
                <a:srgbClr val="BFBFBF">
                  <a:lumMod val="50000"/>
                </a:srgbClr>
              </a:solidFill>
              <a:effectLst/>
              <a:uLnTx/>
              <a:uFillTx/>
              <a:latin typeface="Open Sans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148638" y="6007100"/>
            <a:ext cx="4043362" cy="68262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j-ea"/>
                <a:cs typeface="+mj-cs"/>
              </a:rPr>
              <a:t>rand.camden.rutgers.edu</a:t>
            </a:r>
            <a:endParaRPr kumimoji="0" lang="en-US" sz="2000" b="0" i="0" u="none" strike="noStrike" kern="1200" cap="none" spc="-6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0692" y="3428166"/>
            <a:ext cx="1055061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Implemented: Child Connection Center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Planned: Family Strengthening Network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Planned: Cultural Responsiveness of the Whole Family Approach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430874" y="3362001"/>
            <a:ext cx="11330248" cy="1"/>
          </a:xfrm>
          <a:prstGeom prst="line">
            <a:avLst/>
          </a:prstGeom>
          <a:ln>
            <a:solidFill>
              <a:srgbClr val="CC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8715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2048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388" y="587375"/>
            <a:ext cx="35718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11803" y="309015"/>
            <a:ext cx="761458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Child Connection Center: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Math Grades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5" y="2140564"/>
            <a:ext cx="6409306" cy="36654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563" y="1773379"/>
            <a:ext cx="5751488" cy="409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2444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2048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388" y="587375"/>
            <a:ext cx="35718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11803" y="309015"/>
            <a:ext cx="761458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Child Connection Center: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Language Arts Grades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6023"/>
            <a:ext cx="6223990" cy="36775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18413"/>
            <a:ext cx="5605830" cy="392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8877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2048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388" y="587375"/>
            <a:ext cx="35718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11803" y="217403"/>
            <a:ext cx="761458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Child Connection Center: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SDQ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1803" y="1834589"/>
            <a:ext cx="1055061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Parents and teachers: rate students’ social, emotional, and behavioral changes over three months of involvement with CCC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25 question Strengths and Difficulties Questionnaire</a:t>
            </a:r>
          </a:p>
          <a:p>
            <a:pPr marL="457200" marR="0" lvl="0" indent="-45720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Emotional symptoms,</a:t>
            </a:r>
          </a:p>
          <a:p>
            <a:pPr marL="457200" marR="0" lvl="0" indent="-45720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Behavior problems</a:t>
            </a:r>
          </a:p>
          <a:p>
            <a:pPr marL="457200" marR="0" lvl="0" indent="-45720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Hyperactivity and in attentiveness</a:t>
            </a:r>
          </a:p>
          <a:p>
            <a:pPr marL="457200" marR="0" lvl="0" indent="-45720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Peer relationship problem</a:t>
            </a:r>
          </a:p>
          <a:p>
            <a:pPr marL="457200" marR="0" lvl="0" indent="-45720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Prosocial behavior</a:t>
            </a:r>
          </a:p>
          <a:p>
            <a:pPr marL="457200" marR="0" lvl="0" indent="-45720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Overall change</a:t>
            </a:r>
          </a:p>
          <a:p>
            <a:pPr marL="457200" marR="0" lvl="0" indent="-45720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Impact on the child’s life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2924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2048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388" y="587375"/>
            <a:ext cx="35718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11803" y="217403"/>
            <a:ext cx="761458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Child Connection Center: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SDQ Results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0694" y="3325080"/>
            <a:ext cx="1055061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Environment Matters!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Parents: reduction in emotional difficulties, improvement in conduct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Teachers: reduction in hyperactivity and peer-problems 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Both: Total emotional/behavioral difficulty reduced,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impact on kids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09600" y="1985216"/>
            <a:ext cx="10972800" cy="114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V="1">
            <a:off x="311803" y="1840332"/>
            <a:ext cx="11330248" cy="1"/>
          </a:xfrm>
          <a:prstGeom prst="line">
            <a:avLst/>
          </a:prstGeom>
          <a:ln>
            <a:solidFill>
              <a:srgbClr val="CC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30876" y="3271809"/>
            <a:ext cx="11330248" cy="1"/>
          </a:xfrm>
          <a:prstGeom prst="line">
            <a:avLst/>
          </a:prstGeom>
          <a:ln>
            <a:solidFill>
              <a:srgbClr val="CC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0112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424363" y="1298575"/>
            <a:ext cx="5486400" cy="14922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6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j-ea"/>
                <a:cs typeface="+mj-cs"/>
              </a:rPr>
              <a:t>Approach </a:t>
            </a:r>
            <a:endParaRPr kumimoji="0" lang="en-US" sz="4800" b="0" i="0" u="none" strike="noStrike" kern="1200" cap="none" spc="-6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3072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38" y="584200"/>
            <a:ext cx="3571875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820693" y="1803810"/>
            <a:ext cx="10645820" cy="182541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1" i="0" u="none" strike="noStrike" kern="1200" cap="none" spc="-60" normalizeH="0" baseline="0" noProof="0" dirty="0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  <a:latin typeface="Open Sans"/>
                <a:ea typeface="+mj-ea"/>
                <a:cs typeface="+mj-cs"/>
              </a:rPr>
              <a:t>COVID Impacts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1" i="0" u="none" strike="noStrike" kern="1200" cap="none" spc="-60" normalizeH="0" baseline="0" noProof="0" dirty="0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  <a:latin typeface="Open Sans"/>
                <a:ea typeface="+mj-ea"/>
                <a:cs typeface="+mj-cs"/>
              </a:rPr>
              <a:t>Supporting Collaboratives</a:t>
            </a:r>
            <a:endParaRPr kumimoji="0" lang="en-US" sz="5600" b="0" i="0" u="none" strike="noStrike" kern="1200" cap="none" spc="-60" normalizeH="0" baseline="0" noProof="0" dirty="0">
              <a:ln>
                <a:noFill/>
              </a:ln>
              <a:solidFill>
                <a:srgbClr val="BFBFBF">
                  <a:lumMod val="50000"/>
                </a:srgbClr>
              </a:solidFill>
              <a:effectLst/>
              <a:uLnTx/>
              <a:uFillTx/>
              <a:latin typeface="Open Sans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148638" y="6007100"/>
            <a:ext cx="4043362" cy="68262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j-ea"/>
                <a:cs typeface="+mj-cs"/>
              </a:rPr>
              <a:t>rand.camden.rutgers.edu</a:t>
            </a:r>
            <a:endParaRPr kumimoji="0" lang="en-US" sz="2000" b="0" i="0" u="none" strike="noStrike" kern="1200" cap="none" spc="-6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0693" y="3797499"/>
            <a:ext cx="10550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A qualitative evaluation of collaboratives’ work with the Whole Family Approach during the COVID-19 pandemic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478479" y="3629224"/>
            <a:ext cx="11330248" cy="1"/>
          </a:xfrm>
          <a:prstGeom prst="line">
            <a:avLst/>
          </a:prstGeom>
          <a:ln>
            <a:solidFill>
              <a:srgbClr val="CC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2027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2048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388" y="587375"/>
            <a:ext cx="35718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11803" y="725913"/>
            <a:ext cx="27190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Methods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1803" y="1772811"/>
            <a:ext cx="1055061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Goal: examine the range of responses collaboratives have implemented during COVID-19.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May 6 – June 10, 2020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Interviews with staff:</a:t>
            </a:r>
          </a:p>
          <a:p>
            <a:pPr marL="800100" marR="0" lvl="1" indent="-34290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Changes implemented</a:t>
            </a:r>
          </a:p>
          <a:p>
            <a:pPr marL="800100" marR="0" lvl="1" indent="-34290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Support: mental health/wellness, communication, culture</a:t>
            </a:r>
          </a:p>
          <a:p>
            <a:pPr marL="800100" marR="0" lvl="1" indent="-34290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Pressing issues/key needs for families</a:t>
            </a:r>
          </a:p>
          <a:p>
            <a:pPr marL="800100" marR="0" lvl="1" indent="-34290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New resources, challenges, and barriers</a:t>
            </a:r>
          </a:p>
          <a:p>
            <a:pPr marL="800100" marR="0" lvl="1" indent="-34290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Protective factors of the Whole Family Approach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27 staff from eight collaboratives </a:t>
            </a:r>
          </a:p>
        </p:txBody>
      </p:sp>
    </p:spTree>
    <p:extLst>
      <p:ext uri="{BB962C8B-B14F-4D97-AF65-F5344CB8AC3E}">
        <p14:creationId xmlns:p14="http://schemas.microsoft.com/office/powerpoint/2010/main" val="2225282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2048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388" y="587375"/>
            <a:ext cx="35718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11803" y="725913"/>
            <a:ext cx="72410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Organizational Changes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1803" y="1834589"/>
            <a:ext cx="1055061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Uses of Technology: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Worked to reach more families digitally and modify/extend in-person formats. Collaboratives worked to meet family needs. Experiences varied: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- Respite communicating with people outside of their homes;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- Classes or meetings could be overwhelming or a burden;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- Basic lack of technology at home.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Staff Members’ Changing Roles: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Sharing online resources, creating home activities for kids, resource hotlines for families, wellness check-ins. Remotely supporting families with health, financial, and academic needs.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69366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2048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388" y="587375"/>
            <a:ext cx="35718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11803" y="725913"/>
            <a:ext cx="49119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Family Changes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1802" y="1834589"/>
            <a:ext cx="1155045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‘School being at home’: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Support with online resources, support and advocacy for students with disabilities, virtual services sometimes more accessible and wide-reaching.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Self-Isolation: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Increased anxiety, uncertainty, concerns about keeping children safe once parents return to work.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Family Resilience: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Increased anxiety, stress, fear, new mental health concerns.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Safety Issues: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Accurate COVID-19 info important; food security, transportation, housing, employment safety, and domestic violence. 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Navigating Formal Institutions: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Collaboratives supported whenever possible; larger systems inadequately addressed needs or did not mitigate negative impacts.  </a:t>
            </a:r>
          </a:p>
        </p:txBody>
      </p:sp>
    </p:spTree>
    <p:extLst>
      <p:ext uri="{BB962C8B-B14F-4D97-AF65-F5344CB8AC3E}">
        <p14:creationId xmlns:p14="http://schemas.microsoft.com/office/powerpoint/2010/main" val="14327748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2048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388" y="587375"/>
            <a:ext cx="35718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0694" y="2411240"/>
            <a:ext cx="105506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“The most effective piece of the Whole Family Approach with our families is having them know there’s a support system for them…Knowing there are individuals that they can reach out to has been instrumental.” 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– Staff member interview, May 14, 2020</a:t>
            </a:r>
          </a:p>
        </p:txBody>
      </p:sp>
    </p:spTree>
    <p:extLst>
      <p:ext uri="{BB962C8B-B14F-4D97-AF65-F5344CB8AC3E}">
        <p14:creationId xmlns:p14="http://schemas.microsoft.com/office/powerpoint/2010/main" val="1653592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421791" y="0"/>
            <a:ext cx="6858000" cy="6858000"/>
            <a:chOff x="2421791" y="0"/>
            <a:chExt cx="6858000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0F7A0F9-F709-4493-8EBA-E2590232F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1791" y="0"/>
              <a:ext cx="6858000" cy="6858000"/>
            </a:xfrm>
            <a:prstGeom prst="rect">
              <a:avLst/>
            </a:prstGeom>
          </p:spPr>
        </p:pic>
        <p:sp>
          <p:nvSpPr>
            <p:cNvPr id="2" name="Partial Circle 1">
              <a:extLst>
                <a:ext uri="{FF2B5EF4-FFF2-40B4-BE49-F238E27FC236}">
                  <a16:creationId xmlns:a16="http://schemas.microsoft.com/office/drawing/2014/main" id="{DC16D8C0-65D9-4912-B09B-1394D5317DB5}"/>
                </a:ext>
              </a:extLst>
            </p:cNvPr>
            <p:cNvSpPr/>
            <p:nvPr/>
          </p:nvSpPr>
          <p:spPr>
            <a:xfrm rot="7201257">
              <a:off x="2530045" y="100724"/>
              <a:ext cx="6664997" cy="6668511"/>
            </a:xfrm>
            <a:prstGeom prst="pie">
              <a:avLst>
                <a:gd name="adj1" fmla="val 11453"/>
                <a:gd name="adj2" fmla="val 18024753"/>
              </a:avLst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6D781AA-459D-4E94-A7B6-4A52F71055AD}"/>
                </a:ext>
              </a:extLst>
            </p:cNvPr>
            <p:cNvGrpSpPr/>
            <p:nvPr/>
          </p:nvGrpSpPr>
          <p:grpSpPr>
            <a:xfrm>
              <a:off x="4582633" y="2232837"/>
              <a:ext cx="2466753" cy="2413591"/>
              <a:chOff x="4919826" y="2658140"/>
              <a:chExt cx="1810583" cy="1754372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9F27E082-6DA0-4000-AC87-7E6C01D4B2C7}"/>
                  </a:ext>
                </a:extLst>
              </p:cNvPr>
              <p:cNvSpPr/>
              <p:nvPr/>
            </p:nvSpPr>
            <p:spPr>
              <a:xfrm>
                <a:off x="4944141" y="2658140"/>
                <a:ext cx="1786268" cy="1754372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  <a:alpha val="93000"/>
                    </a:schemeClr>
                  </a:gs>
                  <a:gs pos="100000">
                    <a:schemeClr val="bg1">
                      <a:lumMod val="95000"/>
                      <a:lumOff val="5000"/>
                    </a:schemeClr>
                  </a:gs>
                </a:gsLst>
                <a:lin ang="54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0E16413E-1D0E-4480-85F1-9B562856B5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9826" y="2797368"/>
                <a:ext cx="1786268" cy="1298617"/>
              </a:xfrm>
              <a:prstGeom prst="rect">
                <a:avLst/>
              </a:prstGeom>
            </p:spPr>
          </p:pic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D079537-A5B9-46FE-94D3-1FD72C36F917}"/>
                </a:ext>
              </a:extLst>
            </p:cNvPr>
            <p:cNvSpPr/>
            <p:nvPr/>
          </p:nvSpPr>
          <p:spPr>
            <a:xfrm>
              <a:off x="4393873" y="4151589"/>
              <a:ext cx="2839988" cy="172670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prstTxWarp prst="textArchDown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1" i="0" u="none" strike="noStrike" kern="1000" cap="none" spc="0" normalizeH="0" baseline="0" noProof="0" dirty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Strategy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1" i="0" u="none" strike="noStrike" kern="1000" cap="none" spc="0" normalizeH="0" baseline="0" noProof="0" dirty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Steps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82804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2048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388" y="587375"/>
            <a:ext cx="35718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11803" y="725913"/>
            <a:ext cx="71813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Whole Family Approach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1802" y="1834589"/>
            <a:ext cx="11434081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Families were better positioned to handle the crisis: strong familial ties, support from collaboratives, and an opportunity to focus on the entire family.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Informal Networks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: More information sharing between staff, collaboratives, and families; marked increase in resource and information sharing. Greater institutional effort to match family needs to resources.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Collaborative Response: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Alter service delivery to meet needs; connected to PSF and other resources to ensure material needs were met, including technology, bills, and food.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Rapport and Relationships: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Trust between families and community leaders at collaboratives crucial; meeting family needs. 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4211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424363" y="1298575"/>
            <a:ext cx="5486400" cy="14922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6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j-ea"/>
                <a:cs typeface="+mj-cs"/>
              </a:rPr>
              <a:t>Approach </a:t>
            </a:r>
            <a:endParaRPr kumimoji="0" lang="en-US" sz="4800" b="0" i="0" u="none" strike="noStrike" kern="1200" cap="none" spc="-6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3072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38" y="584200"/>
            <a:ext cx="3571875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09600" y="869951"/>
            <a:ext cx="5486400" cy="82073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1" i="0" u="none" strike="noStrike" kern="1200" cap="none" spc="-60" normalizeH="0" baseline="0" noProof="0" dirty="0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  <a:latin typeface="Open Sans"/>
                <a:ea typeface="+mj-ea"/>
                <a:cs typeface="+mj-cs"/>
              </a:rPr>
              <a:t>THANK YOU</a:t>
            </a:r>
            <a:endParaRPr kumimoji="0" lang="en-US" sz="5600" b="0" i="0" u="none" strike="noStrike" kern="1200" cap="none" spc="-60" normalizeH="0" baseline="0" noProof="0" dirty="0">
              <a:ln>
                <a:noFill/>
              </a:ln>
              <a:solidFill>
                <a:srgbClr val="BFBFBF">
                  <a:lumMod val="50000"/>
                </a:srgbClr>
              </a:solidFill>
              <a:effectLst/>
              <a:uLnTx/>
              <a:uFillTx/>
              <a:latin typeface="Open Sans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148638" y="6007100"/>
            <a:ext cx="4043362" cy="68262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j-ea"/>
                <a:cs typeface="+mj-cs"/>
              </a:rPr>
              <a:t>rand.camden.rutgers.edu</a:t>
            </a:r>
            <a:endParaRPr kumimoji="0" lang="en-US" sz="2000" b="0" i="0" u="none" strike="noStrike" kern="1200" cap="none" spc="-6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1802" y="1834589"/>
            <a:ext cx="11434081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Ross Whiting, Ph.D.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Director of Research and Evaluation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Senator Walter Rand Institute for Public Affairs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Rutgers University-Camden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ross.whiting@rutgers.edu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umbrella&#10;&#10;Description automatically generated">
            <a:extLst>
              <a:ext uri="{FF2B5EF4-FFF2-40B4-BE49-F238E27FC236}">
                <a16:creationId xmlns:a16="http://schemas.microsoft.com/office/drawing/2014/main" id="{00DA9994-288D-44A7-95C4-E821D9A202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341707" y="674707"/>
            <a:ext cx="5508585" cy="550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7140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C88933B-CFB2-4662-9CA9-2C1E08385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909EEE1-52DB-4A86-AFCE-CCE904184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2"/>
            <a:ext cx="12192000" cy="68573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FDA35C-B491-BB4C-9F72-992B2F865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5869" y="1083112"/>
            <a:ext cx="6935872" cy="3922755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Urban Family</a:t>
            </a:r>
            <a:br>
              <a:rPr lang="en-US" dirty="0"/>
            </a:br>
            <a:r>
              <a:rPr lang="en-US" dirty="0"/>
              <a:t>Resilience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3F4B88-E367-A74C-BAF5-42DE43FC4C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3790" y="1050878"/>
            <a:ext cx="6157951" cy="943386"/>
          </a:xfrm>
        </p:spPr>
        <p:txBody>
          <a:bodyPr>
            <a:noAutofit/>
          </a:bodyPr>
          <a:lstStyle/>
          <a:p>
            <a:pPr algn="r">
              <a:lnSpc>
                <a:spcPct val="110000"/>
              </a:lnSpc>
            </a:pPr>
            <a:r>
              <a:rPr lang="en-US" dirty="0"/>
              <a:t>Amy Castro Baker, PhD, MSW</a:t>
            </a:r>
          </a:p>
          <a:p>
            <a:pPr algn="r">
              <a:lnSpc>
                <a:spcPct val="110000"/>
              </a:lnSpc>
            </a:pPr>
            <a:r>
              <a:rPr lang="en-US" dirty="0"/>
              <a:t>University of Pennsylvania School of Social Policy &amp; Practice </a:t>
            </a:r>
          </a:p>
          <a:p>
            <a:pPr algn="r">
              <a:lnSpc>
                <a:spcPct val="110000"/>
              </a:lnSpc>
            </a:pPr>
            <a:r>
              <a:rPr lang="en-US" dirty="0"/>
              <a:t>Collaboratives: Familia Adelante &amp; Families for Literacy </a:t>
            </a:r>
          </a:p>
        </p:txBody>
      </p:sp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137737A1-8501-49D0-B185-DBA05EBE19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89" r="29631" b="-1"/>
          <a:stretch/>
        </p:blipFill>
        <p:spPr>
          <a:xfrm>
            <a:off x="-2573" y="10"/>
            <a:ext cx="4811317" cy="6857988"/>
          </a:xfrm>
          <a:custGeom>
            <a:avLst/>
            <a:gdLst/>
            <a:ahLst/>
            <a:cxnLst/>
            <a:rect l="l" t="t" r="r" b="b"/>
            <a:pathLst>
              <a:path w="4811317" h="6857998">
                <a:moveTo>
                  <a:pt x="0" y="0"/>
                </a:moveTo>
                <a:lnTo>
                  <a:pt x="4811317" y="0"/>
                </a:lnTo>
                <a:lnTo>
                  <a:pt x="2712446" y="6857998"/>
                </a:lnTo>
                <a:lnTo>
                  <a:pt x="0" y="6857998"/>
                </a:lnTo>
                <a:close/>
              </a:path>
            </a:pathLst>
          </a:cu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26FE4BA-3BD1-4AB3-A3EB-39FF16D96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418764" y="0"/>
            <a:ext cx="815637" cy="685734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24">
            <a:extLst>
              <a:ext uri="{FF2B5EF4-FFF2-40B4-BE49-F238E27FC236}">
                <a16:creationId xmlns:a16="http://schemas.microsoft.com/office/drawing/2014/main" id="{CBD85EF3-E980-4EF9-BF91-C0540D302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  <a:endCxn id="15" idx="2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468380"/>
            <a:ext cx="6096000" cy="138961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2FDAB667-C327-BC43-9FEB-A810E3A12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9360" y="4935585"/>
            <a:ext cx="1965180" cy="254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8858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6C58C-2606-334F-964E-783817182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366DA-A44D-BB46-9E26-D8E78E252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Whole Family Approach: Urban Context</a:t>
            </a:r>
          </a:p>
          <a:p>
            <a:r>
              <a:rPr lang="en-US" dirty="0"/>
              <a:t>Collaborative Structure:  Urban Context</a:t>
            </a:r>
          </a:p>
          <a:p>
            <a:r>
              <a:rPr lang="en-US" dirty="0"/>
              <a:t>Pre-COVID</a:t>
            </a:r>
          </a:p>
          <a:p>
            <a:pPr lvl="1"/>
            <a:r>
              <a:rPr lang="en-US" dirty="0"/>
              <a:t>Family Trends </a:t>
            </a:r>
          </a:p>
          <a:p>
            <a:pPr lvl="1"/>
            <a:r>
              <a:rPr lang="en-US" dirty="0"/>
              <a:t>Collaborative Trends</a:t>
            </a:r>
          </a:p>
          <a:p>
            <a:r>
              <a:rPr lang="en-US" dirty="0"/>
              <a:t>COVID</a:t>
            </a:r>
          </a:p>
          <a:p>
            <a:pPr lvl="1"/>
            <a:r>
              <a:rPr lang="en-US" dirty="0"/>
              <a:t>Model Adaptability</a:t>
            </a:r>
          </a:p>
          <a:p>
            <a:r>
              <a:rPr lang="en-US" dirty="0"/>
              <a:t>Policy Implications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BCF810-0138-1147-905D-35D54CB37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9841" y="5084987"/>
            <a:ext cx="161189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9227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1775E6C-9FE7-4AE4-ABE7-2568D95DE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/>
              <a:ea typeface="+mn-ea"/>
              <a:cs typeface="+mn-cs"/>
            </a:endParaRPr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8CECB99A-E2AB-482F-A307-487955310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650"/>
            <a:ext cx="5676966" cy="6869953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48644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348644 w 6132997"/>
              <a:gd name="connsiteY4" fmla="*/ 0 h 6893857"/>
              <a:gd name="connsiteX0" fmla="*/ 1457021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457021 w 6132997"/>
              <a:gd name="connsiteY4" fmla="*/ 0 h 6893857"/>
              <a:gd name="connsiteX0" fmla="*/ 1754909 w 6430885"/>
              <a:gd name="connsiteY0" fmla="*/ 0 h 6869951"/>
              <a:gd name="connsiteX1" fmla="*/ 6430885 w 6430885"/>
              <a:gd name="connsiteY1" fmla="*/ 11953 h 6869951"/>
              <a:gd name="connsiteX2" fmla="*/ 6430885 w 6430885"/>
              <a:gd name="connsiteY2" fmla="*/ 6869951 h 6869951"/>
              <a:gd name="connsiteX3" fmla="*/ 0 w 6430885"/>
              <a:gd name="connsiteY3" fmla="*/ 6869951 h 6869951"/>
              <a:gd name="connsiteX4" fmla="*/ 1754909 w 6430885"/>
              <a:gd name="connsiteY4" fmla="*/ 0 h 686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0885" h="6869951">
                <a:moveTo>
                  <a:pt x="1754909" y="0"/>
                </a:moveTo>
                <a:lnTo>
                  <a:pt x="6430885" y="11953"/>
                </a:lnTo>
                <a:lnTo>
                  <a:pt x="6430885" y="6869951"/>
                </a:lnTo>
                <a:lnTo>
                  <a:pt x="0" y="6869951"/>
                </a:lnTo>
                <a:lnTo>
                  <a:pt x="175490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58B08D-FF6F-5744-A4E4-82F927D30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20" y="800849"/>
            <a:ext cx="4065767" cy="3510553"/>
          </a:xfrm>
        </p:spPr>
        <p:txBody>
          <a:bodyPr anchor="t">
            <a:normAutofit/>
          </a:bodyPr>
          <a:lstStyle/>
          <a:p>
            <a:r>
              <a:rPr lang="en-US" dirty="0"/>
              <a:t>Urban Context </a:t>
            </a:r>
            <a:br>
              <a:rPr lang="en-US" dirty="0"/>
            </a:br>
            <a:r>
              <a:rPr lang="en-US" dirty="0"/>
              <a:t>		Bronx &amp; Jersey 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2D99D-7403-F64F-A0E5-6B422BA7B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5753" y="533400"/>
            <a:ext cx="5458046" cy="5791200"/>
          </a:xfrm>
        </p:spPr>
        <p:txBody>
          <a:bodyPr anchor="ctr">
            <a:normAutofit/>
          </a:bodyPr>
          <a:lstStyle/>
          <a:p>
            <a:r>
              <a:rPr lang="en-US" dirty="0"/>
              <a:t>Key Questions! 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How does the Whole Family Approach and Collaborative Structure function in an urban environment? </a:t>
            </a:r>
          </a:p>
          <a:p>
            <a:pPr lvl="1"/>
            <a:r>
              <a:rPr lang="en-US" dirty="0"/>
              <a:t>What are the unique barriers and opportunities for families in this context?</a:t>
            </a:r>
          </a:p>
          <a:p>
            <a:pPr lvl="1"/>
            <a:r>
              <a:rPr lang="en-US" dirty="0"/>
              <a:t>How does the structure adapt based on these variations?</a:t>
            </a:r>
          </a:p>
          <a:p>
            <a:pPr lvl="1"/>
            <a:r>
              <a:rPr lang="en-US" dirty="0"/>
              <a:t>What are the drivers for economic instability and how can the model adapt?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A66062-E0FE-4EE7-9840-EC05B87AC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1" y="4541520"/>
            <a:ext cx="5895754" cy="23105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3B4C179-2540-4304-9C9C-2AAAA53EF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" y="2988236"/>
            <a:ext cx="2418079" cy="388769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B84930D-2977-B74A-A8FB-9981E5FA2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9841" y="5084987"/>
            <a:ext cx="161189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8552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6CC4B-734B-BA41-B5B2-FCE5AA633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</a:t>
            </a:r>
            <a:r>
              <a:rPr lang="en-US" dirty="0" err="1"/>
              <a:t>covid</a:t>
            </a:r>
            <a:r>
              <a:rPr lang="en-US" dirty="0"/>
              <a:t> : 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F6A8D-F42B-6342-A792-90DA99BCA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Mixed-Methods Approach: QUANT + QUAL </a:t>
            </a:r>
          </a:p>
          <a:p>
            <a:r>
              <a:rPr lang="en-US" dirty="0"/>
              <a:t>Quasi-experimental design/Clinical Data-Mining/Semi-structured interviews</a:t>
            </a:r>
          </a:p>
          <a:p>
            <a:r>
              <a:rPr lang="en-US" dirty="0"/>
              <a:t>Outcomes across four domains: (Child Well-Being; Adult Well-Being; Healthy Relationships; Financial Stability &amp; Mobility)</a:t>
            </a:r>
          </a:p>
          <a:p>
            <a:r>
              <a:rPr lang="en-US" dirty="0"/>
              <a:t>Long-form survey every 6 months. (English; Arabic; Spanish; Adult Caregivers; Youth ages 10-18. </a:t>
            </a:r>
          </a:p>
          <a:p>
            <a:r>
              <a:rPr lang="en-US" dirty="0"/>
              <a:t>Scales: PANAS; PHQ-9; Protective Factors; Phinney Multi-Group Ethnic Identity; Duke Spirituality &amp; Religiosity; ACOPE; Hope; Mattering; Future Events; FEQA; ACES; ESI; FCAB; FSS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D1D20A-25BB-2D4D-AD08-770061A7E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9841" y="5084987"/>
            <a:ext cx="161189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3663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1775E6C-9FE7-4AE4-ABE7-2568D95DE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/>
              <a:ea typeface="+mn-ea"/>
              <a:cs typeface="+mn-cs"/>
            </a:endParaRPr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8CECB99A-E2AB-482F-A307-487955310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650"/>
            <a:ext cx="5676966" cy="6869953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48644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348644 w 6132997"/>
              <a:gd name="connsiteY4" fmla="*/ 0 h 6893857"/>
              <a:gd name="connsiteX0" fmla="*/ 1457021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457021 w 6132997"/>
              <a:gd name="connsiteY4" fmla="*/ 0 h 6893857"/>
              <a:gd name="connsiteX0" fmla="*/ 1754909 w 6430885"/>
              <a:gd name="connsiteY0" fmla="*/ 0 h 6869951"/>
              <a:gd name="connsiteX1" fmla="*/ 6430885 w 6430885"/>
              <a:gd name="connsiteY1" fmla="*/ 11953 h 6869951"/>
              <a:gd name="connsiteX2" fmla="*/ 6430885 w 6430885"/>
              <a:gd name="connsiteY2" fmla="*/ 6869951 h 6869951"/>
              <a:gd name="connsiteX3" fmla="*/ 0 w 6430885"/>
              <a:gd name="connsiteY3" fmla="*/ 6869951 h 6869951"/>
              <a:gd name="connsiteX4" fmla="*/ 1754909 w 6430885"/>
              <a:gd name="connsiteY4" fmla="*/ 0 h 686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0885" h="6869951">
                <a:moveTo>
                  <a:pt x="1754909" y="0"/>
                </a:moveTo>
                <a:lnTo>
                  <a:pt x="6430885" y="11953"/>
                </a:lnTo>
                <a:lnTo>
                  <a:pt x="6430885" y="6869951"/>
                </a:lnTo>
                <a:lnTo>
                  <a:pt x="0" y="6869951"/>
                </a:lnTo>
                <a:lnTo>
                  <a:pt x="175490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F57CF3-8EF6-5344-A5A7-682F40688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20" y="800849"/>
            <a:ext cx="4065767" cy="3510553"/>
          </a:xfrm>
        </p:spPr>
        <p:txBody>
          <a:bodyPr anchor="t">
            <a:normAutofit/>
          </a:bodyPr>
          <a:lstStyle/>
          <a:p>
            <a:r>
              <a:rPr lang="en-US" dirty="0"/>
              <a:t>Pre-</a:t>
            </a:r>
            <a:r>
              <a:rPr lang="en-US" dirty="0" err="1"/>
              <a:t>Covid</a:t>
            </a:r>
            <a:r>
              <a:rPr lang="en-US" dirty="0"/>
              <a:t> : youth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3FD0E-13F5-5C46-9118-FCEDC53AB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5753" y="533400"/>
            <a:ext cx="5458046" cy="5791200"/>
          </a:xfrm>
        </p:spPr>
        <p:txBody>
          <a:bodyPr anchor="ctr">
            <a:normAutofit/>
          </a:bodyPr>
          <a:lstStyle/>
          <a:p>
            <a:r>
              <a:rPr lang="en-US" dirty="0"/>
              <a:t>Child Well-Being: Goals, Perceptions, Affect, &amp; Relationships </a:t>
            </a:r>
          </a:p>
          <a:p>
            <a:r>
              <a:rPr lang="en-US" dirty="0"/>
              <a:t>Affect &amp; Goals Significantly increased from wave 1 to wave 5</a:t>
            </a:r>
          </a:p>
          <a:p>
            <a:r>
              <a:rPr lang="en-US" dirty="0"/>
              <a:t>Greatest changes in: </a:t>
            </a:r>
          </a:p>
          <a:p>
            <a:pPr lvl="1"/>
            <a:r>
              <a:rPr lang="en-US" dirty="0"/>
              <a:t>Visualization of Pathways Towards Goals </a:t>
            </a:r>
          </a:p>
          <a:p>
            <a:pPr lvl="1"/>
            <a:r>
              <a:rPr lang="en-US" dirty="0"/>
              <a:t>Feeling positively seen and heard by their parents </a:t>
            </a:r>
          </a:p>
          <a:p>
            <a:r>
              <a:rPr lang="en-US" dirty="0"/>
              <a:t>Seasonal Variation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A66062-E0FE-4EE7-9840-EC05B87AC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1" y="4541520"/>
            <a:ext cx="5895754" cy="23105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3B4C179-2540-4304-9C9C-2AAAA53EF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" y="2988236"/>
            <a:ext cx="2418079" cy="388769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364965E-A001-024F-B511-F673556FB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9841" y="5084987"/>
            <a:ext cx="161189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2238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09FF5-FBE9-9543-8A92-14B194B5C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</a:t>
            </a:r>
            <a:r>
              <a:rPr lang="en-US" dirty="0" err="1"/>
              <a:t>Covid</a:t>
            </a:r>
            <a:r>
              <a:rPr lang="en-US" dirty="0"/>
              <a:t> : Adult 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EFC78-B95F-FC46-9925-9925ED6B8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Employment rates steadily increased</a:t>
            </a:r>
          </a:p>
          <a:p>
            <a:r>
              <a:rPr lang="en-US" dirty="0"/>
              <a:t>Financial Capability increased across all waves</a:t>
            </a:r>
          </a:p>
          <a:p>
            <a:r>
              <a:rPr lang="en-US" dirty="0"/>
              <a:t>Well-Being fluctuates seasonally </a:t>
            </a:r>
          </a:p>
          <a:p>
            <a:r>
              <a:rPr lang="en-US" dirty="0"/>
              <a:t>One exception! Reliance &amp; Social Supports!</a:t>
            </a:r>
          </a:p>
          <a:p>
            <a:r>
              <a:rPr lang="en-US" dirty="0"/>
              <a:t>Whole Family Implementation Take-Away: Imperative that agencies take work-life &amp; housing costs/type into account.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625DFA-9A43-0540-AB83-369024E09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9841" y="5084987"/>
            <a:ext cx="161189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5055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1775E6C-9FE7-4AE4-ABE7-2568D95DE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/>
              <a:ea typeface="+mn-ea"/>
              <a:cs typeface="+mn-cs"/>
            </a:endParaRPr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8CECB99A-E2AB-482F-A307-487955310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650"/>
            <a:ext cx="5676966" cy="6869953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48644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348644 w 6132997"/>
              <a:gd name="connsiteY4" fmla="*/ 0 h 6893857"/>
              <a:gd name="connsiteX0" fmla="*/ 1457021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457021 w 6132997"/>
              <a:gd name="connsiteY4" fmla="*/ 0 h 6893857"/>
              <a:gd name="connsiteX0" fmla="*/ 1754909 w 6430885"/>
              <a:gd name="connsiteY0" fmla="*/ 0 h 6869951"/>
              <a:gd name="connsiteX1" fmla="*/ 6430885 w 6430885"/>
              <a:gd name="connsiteY1" fmla="*/ 11953 h 6869951"/>
              <a:gd name="connsiteX2" fmla="*/ 6430885 w 6430885"/>
              <a:gd name="connsiteY2" fmla="*/ 6869951 h 6869951"/>
              <a:gd name="connsiteX3" fmla="*/ 0 w 6430885"/>
              <a:gd name="connsiteY3" fmla="*/ 6869951 h 6869951"/>
              <a:gd name="connsiteX4" fmla="*/ 1754909 w 6430885"/>
              <a:gd name="connsiteY4" fmla="*/ 0 h 686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0885" h="6869951">
                <a:moveTo>
                  <a:pt x="1754909" y="0"/>
                </a:moveTo>
                <a:lnTo>
                  <a:pt x="6430885" y="11953"/>
                </a:lnTo>
                <a:lnTo>
                  <a:pt x="6430885" y="6869951"/>
                </a:lnTo>
                <a:lnTo>
                  <a:pt x="0" y="6869951"/>
                </a:lnTo>
                <a:lnTo>
                  <a:pt x="175490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672025-85E9-BE4B-BB57-779CFC7F5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20" y="800849"/>
            <a:ext cx="4065767" cy="3510553"/>
          </a:xfrm>
        </p:spPr>
        <p:txBody>
          <a:bodyPr anchor="t">
            <a:normAutofit/>
          </a:bodyPr>
          <a:lstStyle/>
          <a:p>
            <a:r>
              <a:rPr lang="en-US" sz="3700"/>
              <a:t>Clinical  Data-Mining : Disrupting Status quo &amp; siloed service delivery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924E6-835F-D74B-80F2-D82A3DF4A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5753" y="533400"/>
            <a:ext cx="5458046" cy="5791200"/>
          </a:xfrm>
        </p:spPr>
        <p:txBody>
          <a:bodyPr anchor="ctr">
            <a:normAutofit/>
          </a:bodyPr>
          <a:lstStyle/>
          <a:p>
            <a:r>
              <a:rPr lang="en-US" dirty="0"/>
              <a:t>Hallmarks of the Whole Family Collaborative Approach: </a:t>
            </a:r>
          </a:p>
          <a:p>
            <a:pPr lvl="1"/>
            <a:r>
              <a:rPr lang="en-US"/>
              <a:t>Integrated Data-System</a:t>
            </a:r>
          </a:p>
          <a:p>
            <a:pPr lvl="1"/>
            <a:r>
              <a:rPr lang="en-US"/>
              <a:t>Common Collaborative Funding Stream</a:t>
            </a:r>
          </a:p>
          <a:p>
            <a:pPr lvl="1"/>
            <a:r>
              <a:rPr lang="en-US"/>
              <a:t>Decrease in Inefficiency= Increase in Family Contact Hours </a:t>
            </a:r>
          </a:p>
          <a:p>
            <a:pPr lvl="1"/>
            <a:r>
              <a:rPr lang="en-US"/>
              <a:t>Adaptable Model fits fluctuating urban context </a:t>
            </a:r>
          </a:p>
          <a:p>
            <a:pPr lvl="1"/>
            <a:r>
              <a:rPr lang="en-US"/>
              <a:t>Logic Model creates an adaptive mechanism capable of responding quickly to COVID-19 and other unexpected stressors or shocks outside of client’s control.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A66062-E0FE-4EE7-9840-EC05B87AC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1" y="4541520"/>
            <a:ext cx="5895754" cy="23105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3B4C179-2540-4304-9C9C-2AAAA53EF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" y="2988236"/>
            <a:ext cx="2418079" cy="388769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28C7453-5E3C-2147-B244-FA4BE0B26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9841" y="5084987"/>
            <a:ext cx="161189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402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421791" y="0"/>
            <a:ext cx="6858000" cy="6858000"/>
            <a:chOff x="2421791" y="0"/>
            <a:chExt cx="6858000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0F7A0F9-F709-4493-8EBA-E2590232F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1791" y="0"/>
              <a:ext cx="6858000" cy="6858000"/>
            </a:xfrm>
            <a:prstGeom prst="rect">
              <a:avLst/>
            </a:prstGeom>
          </p:spPr>
        </p:pic>
        <p:sp>
          <p:nvSpPr>
            <p:cNvPr id="2" name="Partial Circle 1">
              <a:extLst>
                <a:ext uri="{FF2B5EF4-FFF2-40B4-BE49-F238E27FC236}">
                  <a16:creationId xmlns:a16="http://schemas.microsoft.com/office/drawing/2014/main" id="{DC16D8C0-65D9-4912-B09B-1394D5317DB5}"/>
                </a:ext>
              </a:extLst>
            </p:cNvPr>
            <p:cNvSpPr/>
            <p:nvPr/>
          </p:nvSpPr>
          <p:spPr>
            <a:xfrm rot="7201257">
              <a:off x="2530045" y="100724"/>
              <a:ext cx="6664997" cy="6668511"/>
            </a:xfrm>
            <a:prstGeom prst="pie">
              <a:avLst>
                <a:gd name="adj1" fmla="val 3561417"/>
                <a:gd name="adj2" fmla="val 18024753"/>
              </a:avLst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6D781AA-459D-4E94-A7B6-4A52F71055AD}"/>
                </a:ext>
              </a:extLst>
            </p:cNvPr>
            <p:cNvGrpSpPr/>
            <p:nvPr/>
          </p:nvGrpSpPr>
          <p:grpSpPr>
            <a:xfrm>
              <a:off x="4582633" y="2232837"/>
              <a:ext cx="2466753" cy="2413591"/>
              <a:chOff x="4919826" y="2658140"/>
              <a:chExt cx="1810583" cy="1754372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9F27E082-6DA0-4000-AC87-7E6C01D4B2C7}"/>
                  </a:ext>
                </a:extLst>
              </p:cNvPr>
              <p:cNvSpPr/>
              <p:nvPr/>
            </p:nvSpPr>
            <p:spPr>
              <a:xfrm>
                <a:off x="4944141" y="2658140"/>
                <a:ext cx="1786268" cy="1754372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  <a:alpha val="93000"/>
                    </a:schemeClr>
                  </a:gs>
                  <a:gs pos="100000">
                    <a:schemeClr val="bg1">
                      <a:lumMod val="95000"/>
                      <a:lumOff val="5000"/>
                    </a:schemeClr>
                  </a:gs>
                </a:gsLst>
                <a:lin ang="54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0E16413E-1D0E-4480-85F1-9B562856B5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9826" y="2797368"/>
                <a:ext cx="1786268" cy="1298617"/>
              </a:xfrm>
              <a:prstGeom prst="rect">
                <a:avLst/>
              </a:prstGeom>
            </p:spPr>
          </p:pic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D079537-A5B9-46FE-94D3-1FD72C36F917}"/>
                </a:ext>
              </a:extLst>
            </p:cNvPr>
            <p:cNvSpPr/>
            <p:nvPr/>
          </p:nvSpPr>
          <p:spPr>
            <a:xfrm>
              <a:off x="4393873" y="4151589"/>
              <a:ext cx="2839988" cy="172670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prstTxWarp prst="textArchDown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1" i="0" u="none" strike="noStrike" kern="1000" cap="none" spc="0" normalizeH="0" baseline="0" noProof="0" dirty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Strategy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1" i="0" u="none" strike="noStrike" kern="1000" cap="none" spc="0" normalizeH="0" baseline="0" noProof="0" dirty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Steps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08072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20C14-E5F4-EC4B-AAED-29817FAD2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D7B5A-D189-4F49-AAB3-14E4F93C2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collaboratives were at the center of earliest and most severe pandemic impact </a:t>
            </a:r>
          </a:p>
          <a:p>
            <a:r>
              <a:rPr lang="en-US" dirty="0"/>
              <a:t>Collaborative Whole Family Approach Structure facilitated a nimble ”rapid-response” in the following areas: </a:t>
            </a:r>
          </a:p>
          <a:p>
            <a:pPr lvl="2"/>
            <a:r>
              <a:rPr lang="en-US" sz="2400" dirty="0"/>
              <a:t>Maintaining Social Supports</a:t>
            </a:r>
          </a:p>
          <a:p>
            <a:pPr lvl="2"/>
            <a:r>
              <a:rPr lang="en-US" sz="2400" dirty="0"/>
              <a:t>Technology Assistance</a:t>
            </a:r>
          </a:p>
          <a:p>
            <a:pPr lvl="2"/>
            <a:r>
              <a:rPr lang="en-US" sz="2400" dirty="0"/>
              <a:t>Food &amp; Financial Aid </a:t>
            </a:r>
          </a:p>
          <a:p>
            <a:pPr lvl="2"/>
            <a:r>
              <a:rPr lang="en-US" sz="2400" dirty="0"/>
              <a:t>Family Adaptation under extreme duress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F1EA1F-7579-E64D-A3B6-AFC047D87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9841" y="5084987"/>
            <a:ext cx="161189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4658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1775E6C-9FE7-4AE4-ABE7-2568D95DE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/>
              <a:ea typeface="+mn-ea"/>
              <a:cs typeface="+mn-cs"/>
            </a:endParaRPr>
          </a:p>
        </p:txBody>
      </p:sp>
      <p:sp>
        <p:nvSpPr>
          <p:cNvPr id="12" name="Rectangle 23">
            <a:extLst>
              <a:ext uri="{FF2B5EF4-FFF2-40B4-BE49-F238E27FC236}">
                <a16:creationId xmlns:a16="http://schemas.microsoft.com/office/drawing/2014/main" id="{8CECB99A-E2AB-482F-A307-487955310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650"/>
            <a:ext cx="5676966" cy="6869953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48644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348644 w 6132997"/>
              <a:gd name="connsiteY4" fmla="*/ 0 h 6893857"/>
              <a:gd name="connsiteX0" fmla="*/ 1457021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457021 w 6132997"/>
              <a:gd name="connsiteY4" fmla="*/ 0 h 6893857"/>
              <a:gd name="connsiteX0" fmla="*/ 1754909 w 6430885"/>
              <a:gd name="connsiteY0" fmla="*/ 0 h 6869951"/>
              <a:gd name="connsiteX1" fmla="*/ 6430885 w 6430885"/>
              <a:gd name="connsiteY1" fmla="*/ 11953 h 6869951"/>
              <a:gd name="connsiteX2" fmla="*/ 6430885 w 6430885"/>
              <a:gd name="connsiteY2" fmla="*/ 6869951 h 6869951"/>
              <a:gd name="connsiteX3" fmla="*/ 0 w 6430885"/>
              <a:gd name="connsiteY3" fmla="*/ 6869951 h 6869951"/>
              <a:gd name="connsiteX4" fmla="*/ 1754909 w 6430885"/>
              <a:gd name="connsiteY4" fmla="*/ 0 h 686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0885" h="6869951">
                <a:moveTo>
                  <a:pt x="1754909" y="0"/>
                </a:moveTo>
                <a:lnTo>
                  <a:pt x="6430885" y="11953"/>
                </a:lnTo>
                <a:lnTo>
                  <a:pt x="6430885" y="6869951"/>
                </a:lnTo>
                <a:lnTo>
                  <a:pt x="0" y="6869951"/>
                </a:lnTo>
                <a:lnTo>
                  <a:pt x="175490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6991F00-2106-604E-B9A6-9851D854A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20" y="800849"/>
            <a:ext cx="4065767" cy="3510553"/>
          </a:xfrm>
        </p:spPr>
        <p:txBody>
          <a:bodyPr anchor="t">
            <a:normAutofit/>
          </a:bodyPr>
          <a:lstStyle/>
          <a:p>
            <a:r>
              <a:rPr lang="en-US" sz="4100"/>
              <a:t>Policy implications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A43624-F740-C041-A914-766BAF04B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5753" y="533400"/>
            <a:ext cx="5458046" cy="5791200"/>
          </a:xfrm>
        </p:spPr>
        <p:txBody>
          <a:bodyPr anchor="ctr">
            <a:normAutofit/>
          </a:bodyPr>
          <a:lstStyle/>
          <a:p>
            <a:r>
              <a:rPr lang="en-US" dirty="0"/>
              <a:t>Risk </a:t>
            </a:r>
          </a:p>
          <a:p>
            <a:r>
              <a:rPr lang="en-US" dirty="0"/>
              <a:t>Adaptability of the Model </a:t>
            </a:r>
          </a:p>
          <a:p>
            <a:r>
              <a:rPr lang="en-US" dirty="0"/>
              <a:t>Integrated Data Systems &amp; An Increase in Efficiency </a:t>
            </a:r>
          </a:p>
          <a:p>
            <a:r>
              <a:rPr lang="en-US" dirty="0"/>
              <a:t>Structural “wrap-around” response that mirrors the family goals</a:t>
            </a:r>
          </a:p>
          <a:p>
            <a:r>
              <a:rPr lang="en-US" dirty="0"/>
              <a:t>Collaborative Structure Worked in tandem with public health guidelines– KEY– since most participants were either essential workers OR gig/shift workers who immediately lost work without warning.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8A66062-E0FE-4EE7-9840-EC05B87AC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1" y="4541520"/>
            <a:ext cx="5895754" cy="23105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B4C179-2540-4304-9C9C-2AAAA53EF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" y="2988236"/>
            <a:ext cx="2418079" cy="388769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50A57702-F733-E948-9660-BA67A06C5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9841" y="5084987"/>
            <a:ext cx="161189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1317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0E02FE52-6184-40AC-857C-7D74FB407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640975" y="1091772"/>
            <a:ext cx="4497198" cy="41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7711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300" y="839545"/>
            <a:ext cx="2482506" cy="2093975"/>
          </a:xfrm>
        </p:spPr>
        <p:txBody>
          <a:bodyPr anchor="b">
            <a:normAutofit/>
          </a:bodyPr>
          <a:lstStyle/>
          <a:p>
            <a:pPr lvl="0"/>
            <a:r>
              <a:rPr lang="en-US" i="1" dirty="0"/>
              <a:t>Thank you</a:t>
            </a:r>
          </a:p>
        </p:txBody>
      </p:sp>
      <p:pic>
        <p:nvPicPr>
          <p:cNvPr id="5" name="Picture 4" descr="A picture containing dark, sitting, looking, table&#10;&#10;Description automatically generated">
            <a:extLst>
              <a:ext uri="{FF2B5EF4-FFF2-40B4-BE49-F238E27FC236}">
                <a16:creationId xmlns:a16="http://schemas.microsoft.com/office/drawing/2014/main" id="{B428E637-5194-413B-A4AD-C35F00744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984" y="2489411"/>
            <a:ext cx="5928344" cy="1941532"/>
          </a:xfrm>
          <a:prstGeom prst="rect">
            <a:avLst/>
          </a:prstGeom>
          <a:noFill/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2651" y="3213178"/>
            <a:ext cx="4236363" cy="1217765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</a:pPr>
            <a:r>
              <a:rPr lang="en-US" sz="2500" dirty="0"/>
              <a:t>PascaleSykesFoundation.com</a:t>
            </a:r>
          </a:p>
          <a:p>
            <a:pPr algn="ctr">
              <a:spcBef>
                <a:spcPts val="600"/>
              </a:spcBef>
            </a:pPr>
            <a:r>
              <a:rPr lang="en-US" sz="2500" dirty="0"/>
              <a:t>WholeFamilyApproach.org</a:t>
            </a:r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421791" y="0"/>
            <a:ext cx="6858000" cy="6858000"/>
            <a:chOff x="2421791" y="0"/>
            <a:chExt cx="6858000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0F7A0F9-F709-4493-8EBA-E2590232F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1791" y="0"/>
              <a:ext cx="6858000" cy="6858000"/>
            </a:xfrm>
            <a:prstGeom prst="rect">
              <a:avLst/>
            </a:prstGeom>
          </p:spPr>
        </p:pic>
        <p:sp>
          <p:nvSpPr>
            <p:cNvPr id="2" name="Partial Circle 1">
              <a:extLst>
                <a:ext uri="{FF2B5EF4-FFF2-40B4-BE49-F238E27FC236}">
                  <a16:creationId xmlns:a16="http://schemas.microsoft.com/office/drawing/2014/main" id="{DC16D8C0-65D9-4912-B09B-1394D5317DB5}"/>
                </a:ext>
              </a:extLst>
            </p:cNvPr>
            <p:cNvSpPr/>
            <p:nvPr/>
          </p:nvSpPr>
          <p:spPr>
            <a:xfrm rot="7201257">
              <a:off x="2530045" y="100724"/>
              <a:ext cx="6664997" cy="6668511"/>
            </a:xfrm>
            <a:prstGeom prst="pie">
              <a:avLst>
                <a:gd name="adj1" fmla="val 7146537"/>
                <a:gd name="adj2" fmla="val 18024753"/>
              </a:avLst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6D781AA-459D-4E94-A7B6-4A52F71055AD}"/>
                </a:ext>
              </a:extLst>
            </p:cNvPr>
            <p:cNvGrpSpPr/>
            <p:nvPr/>
          </p:nvGrpSpPr>
          <p:grpSpPr>
            <a:xfrm>
              <a:off x="4582633" y="2232837"/>
              <a:ext cx="2466753" cy="2413591"/>
              <a:chOff x="4919826" y="2658140"/>
              <a:chExt cx="1810583" cy="1754372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9F27E082-6DA0-4000-AC87-7E6C01D4B2C7}"/>
                  </a:ext>
                </a:extLst>
              </p:cNvPr>
              <p:cNvSpPr/>
              <p:nvPr/>
            </p:nvSpPr>
            <p:spPr>
              <a:xfrm>
                <a:off x="4944141" y="2658140"/>
                <a:ext cx="1786268" cy="1754372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  <a:alpha val="93000"/>
                    </a:schemeClr>
                  </a:gs>
                  <a:gs pos="100000">
                    <a:schemeClr val="bg1">
                      <a:lumMod val="95000"/>
                      <a:lumOff val="5000"/>
                    </a:schemeClr>
                  </a:gs>
                </a:gsLst>
                <a:lin ang="54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0E16413E-1D0E-4480-85F1-9B562856B5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9826" y="2797368"/>
                <a:ext cx="1786268" cy="1298617"/>
              </a:xfrm>
              <a:prstGeom prst="rect">
                <a:avLst/>
              </a:prstGeom>
            </p:spPr>
          </p:pic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D079537-A5B9-46FE-94D3-1FD72C36F917}"/>
                </a:ext>
              </a:extLst>
            </p:cNvPr>
            <p:cNvSpPr/>
            <p:nvPr/>
          </p:nvSpPr>
          <p:spPr>
            <a:xfrm>
              <a:off x="4393873" y="4151589"/>
              <a:ext cx="2839988" cy="172670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prstTxWarp prst="textArchDown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1" i="0" u="none" strike="noStrike" kern="1000" cap="none" spc="0" normalizeH="0" baseline="0" noProof="0" dirty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Strategy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1" i="0" u="none" strike="noStrike" kern="1000" cap="none" spc="0" normalizeH="0" baseline="0" noProof="0" dirty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Steps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4305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421791" y="0"/>
            <a:ext cx="6858000" cy="6858000"/>
            <a:chOff x="2421791" y="0"/>
            <a:chExt cx="6858000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0F7A0F9-F709-4493-8EBA-E2590232F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1791" y="0"/>
              <a:ext cx="6858000" cy="6858000"/>
            </a:xfrm>
            <a:prstGeom prst="rect">
              <a:avLst/>
            </a:prstGeom>
          </p:spPr>
        </p:pic>
        <p:sp>
          <p:nvSpPr>
            <p:cNvPr id="2" name="Partial Circle 1">
              <a:extLst>
                <a:ext uri="{FF2B5EF4-FFF2-40B4-BE49-F238E27FC236}">
                  <a16:creationId xmlns:a16="http://schemas.microsoft.com/office/drawing/2014/main" id="{DC16D8C0-65D9-4912-B09B-1394D5317DB5}"/>
                </a:ext>
              </a:extLst>
            </p:cNvPr>
            <p:cNvSpPr/>
            <p:nvPr/>
          </p:nvSpPr>
          <p:spPr>
            <a:xfrm rot="7201257">
              <a:off x="2530045" y="100724"/>
              <a:ext cx="6664997" cy="6668511"/>
            </a:xfrm>
            <a:prstGeom prst="pie">
              <a:avLst>
                <a:gd name="adj1" fmla="val 10742638"/>
                <a:gd name="adj2" fmla="val 18024753"/>
              </a:avLst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6D781AA-459D-4E94-A7B6-4A52F71055AD}"/>
                </a:ext>
              </a:extLst>
            </p:cNvPr>
            <p:cNvGrpSpPr/>
            <p:nvPr/>
          </p:nvGrpSpPr>
          <p:grpSpPr>
            <a:xfrm>
              <a:off x="4582633" y="2232837"/>
              <a:ext cx="2466753" cy="2413591"/>
              <a:chOff x="4919826" y="2658140"/>
              <a:chExt cx="1810583" cy="1754372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9F27E082-6DA0-4000-AC87-7E6C01D4B2C7}"/>
                  </a:ext>
                </a:extLst>
              </p:cNvPr>
              <p:cNvSpPr/>
              <p:nvPr/>
            </p:nvSpPr>
            <p:spPr>
              <a:xfrm>
                <a:off x="4944141" y="2658140"/>
                <a:ext cx="1786268" cy="1754372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  <a:alpha val="93000"/>
                    </a:schemeClr>
                  </a:gs>
                  <a:gs pos="100000">
                    <a:schemeClr val="bg1">
                      <a:lumMod val="95000"/>
                      <a:lumOff val="5000"/>
                    </a:schemeClr>
                  </a:gs>
                </a:gsLst>
                <a:lin ang="54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0E16413E-1D0E-4480-85F1-9B562856B5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9826" y="2797368"/>
                <a:ext cx="1786268" cy="1298617"/>
              </a:xfrm>
              <a:prstGeom prst="rect">
                <a:avLst/>
              </a:prstGeom>
            </p:spPr>
          </p:pic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D079537-A5B9-46FE-94D3-1FD72C36F917}"/>
                </a:ext>
              </a:extLst>
            </p:cNvPr>
            <p:cNvSpPr/>
            <p:nvPr/>
          </p:nvSpPr>
          <p:spPr>
            <a:xfrm>
              <a:off x="4393873" y="4151589"/>
              <a:ext cx="2839988" cy="172670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prstTxWarp prst="textArchDown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1" i="0" u="none" strike="noStrike" kern="1000" cap="none" spc="0" normalizeH="0" baseline="0" noProof="0" dirty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Strategy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1" i="0" u="none" strike="noStrike" kern="1000" cap="none" spc="0" normalizeH="0" baseline="0" noProof="0" dirty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Steps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6220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0F7A0F9-F709-4493-8EBA-E2590232F9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791" y="0"/>
            <a:ext cx="6858000" cy="6858000"/>
          </a:xfrm>
          <a:prstGeom prst="rect">
            <a:avLst/>
          </a:prstGeom>
        </p:spPr>
      </p:pic>
      <p:sp>
        <p:nvSpPr>
          <p:cNvPr id="2" name="Partial Circle 1">
            <a:extLst>
              <a:ext uri="{FF2B5EF4-FFF2-40B4-BE49-F238E27FC236}">
                <a16:creationId xmlns:a16="http://schemas.microsoft.com/office/drawing/2014/main" id="{DC16D8C0-65D9-4912-B09B-1394D5317DB5}"/>
              </a:ext>
            </a:extLst>
          </p:cNvPr>
          <p:cNvSpPr/>
          <p:nvPr/>
        </p:nvSpPr>
        <p:spPr>
          <a:xfrm rot="7201257">
            <a:off x="2530045" y="100724"/>
            <a:ext cx="6664997" cy="6668511"/>
          </a:xfrm>
          <a:prstGeom prst="pie">
            <a:avLst>
              <a:gd name="adj1" fmla="val 14402037"/>
              <a:gd name="adj2" fmla="val 18024753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6D781AA-459D-4E94-A7B6-4A52F71055AD}"/>
              </a:ext>
            </a:extLst>
          </p:cNvPr>
          <p:cNvGrpSpPr/>
          <p:nvPr/>
        </p:nvGrpSpPr>
        <p:grpSpPr>
          <a:xfrm>
            <a:off x="4582633" y="2232837"/>
            <a:ext cx="2466753" cy="2413591"/>
            <a:chOff x="4919826" y="2658140"/>
            <a:chExt cx="1810583" cy="175437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F27E082-6DA0-4000-AC87-7E6C01D4B2C7}"/>
                </a:ext>
              </a:extLst>
            </p:cNvPr>
            <p:cNvSpPr/>
            <p:nvPr/>
          </p:nvSpPr>
          <p:spPr>
            <a:xfrm>
              <a:off x="4944141" y="2658140"/>
              <a:ext cx="1786268" cy="1754372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  <a:alpha val="93000"/>
                  </a:schemeClr>
                </a:gs>
                <a:gs pos="100000">
                  <a:schemeClr val="bg1">
                    <a:lumMod val="95000"/>
                    <a:lumOff val="5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E16413E-1D0E-4480-85F1-9B562856B5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9826" y="2797368"/>
              <a:ext cx="1786268" cy="1298617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ED079537-A5B9-46FE-94D3-1FD72C36F917}"/>
              </a:ext>
            </a:extLst>
          </p:cNvPr>
          <p:cNvSpPr/>
          <p:nvPr/>
        </p:nvSpPr>
        <p:spPr>
          <a:xfrm>
            <a:off x="4393873" y="4151589"/>
            <a:ext cx="2839988" cy="17267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0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Strategy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0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Steps</a:t>
            </a:r>
          </a:p>
        </p:txBody>
      </p:sp>
    </p:spTree>
    <p:extLst>
      <p:ext uri="{BB962C8B-B14F-4D97-AF65-F5344CB8AC3E}">
        <p14:creationId xmlns:p14="http://schemas.microsoft.com/office/powerpoint/2010/main" val="452169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21791" y="0"/>
            <a:ext cx="6858000" cy="6858000"/>
            <a:chOff x="2421791" y="0"/>
            <a:chExt cx="6858000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0F7A0F9-F709-4493-8EBA-E2590232F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1791" y="0"/>
              <a:ext cx="6858000" cy="6858000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6D781AA-459D-4E94-A7B6-4A52F71055AD}"/>
                </a:ext>
              </a:extLst>
            </p:cNvPr>
            <p:cNvGrpSpPr/>
            <p:nvPr/>
          </p:nvGrpSpPr>
          <p:grpSpPr>
            <a:xfrm>
              <a:off x="4582633" y="2232837"/>
              <a:ext cx="2466753" cy="2413591"/>
              <a:chOff x="4919826" y="2658140"/>
              <a:chExt cx="1810583" cy="1754372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9F27E082-6DA0-4000-AC87-7E6C01D4B2C7}"/>
                  </a:ext>
                </a:extLst>
              </p:cNvPr>
              <p:cNvSpPr/>
              <p:nvPr/>
            </p:nvSpPr>
            <p:spPr>
              <a:xfrm>
                <a:off x="4944141" y="2658140"/>
                <a:ext cx="1786268" cy="1754372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  <a:alpha val="93000"/>
                    </a:schemeClr>
                  </a:gs>
                  <a:gs pos="100000">
                    <a:schemeClr val="bg1">
                      <a:lumMod val="95000"/>
                      <a:lumOff val="5000"/>
                    </a:schemeClr>
                  </a:gs>
                </a:gsLst>
                <a:lin ang="54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0E16413E-1D0E-4480-85F1-9B562856B5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9826" y="2797368"/>
                <a:ext cx="1786268" cy="1298617"/>
              </a:xfrm>
              <a:prstGeom prst="rect">
                <a:avLst/>
              </a:prstGeom>
            </p:spPr>
          </p:pic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D079537-A5B9-46FE-94D3-1FD72C36F917}"/>
                </a:ext>
              </a:extLst>
            </p:cNvPr>
            <p:cNvSpPr/>
            <p:nvPr/>
          </p:nvSpPr>
          <p:spPr>
            <a:xfrm>
              <a:off x="4393873" y="4151589"/>
              <a:ext cx="2839988" cy="172670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prstTxWarp prst="textArchDown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1" i="0" u="none" strike="noStrike" kern="1000" cap="none" spc="0" normalizeH="0" baseline="0" noProof="0" dirty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Strategy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1" i="0" u="none" strike="noStrike" kern="1000" cap="none" spc="0" normalizeH="0" baseline="0" noProof="0" dirty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Steps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6447961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Frame">
  <a:themeElements>
    <a:clrScheme name="Rutgers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CC0033"/>
      </a:accent1>
      <a:accent2>
        <a:srgbClr val="5F6A72"/>
      </a:accent2>
      <a:accent3>
        <a:srgbClr val="000000"/>
      </a:accent3>
      <a:accent4>
        <a:srgbClr val="EE7008"/>
      </a:accent4>
      <a:accent5>
        <a:srgbClr val="1AB39F"/>
      </a:accent5>
      <a:accent6>
        <a:srgbClr val="D5393D"/>
      </a:accent6>
      <a:hlink>
        <a:srgbClr val="0070C0"/>
      </a:hlink>
      <a:folHlink>
        <a:srgbClr val="EE7008"/>
      </a:folHlink>
    </a:clrScheme>
    <a:fontScheme name="CHNA">
      <a:majorFont>
        <a:latin typeface="Roboto Slab"/>
        <a:ea typeface=""/>
        <a:cs typeface=""/>
      </a:majorFont>
      <a:minorFont>
        <a:latin typeface="Open Sans"/>
        <a:ea typeface=""/>
        <a:cs typeface="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general 16_9 wide [Compatibility Mode]" id="{C251A2FB-5550-488A-8706-2F40DB9B3387}" vid="{7B8E28B3-C7C2-4317-88B3-35483CF1042A}"/>
    </a:ext>
  </a:extLst>
</a:theme>
</file>

<file path=ppt/theme/theme5.xml><?xml version="1.0" encoding="utf-8"?>
<a:theme xmlns:a="http://schemas.openxmlformats.org/drawingml/2006/main" name="AngleLinesVTI">
  <a:themeElements>
    <a:clrScheme name="Custom 34">
      <a:dk1>
        <a:sysClr val="windowText" lastClr="000000"/>
      </a:dk1>
      <a:lt1>
        <a:sysClr val="window" lastClr="FFFFFF"/>
      </a:lt1>
      <a:dk2>
        <a:srgbClr val="001E2E"/>
      </a:dk2>
      <a:lt2>
        <a:srgbClr val="F0ECEC"/>
      </a:lt2>
      <a:accent1>
        <a:srgbClr val="155767"/>
      </a:accent1>
      <a:accent2>
        <a:srgbClr val="BA9CA0"/>
      </a:accent2>
      <a:accent3>
        <a:srgbClr val="A57931"/>
      </a:accent3>
      <a:accent4>
        <a:srgbClr val="0E577C"/>
      </a:accent4>
      <a:accent5>
        <a:srgbClr val="CC846E"/>
      </a:accent5>
      <a:accent6>
        <a:srgbClr val="93767A"/>
      </a:accent6>
      <a:hlink>
        <a:srgbClr val="0563C1"/>
      </a:hlink>
      <a:folHlink>
        <a:srgbClr val="954F72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2233</Words>
  <Application>Microsoft Office PowerPoint</Application>
  <PresentationFormat>Widescreen</PresentationFormat>
  <Paragraphs>301</Paragraphs>
  <Slides>53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53</vt:i4>
      </vt:variant>
    </vt:vector>
  </HeadingPairs>
  <TitlesOfParts>
    <vt:vector size="68" baseType="lpstr">
      <vt:lpstr>Arial</vt:lpstr>
      <vt:lpstr>Bookman Old Style</vt:lpstr>
      <vt:lpstr>Calibri</vt:lpstr>
      <vt:lpstr>Calibri Light</vt:lpstr>
      <vt:lpstr>Franklin Gothic Book</vt:lpstr>
      <vt:lpstr>Open Sans</vt:lpstr>
      <vt:lpstr>Roboto Slab</vt:lpstr>
      <vt:lpstr>Univers Condensed Light</vt:lpstr>
      <vt:lpstr>Walbaum Display Light</vt:lpstr>
      <vt:lpstr>Wingdings 2</vt:lpstr>
      <vt:lpstr>1_RetrospectVTI</vt:lpstr>
      <vt:lpstr>1_Office Theme</vt:lpstr>
      <vt:lpstr>Office Theme</vt:lpstr>
      <vt:lpstr>Frame</vt:lpstr>
      <vt:lpstr>AngleLinesVTI</vt:lpstr>
      <vt:lpstr>Impact of the Whole Family Approach on Working Families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If you don’t have a copy of the Rand and UPenn studies, you can access them through the website below.</vt:lpstr>
      <vt:lpstr>PowerPoint Presentation</vt:lpstr>
      <vt:lpstr>The Whole Family Approach: Evaluation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Urban Family Resilience</vt:lpstr>
      <vt:lpstr>Agenda</vt:lpstr>
      <vt:lpstr>Urban Context    Bronx &amp; Jersey city</vt:lpstr>
      <vt:lpstr>Pre-covid : Methodology</vt:lpstr>
      <vt:lpstr>Pre-Covid : youth</vt:lpstr>
      <vt:lpstr>Pre-Covid : Adult S </vt:lpstr>
      <vt:lpstr>Clinical  Data-Mining : Disrupting Status quo &amp; siloed service delivery </vt:lpstr>
      <vt:lpstr>Covid-19 Impact</vt:lpstr>
      <vt:lpstr>Policy implications 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Joni VanNest</dc:creator>
  <cp:lastModifiedBy>Joni VanNest</cp:lastModifiedBy>
  <cp:revision>22</cp:revision>
  <dcterms:created xsi:type="dcterms:W3CDTF">2020-10-20T19:22:26Z</dcterms:created>
  <dcterms:modified xsi:type="dcterms:W3CDTF">2020-10-27T13:21:09Z</dcterms:modified>
</cp:coreProperties>
</file>