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312" r:id="rId3"/>
    <p:sldId id="299" r:id="rId4"/>
    <p:sldId id="313" r:id="rId5"/>
    <p:sldId id="314" r:id="rId6"/>
    <p:sldId id="323" r:id="rId7"/>
    <p:sldId id="324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5" r:id="rId16"/>
    <p:sldId id="333" r:id="rId17"/>
    <p:sldId id="334" r:id="rId18"/>
    <p:sldId id="336" r:id="rId19"/>
    <p:sldId id="322" r:id="rId20"/>
    <p:sldId id="337" r:id="rId21"/>
    <p:sldId id="338" r:id="rId22"/>
    <p:sldId id="339" r:id="rId23"/>
    <p:sldId id="344" r:id="rId24"/>
    <p:sldId id="34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56" autoAdjust="0"/>
    <p:restoredTop sz="83033" autoAdjust="0"/>
  </p:normalViewPr>
  <p:slideViewPr>
    <p:cSldViewPr snapToGrid="0" showGuides="1">
      <p:cViewPr varScale="1">
        <p:scale>
          <a:sx n="64" d="100"/>
          <a:sy n="64" d="100"/>
        </p:scale>
        <p:origin x="78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49A46-58C2-40EF-A88E-745E39BCD455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435F5-3E84-4A4F-858E-0D057761E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6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0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7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92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: Number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71600"/>
            <a:ext cx="10972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981205"/>
            <a:ext cx="10972800" cy="414496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CC0033"/>
              </a:buClr>
              <a:buFont typeface="+mj-lt"/>
              <a:buAutoNum type="arabicPeriod"/>
              <a:defRPr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Clr>
                <a:srgbClr val="CC0033"/>
              </a:buClr>
              <a:buFont typeface="+mj-lt"/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371600" indent="-457200">
              <a:buClr>
                <a:srgbClr val="CC0033"/>
              </a:buClr>
              <a:buFont typeface="+mj-lt"/>
              <a:buAutoNum type="arabicPeriod"/>
              <a:defRPr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828800" indent="-457200">
              <a:buClr>
                <a:srgbClr val="CC0033"/>
              </a:buClr>
              <a:buFont typeface="+mj-lt"/>
              <a:buAutoNum type="arabicPeriod"/>
              <a:defRPr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286000" indent="-457200">
              <a:buClr>
                <a:srgbClr val="CC0033"/>
              </a:buClr>
              <a:buFont typeface="+mj-lt"/>
              <a:buAutoNum type="arabicPeriod"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Insert Content Here</a:t>
            </a:r>
          </a:p>
          <a:p>
            <a:pPr lvl="0"/>
            <a:r>
              <a:rPr lang="en-US" dirty="0"/>
              <a:t>More Content</a:t>
            </a:r>
          </a:p>
          <a:p>
            <a:pPr lvl="0"/>
            <a:r>
              <a:rPr lang="en-US" dirty="0"/>
              <a:t>More Content</a:t>
            </a:r>
          </a:p>
          <a:p>
            <a:pPr lvl="0"/>
            <a:r>
              <a:rPr lang="en-US" dirty="0"/>
              <a:t>More Content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1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5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17" y="1260389"/>
            <a:ext cx="11096367" cy="1944666"/>
          </a:xfrm>
        </p:spPr>
        <p:txBody>
          <a:bodyPr anchor="b">
            <a:no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295671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rgbClr val="CC003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11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9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9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06FFE-8A8D-3444-9118-F57FFCEBF25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1255B-5564-6A47-85DB-6B2A9044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0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285" y="-11389"/>
            <a:ext cx="120260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293" y="1396630"/>
            <a:ext cx="11851341" cy="4780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194892"/>
            <a:ext cx="12192000" cy="681037"/>
            <a:chOff x="0" y="6194892"/>
            <a:chExt cx="12192000" cy="681037"/>
          </a:xfrm>
        </p:grpSpPr>
        <p:sp>
          <p:nvSpPr>
            <p:cNvPr id="8" name="Rectangle 7"/>
            <p:cNvSpPr/>
            <p:nvPr/>
          </p:nvSpPr>
          <p:spPr>
            <a:xfrm>
              <a:off x="0" y="6194892"/>
              <a:ext cx="12192000" cy="681037"/>
            </a:xfrm>
            <a:prstGeom prst="rect">
              <a:avLst/>
            </a:prstGeom>
            <a:solidFill>
              <a:srgbClr val="CC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293" y="6259419"/>
              <a:ext cx="1810060" cy="563611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29" y="6212718"/>
            <a:ext cx="2416371" cy="66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4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58000"/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019" y="725465"/>
            <a:ext cx="11473962" cy="1962517"/>
          </a:xfrm>
        </p:spPr>
        <p:txBody>
          <a:bodyPr>
            <a:normAutofit/>
          </a:bodyPr>
          <a:lstStyle/>
          <a:p>
            <a:r>
              <a:rPr lang="en-US" dirty="0">
                <a:ea typeface="Times New Roman" charset="0"/>
                <a:cs typeface="Times New Roman" charset="0"/>
              </a:rPr>
              <a:t>Evaluation: Results and Future Directions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054" y="2491447"/>
            <a:ext cx="11095892" cy="3347649"/>
          </a:xfrm>
        </p:spPr>
        <p:txBody>
          <a:bodyPr>
            <a:noAutofit/>
          </a:bodyPr>
          <a:lstStyle/>
          <a:p>
            <a:endParaRPr lang="en-US" sz="2800" spc="-150" dirty="0">
              <a:solidFill>
                <a:schemeClr val="accent6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200" b="1" spc="-150" dirty="0">
                <a:solidFill>
                  <a:srgbClr val="CC0033"/>
                </a:solidFill>
                <a:ea typeface="Times New Roman" charset="0"/>
              </a:rPr>
              <a:t>Pascale Sykes Foundation’s South Jersey Strengthening Families Initiative</a:t>
            </a:r>
          </a:p>
          <a:p>
            <a:r>
              <a:rPr lang="en-US" dirty="0">
                <a:latin typeface="Cambria" panose="02040503050406030204" pitchFamily="18" charset="0"/>
                <a:ea typeface="Times New Roman" charset="0"/>
                <a:cs typeface="Times New Roman" charset="0"/>
              </a:rPr>
              <a:t>Ross Whiting, Ph.D.</a:t>
            </a:r>
          </a:p>
          <a:p>
            <a:r>
              <a:rPr lang="en-US" dirty="0">
                <a:latin typeface="Cambria" panose="02040503050406030204" pitchFamily="18" charset="0"/>
                <a:ea typeface="Times New Roman" charset="0"/>
                <a:cs typeface="Times New Roman" charset="0"/>
              </a:rPr>
              <a:t>Director of Research and Evaluation</a:t>
            </a:r>
          </a:p>
          <a:p>
            <a:r>
              <a:rPr lang="en-US" dirty="0">
                <a:latin typeface="Cambria" panose="02040503050406030204" pitchFamily="18" charset="0"/>
                <a:ea typeface="Times New Roman" charset="0"/>
                <a:cs typeface="Times New Roman" charset="0"/>
              </a:rPr>
              <a:t>The Senator Walter Rand Institute for Public Affairs</a:t>
            </a:r>
          </a:p>
          <a:p>
            <a:r>
              <a:rPr lang="en-US" dirty="0">
                <a:latin typeface="Cambria" panose="02040503050406030204" pitchFamily="18" charset="0"/>
                <a:ea typeface="Times New Roman" charset="0"/>
                <a:cs typeface="Times New Roman" charset="0"/>
              </a:rPr>
              <a:t>Rutgers University-Camden </a:t>
            </a:r>
          </a:p>
          <a:p>
            <a:r>
              <a:rPr lang="en-US" dirty="0">
                <a:latin typeface="Cambria" panose="02040503050406030204" pitchFamily="18" charset="0"/>
                <a:ea typeface="Times New Roman" charset="0"/>
                <a:cs typeface="Times New Roman" charset="0"/>
              </a:rPr>
              <a:t>February 13, 2020</a:t>
            </a:r>
          </a:p>
          <a:p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30876" y="2801389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727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343" y="-11389"/>
            <a:ext cx="11563975" cy="1325563"/>
          </a:xfrm>
        </p:spPr>
        <p:txBody>
          <a:bodyPr/>
          <a:lstStyle/>
          <a:p>
            <a:r>
              <a:rPr lang="en-US" dirty="0"/>
              <a:t>Results: Child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43" y="1086323"/>
            <a:ext cx="10914434" cy="4844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Higher scores indicate an increase in positive perceptions by caregivers of their child’s educational aspirations.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A1: Difference at baseline and growth over time</a:t>
            </a:r>
          </a:p>
          <a:p>
            <a:r>
              <a:rPr lang="en-US" dirty="0"/>
              <a:t>Affected by education level, education over time, and health</a:t>
            </a:r>
          </a:p>
          <a:p>
            <a:pPr marL="0" indent="0">
              <a:buNone/>
            </a:pPr>
            <a:r>
              <a:rPr lang="en-US" dirty="0"/>
              <a:t>A1: Women higher scores than men, growth for men and women, a significant difference over time for men than women</a:t>
            </a:r>
          </a:p>
          <a:p>
            <a:pPr marL="0" indent="0">
              <a:buNone/>
            </a:pPr>
            <a:r>
              <a:rPr lang="en-US" dirty="0"/>
              <a:t>A1: All income levels grew over time</a:t>
            </a:r>
          </a:p>
          <a:p>
            <a:pPr marL="0" indent="0">
              <a:buNone/>
            </a:pPr>
            <a:r>
              <a:rPr lang="en-US" dirty="0"/>
              <a:t>A1 FSN: All income levels grew over time</a:t>
            </a:r>
          </a:p>
          <a:p>
            <a:pPr marL="0" indent="0">
              <a:buNone/>
            </a:pPr>
            <a:r>
              <a:rPr lang="en-US" dirty="0"/>
              <a:t>A2 FSN: Growth for men and women, and married/unmarried couples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79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24" y="-327784"/>
            <a:ext cx="9317884" cy="6650010"/>
          </a:xfrm>
        </p:spPr>
      </p:pic>
    </p:spTree>
    <p:extLst>
      <p:ext uri="{BB962C8B-B14F-4D97-AF65-F5344CB8AC3E}">
        <p14:creationId xmlns:p14="http://schemas.microsoft.com/office/powerpoint/2010/main" val="11016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343" y="-11389"/>
            <a:ext cx="11563975" cy="1325563"/>
          </a:xfrm>
        </p:spPr>
        <p:txBody>
          <a:bodyPr/>
          <a:lstStyle/>
          <a:p>
            <a:r>
              <a:rPr lang="en-US" dirty="0"/>
              <a:t>Results: Help Given and Received, Adult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43" y="1086323"/>
            <a:ext cx="10914434" cy="4987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Higher scores indicate a greater self-reported sense of reciprocity related to family responsibilities.</a:t>
            </a:r>
          </a:p>
          <a:p>
            <a:pPr marL="0" indent="0">
              <a:buNone/>
            </a:pPr>
            <a:r>
              <a:rPr lang="en-US" dirty="0"/>
              <a:t>A1: Support at baseline, higher over time for target vs. matching</a:t>
            </a:r>
          </a:p>
          <a:p>
            <a:r>
              <a:rPr lang="en-US" dirty="0"/>
              <a:t>Affected by income (higher is better), gender (women more than men), and marital status (married better than unmarried)</a:t>
            </a:r>
          </a:p>
          <a:p>
            <a:pPr marL="0" indent="0">
              <a:buNone/>
            </a:pPr>
            <a:r>
              <a:rPr lang="en-US" dirty="0"/>
              <a:t>A1: Significant growth for both men and women</a:t>
            </a:r>
          </a:p>
          <a:p>
            <a:pPr marL="0" indent="0">
              <a:buNone/>
            </a:pPr>
            <a:r>
              <a:rPr lang="en-US" dirty="0"/>
              <a:t>A1: Higher income had more at intercept and growth over time than lower income; all grew over time</a:t>
            </a:r>
          </a:p>
          <a:p>
            <a:r>
              <a:rPr lang="en-US" dirty="0"/>
              <a:t>Affected by gender (women grew more) and income (higher is better)</a:t>
            </a:r>
          </a:p>
          <a:p>
            <a:pPr marL="0" indent="0">
              <a:buNone/>
            </a:pPr>
            <a:r>
              <a:rPr lang="en-US" dirty="0"/>
              <a:t>A1: Married had more at intercept; all grew over time</a:t>
            </a:r>
          </a:p>
          <a:p>
            <a:r>
              <a:rPr lang="en-US" dirty="0"/>
              <a:t>Affected by gender (women grew more) and income (higher is better)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04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343" y="-11389"/>
            <a:ext cx="11563975" cy="1325563"/>
          </a:xfrm>
        </p:spPr>
        <p:txBody>
          <a:bodyPr/>
          <a:lstStyle/>
          <a:p>
            <a:r>
              <a:rPr lang="en-US" dirty="0"/>
              <a:t>Results: Help Given and Received,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43" y="1086323"/>
            <a:ext cx="10914434" cy="47076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A2: Growth over time</a:t>
            </a:r>
          </a:p>
          <a:p>
            <a:r>
              <a:rPr lang="en-US" dirty="0"/>
              <a:t>Affected by gender (women grew more), and income (higher is better)</a:t>
            </a:r>
          </a:p>
          <a:p>
            <a:pPr marL="0" indent="0">
              <a:buNone/>
            </a:pPr>
            <a:r>
              <a:rPr lang="en-US" dirty="0"/>
              <a:t>A2: Men and women both grew over time</a:t>
            </a:r>
          </a:p>
          <a:p>
            <a:pPr marL="0" indent="0">
              <a:buNone/>
            </a:pPr>
            <a:r>
              <a:rPr lang="en-US" dirty="0"/>
              <a:t>A1 FSN: Growth over time by gender (women grew more) and marital status (married grew more)</a:t>
            </a:r>
          </a:p>
          <a:p>
            <a:pPr marL="0" indent="0">
              <a:buNone/>
            </a:pPr>
            <a:r>
              <a:rPr lang="en-US" dirty="0"/>
              <a:t>A2 FSN: Growth over time by marital status (married grew more)</a:t>
            </a:r>
          </a:p>
          <a:p>
            <a:pPr marL="0" indent="0">
              <a:buNone/>
            </a:pPr>
            <a:r>
              <a:rPr lang="en-US" dirty="0"/>
              <a:t>A1 CF2C: Growth over time based on marital status (married grew more)</a:t>
            </a:r>
          </a:p>
          <a:p>
            <a:pPr marL="0" indent="0">
              <a:buNone/>
            </a:pPr>
            <a:r>
              <a:rPr lang="en-US" dirty="0"/>
              <a:t>A1 CCC: Growth over time based on income (higher is better)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483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-11389"/>
            <a:ext cx="11529428" cy="1325563"/>
          </a:xfrm>
        </p:spPr>
        <p:txBody>
          <a:bodyPr/>
          <a:lstStyle/>
          <a:p>
            <a:r>
              <a:rPr lang="en-US" dirty="0"/>
              <a:t>Summary of Quantitative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0" y="1007103"/>
            <a:ext cx="10647129" cy="477264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Help Given and Received</a:t>
            </a:r>
          </a:p>
          <a:p>
            <a:r>
              <a:rPr lang="en-US" dirty="0"/>
              <a:t>A1/A2 growth, A1 significant difference Target vs Matching</a:t>
            </a:r>
          </a:p>
          <a:p>
            <a:pPr marL="0" indent="0">
              <a:buNone/>
            </a:pPr>
            <a:r>
              <a:rPr lang="en-US" b="1" dirty="0"/>
              <a:t>Child Education</a:t>
            </a:r>
            <a:endParaRPr lang="en-US" dirty="0"/>
          </a:p>
          <a:p>
            <a:r>
              <a:rPr lang="en-US" dirty="0"/>
              <a:t>A1 growth over time; women higher than men, growth for both, significant difference for men compared to women over time</a:t>
            </a:r>
          </a:p>
          <a:p>
            <a:pPr marL="0" indent="0">
              <a:buNone/>
            </a:pPr>
            <a:r>
              <a:rPr lang="en-US" b="1" dirty="0"/>
              <a:t>Financial Challenges</a:t>
            </a:r>
            <a:endParaRPr lang="en-US" dirty="0"/>
          </a:p>
          <a:p>
            <a:r>
              <a:rPr lang="en-US" dirty="0"/>
              <a:t>A2 Target has significantly fewer than matching over time</a:t>
            </a:r>
          </a:p>
          <a:p>
            <a:r>
              <a:rPr lang="en-US" dirty="0"/>
              <a:t>Women had significantly fewer than men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66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2495550"/>
            <a:ext cx="7353300" cy="9318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Process Evaluation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804160" y="3416163"/>
            <a:ext cx="6583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0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783" y="-11389"/>
            <a:ext cx="11472535" cy="1325563"/>
          </a:xfrm>
        </p:spPr>
        <p:txBody>
          <a:bodyPr/>
          <a:lstStyle/>
          <a:p>
            <a:r>
              <a:rPr lang="en-US" dirty="0"/>
              <a:t>Process 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783" y="1122217"/>
            <a:ext cx="10914434" cy="4976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Notes from Collaborative meetings and focus groups</a:t>
            </a:r>
          </a:p>
          <a:p>
            <a:pPr marL="0" indent="0">
              <a:buNone/>
            </a:pPr>
            <a:r>
              <a:rPr lang="en-US" b="1" dirty="0"/>
              <a:t>Open coded</a:t>
            </a:r>
            <a:r>
              <a:rPr lang="en-US" dirty="0"/>
              <a:t> to identify new themes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80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783" y="-11389"/>
            <a:ext cx="11472535" cy="1325563"/>
          </a:xfrm>
        </p:spPr>
        <p:txBody>
          <a:bodyPr/>
          <a:lstStyle/>
          <a:p>
            <a:r>
              <a:rPr lang="en-US" dirty="0"/>
              <a:t>Process Findings: Collaboratives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783" y="1080655"/>
            <a:ext cx="10914434" cy="49090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Flexibility</a:t>
            </a:r>
          </a:p>
          <a:p>
            <a:pPr marL="0" indent="0">
              <a:buNone/>
            </a:pPr>
            <a:r>
              <a:rPr lang="en-US" dirty="0"/>
              <a:t>Collaboratives serve: </a:t>
            </a:r>
          </a:p>
          <a:p>
            <a:r>
              <a:rPr lang="en-US" dirty="0"/>
              <a:t>Families who need support to help their children thrive</a:t>
            </a:r>
          </a:p>
          <a:p>
            <a:r>
              <a:rPr lang="en-US" dirty="0"/>
              <a:t>Immigrant families</a:t>
            </a:r>
          </a:p>
          <a:p>
            <a:r>
              <a:rPr lang="en-US" dirty="0"/>
              <a:t>Foster youth and their families</a:t>
            </a:r>
          </a:p>
          <a:p>
            <a:r>
              <a:rPr lang="en-US" dirty="0"/>
              <a:t>Families living in poverty</a:t>
            </a:r>
          </a:p>
          <a:p>
            <a:r>
              <a:rPr lang="en-US" dirty="0"/>
              <a:t>Families with unrelated caregivers who are committed to improving children’s lives</a:t>
            </a:r>
          </a:p>
          <a:p>
            <a:pPr marL="0" indent="0">
              <a:buNone/>
            </a:pPr>
            <a:r>
              <a:rPr lang="en-US" dirty="0"/>
              <a:t>Focus on education, community development, youth development, organizational collaboration, family, recruitment, and ESL. 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48887" y="1615441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501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2495550"/>
            <a:ext cx="7353300" cy="9318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Focused Studies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804160" y="3416163"/>
            <a:ext cx="6583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3520115"/>
            <a:ext cx="10515600" cy="2223980"/>
          </a:xfrm>
        </p:spPr>
        <p:txBody>
          <a:bodyPr>
            <a:noAutofit/>
          </a:bodyPr>
          <a:lstStyle/>
          <a:p>
            <a:r>
              <a:rPr lang="en-US" sz="3000" dirty="0"/>
              <a:t>Implemented: Child Connection Center</a:t>
            </a:r>
          </a:p>
          <a:p>
            <a:r>
              <a:rPr lang="en-US" sz="3000" dirty="0"/>
              <a:t>Planned: Family Strengthening Network</a:t>
            </a:r>
          </a:p>
          <a:p>
            <a:r>
              <a:rPr lang="en-US" sz="3000" dirty="0"/>
              <a:t>Planned: Cultural Responsiveness of the Whole Family Approach</a:t>
            </a:r>
          </a:p>
        </p:txBody>
      </p:sp>
    </p:spTree>
    <p:extLst>
      <p:ext uri="{BB962C8B-B14F-4D97-AF65-F5344CB8AC3E}">
        <p14:creationId xmlns:p14="http://schemas.microsoft.com/office/powerpoint/2010/main" val="1405272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883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Child Connection Center: Math Grades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8887" y="5538991"/>
            <a:ext cx="1125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Positive change overall; positive change for 3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and 5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grade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512" y="1226270"/>
            <a:ext cx="5751488" cy="40922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360"/>
            <a:ext cx="6409306" cy="36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1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8" y="-11389"/>
            <a:ext cx="11446300" cy="1325563"/>
          </a:xfrm>
        </p:spPr>
        <p:txBody>
          <a:bodyPr/>
          <a:lstStyle/>
          <a:p>
            <a:r>
              <a:rPr lang="en-US" dirty="0"/>
              <a:t>The Whole Family Approach: South Jersey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3" y="1314174"/>
            <a:ext cx="11851341" cy="486278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Focused on families trying to get ahead: two-caregivers, all family members involved</a:t>
            </a:r>
          </a:p>
          <a:p>
            <a:pPr marL="0" indent="0" algn="ctr">
              <a:buNone/>
            </a:pPr>
            <a:r>
              <a:rPr lang="en-US" dirty="0"/>
              <a:t>Goal setting, supports, growth-oriented collaboration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Google Shape;103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1868" y="2660073"/>
            <a:ext cx="10060562" cy="35168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088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883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Child Connection Center: Language Arts Grades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6294" y="5407290"/>
            <a:ext cx="1125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Positive change overall; positive change for 3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and 5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grade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112" y="1290624"/>
            <a:ext cx="5605830" cy="39251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3" y="1566687"/>
            <a:ext cx="6223990" cy="367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11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883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Child Connection Center: SDQ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72343"/>
            <a:ext cx="10972800" cy="50538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Parents and teachers: rate students’ social, emotional, and behavioral changes over three months of involvement with CCC</a:t>
            </a:r>
          </a:p>
          <a:p>
            <a:pPr marL="0" indent="0">
              <a:buNone/>
            </a:pPr>
            <a:r>
              <a:rPr lang="en-US" dirty="0"/>
              <a:t>25 question Strengths and Difficulties Questionnaire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Emotional symptoms,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Behavior problems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Hyperactivity and in attentiveness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Peer relationship problem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Prosocial behavior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Overall 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Impact on the child’s life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061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883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Child Connection Center; SDQ 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182914"/>
            <a:ext cx="10972800" cy="114171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501697"/>
            <a:ext cx="10972800" cy="19489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C0033"/>
              </a:buClr>
              <a:buFont typeface="+mj-lt"/>
              <a:buAutoNum type="arabicPeriod"/>
              <a:defRPr sz="28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C0033"/>
              </a:buClr>
              <a:buFont typeface="+mj-lt"/>
              <a:buNone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C0033"/>
              </a:buClr>
              <a:buSzPct val="58000"/>
              <a:buFont typeface="+mj-lt"/>
              <a:buAutoNum type="arabicPeriod"/>
              <a:defRPr sz="28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C0033"/>
              </a:buClr>
              <a:buFont typeface="+mj-lt"/>
              <a:buAutoNum type="arabicPeriod"/>
              <a:defRPr sz="28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C0033"/>
              </a:buClr>
              <a:buFont typeface="+mj-lt"/>
              <a:buAutoNum type="arabicPeriod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+mj-lt"/>
              <a:buNone/>
            </a:pPr>
            <a:r>
              <a:rPr lang="en-US" b="1" dirty="0"/>
              <a:t>Environment matters!</a:t>
            </a:r>
          </a:p>
          <a:p>
            <a:pPr marL="0" indent="0">
              <a:buNone/>
            </a:pPr>
            <a:r>
              <a:rPr lang="en-US" dirty="0"/>
              <a:t>Parents: reduction in emotional difficulties, improvement in conduct</a:t>
            </a:r>
          </a:p>
          <a:p>
            <a:pPr marL="0" indent="0">
              <a:buNone/>
            </a:pPr>
            <a:r>
              <a:rPr lang="en-US" dirty="0"/>
              <a:t>Teachers: reduction in hyperactivity and peer-problems </a:t>
            </a:r>
          </a:p>
          <a:p>
            <a:pPr marL="0" indent="0">
              <a:buNone/>
            </a:pPr>
            <a:r>
              <a:rPr lang="en-US" dirty="0"/>
              <a:t>Both: Total emotional/behavioral difficulty reduced, </a:t>
            </a:r>
            <a:r>
              <a:rPr lang="en-US" b="1" dirty="0"/>
              <a:t>impact on kids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48887" y="2465409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8887" y="4591397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4732184"/>
            <a:ext cx="10972800" cy="1948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C0033"/>
              </a:buClr>
              <a:buFont typeface="+mj-lt"/>
              <a:buAutoNum type="arabicPeriod"/>
              <a:defRPr sz="28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C0033"/>
              </a:buClr>
              <a:buFont typeface="+mj-lt"/>
              <a:buNone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C0033"/>
              </a:buClr>
              <a:buSzPct val="58000"/>
              <a:buFont typeface="+mj-lt"/>
              <a:buAutoNum type="arabicPeriod"/>
              <a:defRPr sz="28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C0033"/>
              </a:buClr>
              <a:buFont typeface="+mj-lt"/>
              <a:buAutoNum type="arabicPeriod"/>
              <a:defRPr sz="28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C0033"/>
              </a:buClr>
              <a:buFont typeface="+mj-lt"/>
              <a:buAutoNum type="arabicPeriod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Wave II: Sept 2019-June 2020</a:t>
            </a:r>
          </a:p>
          <a:p>
            <a:pPr marL="0" indent="0">
              <a:buNone/>
            </a:pPr>
            <a:r>
              <a:rPr lang="en-US" dirty="0"/>
              <a:t>Additional impact: schools?</a:t>
            </a:r>
          </a:p>
        </p:txBody>
      </p:sp>
    </p:spTree>
    <p:extLst>
      <p:ext uri="{BB962C8B-B14F-4D97-AF65-F5344CB8AC3E}">
        <p14:creationId xmlns:p14="http://schemas.microsoft.com/office/powerpoint/2010/main" val="1828077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883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Whole Family Approach Evaluation: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72343"/>
            <a:ext cx="10972800" cy="50538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Strengthens Families</a:t>
            </a:r>
          </a:p>
          <a:p>
            <a:pPr marL="0" indent="0">
              <a:buNone/>
            </a:pPr>
            <a:r>
              <a:rPr lang="en-US" dirty="0"/>
              <a:t>Flexible</a:t>
            </a:r>
          </a:p>
          <a:p>
            <a:pPr marL="0" indent="0">
              <a:buNone/>
            </a:pPr>
            <a:r>
              <a:rPr lang="en-US" dirty="0"/>
              <a:t>Positively Impacts Kids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21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883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72343"/>
            <a:ext cx="10972800" cy="505382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Contact Information: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Ross Whiting, Ph.D.</a:t>
            </a:r>
          </a:p>
          <a:p>
            <a:pPr marL="0" indent="0">
              <a:buNone/>
            </a:pPr>
            <a:r>
              <a:rPr lang="en-US" dirty="0"/>
              <a:t>Director of Research and Evaluation </a:t>
            </a:r>
          </a:p>
          <a:p>
            <a:pPr marL="0" indent="0">
              <a:buNone/>
            </a:pPr>
            <a:r>
              <a:rPr lang="en-US" dirty="0"/>
              <a:t>Senator Walter Rand Institute for Public Affairs</a:t>
            </a:r>
          </a:p>
          <a:p>
            <a:pPr marL="0" indent="0">
              <a:buNone/>
            </a:pPr>
            <a:r>
              <a:rPr lang="en-US" dirty="0"/>
              <a:t>Rutgers University-Camden</a:t>
            </a:r>
          </a:p>
          <a:p>
            <a:pPr marL="0" indent="0">
              <a:buNone/>
            </a:pPr>
            <a:r>
              <a:rPr lang="en-US" dirty="0"/>
              <a:t>e-mail: ross.whiting@rutgers.edu</a:t>
            </a:r>
          </a:p>
          <a:p>
            <a:pPr marL="0" indent="0">
              <a:buNone/>
            </a:pPr>
            <a:r>
              <a:rPr lang="en-US" dirty="0"/>
              <a:t>p. 856-225-6846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87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86377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4654"/>
            <a:ext cx="10972800" cy="2811543"/>
          </a:xfrm>
        </p:spPr>
        <p:txBody>
          <a:bodyPr/>
          <a:lstStyle/>
          <a:p>
            <a:r>
              <a:rPr lang="en-US" dirty="0"/>
              <a:t>Determine the impact of the Whole Family Approach on families in Southern New Jersey.  </a:t>
            </a:r>
          </a:p>
          <a:p>
            <a:r>
              <a:rPr lang="en-US" dirty="0"/>
              <a:t>Assess changes in service provision and organizational collaboration.  </a:t>
            </a:r>
          </a:p>
        </p:txBody>
      </p:sp>
    </p:spTree>
    <p:extLst>
      <p:ext uri="{BB962C8B-B14F-4D97-AF65-F5344CB8AC3E}">
        <p14:creationId xmlns:p14="http://schemas.microsoft.com/office/powerpoint/2010/main" val="320132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883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72343"/>
            <a:ext cx="10972800" cy="5053826"/>
          </a:xfrm>
        </p:spPr>
        <p:txBody>
          <a:bodyPr/>
          <a:lstStyle/>
          <a:p>
            <a:r>
              <a:rPr lang="en-US" b="1" dirty="0"/>
              <a:t>Changes: </a:t>
            </a:r>
            <a:r>
              <a:rPr lang="en-US" dirty="0"/>
              <a:t>Surveys in 6-month intervals for 24 months since 2013</a:t>
            </a:r>
          </a:p>
          <a:p>
            <a:r>
              <a:rPr lang="en-US" b="1" dirty="0"/>
              <a:t>Processes: </a:t>
            </a:r>
            <a:r>
              <a:rPr lang="en-US" dirty="0"/>
              <a:t>Observations, focus groups, and document review</a:t>
            </a:r>
            <a:endParaRPr lang="en-US" b="1" dirty="0"/>
          </a:p>
          <a:p>
            <a:r>
              <a:rPr lang="en-US" b="1" dirty="0"/>
              <a:t>Focused Evaluations:</a:t>
            </a:r>
            <a:endParaRPr lang="en-US" dirty="0"/>
          </a:p>
          <a:p>
            <a:pPr marL="971550" lvl="1" indent="-514350">
              <a:buAutoNum type="alphaLcPeriod"/>
            </a:pPr>
            <a:r>
              <a:rPr lang="en-US" dirty="0"/>
              <a:t>Child Connection Center: grades, strengths and difficulties, other impacts.  </a:t>
            </a:r>
          </a:p>
          <a:p>
            <a:pPr marL="971550" lvl="1" indent="-514350">
              <a:buAutoNum type="alphaLcPeriod"/>
            </a:pPr>
            <a:r>
              <a:rPr lang="en-US" dirty="0"/>
              <a:t>Family Strengthening Network: holistic impacts on families</a:t>
            </a:r>
          </a:p>
          <a:p>
            <a:pPr marL="971550" lvl="1" indent="-514350">
              <a:buAutoNum type="alphaLcPeriod"/>
            </a:pPr>
            <a:r>
              <a:rPr lang="en-US" dirty="0"/>
              <a:t>Cultural responsiveness of the Whole Family Approach: impact on Spanish speaking immigrant families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43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883"/>
            <a:ext cx="10972800" cy="60960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72342"/>
            <a:ext cx="11269288" cy="51760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Two comparison groups: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dirty="0"/>
              <a:t> Target Families: two-adult households engaged with collaboratives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dirty="0"/>
              <a:t> Matching Families: two-adult households in similar communities</a:t>
            </a:r>
          </a:p>
          <a:p>
            <a:pPr marL="0" indent="0">
              <a:buNone/>
            </a:pPr>
            <a:r>
              <a:rPr lang="en-US" dirty="0"/>
              <a:t>Characteristics: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477 families; 346 target, 131 matching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Married couples: 50% target, 67% matching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Target families lower income than matching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Adult 1 88% women, 12% men – Adult 2 57% men, 43% women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dirty="0"/>
              <a:t> Sample: 67% women, 33% men</a:t>
            </a:r>
          </a:p>
          <a:p>
            <a:pPr marL="0" indent="0">
              <a:buNone/>
            </a:pPr>
            <a:r>
              <a:rPr lang="en-US" dirty="0"/>
              <a:t>Analysis for Adult 1/2: baseline difference, change, difference over time.  </a:t>
            </a:r>
          </a:p>
          <a:p>
            <a:pPr marL="0" indent="0">
              <a:buNone/>
            </a:pPr>
            <a:endParaRPr lang="en-US" dirty="0"/>
          </a:p>
          <a:p>
            <a:pPr marL="4000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85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2495550"/>
            <a:ext cx="7353300" cy="9318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Quantitative Results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804160" y="3416163"/>
            <a:ext cx="6583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9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4" y="-268892"/>
            <a:ext cx="9891542" cy="6658231"/>
          </a:xfrm>
        </p:spPr>
      </p:pic>
    </p:spTree>
    <p:extLst>
      <p:ext uri="{BB962C8B-B14F-4D97-AF65-F5344CB8AC3E}">
        <p14:creationId xmlns:p14="http://schemas.microsoft.com/office/powerpoint/2010/main" val="210789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343" y="-11389"/>
            <a:ext cx="11563975" cy="1325563"/>
          </a:xfrm>
        </p:spPr>
        <p:txBody>
          <a:bodyPr/>
          <a:lstStyle/>
          <a:p>
            <a:r>
              <a:rPr lang="en-US" dirty="0"/>
              <a:t>Results: Financial 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43" y="1086323"/>
            <a:ext cx="10914434" cy="470764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Higher scores indicated an increased number of self-reported financial stressors</a:t>
            </a:r>
          </a:p>
          <a:p>
            <a:pPr marL="0" indent="0">
              <a:buNone/>
            </a:pPr>
            <a:r>
              <a:rPr lang="en-US" dirty="0"/>
              <a:t>A2: Target families had a lower score than matching</a:t>
            </a:r>
          </a:p>
          <a:p>
            <a:pPr marL="0" indent="0">
              <a:buNone/>
            </a:pPr>
            <a:r>
              <a:rPr lang="en-US" dirty="0"/>
              <a:t>A2: Women a lower score than men over time</a:t>
            </a:r>
          </a:p>
          <a:p>
            <a:pPr marL="0" indent="0">
              <a:buNone/>
            </a:pPr>
            <a:r>
              <a:rPr lang="en-US" dirty="0"/>
              <a:t>A2: Higher income had a lower score</a:t>
            </a:r>
          </a:p>
          <a:p>
            <a:pPr marL="0" indent="0">
              <a:buNone/>
            </a:pPr>
            <a:r>
              <a:rPr lang="en-US" dirty="0"/>
              <a:t>A2: Married individuals had a lower score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48887" y="1005840"/>
            <a:ext cx="11330248" cy="1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922" y="-144244"/>
            <a:ext cx="9148264" cy="6642640"/>
          </a:xfrm>
        </p:spPr>
      </p:pic>
    </p:spTree>
    <p:extLst>
      <p:ext uri="{BB962C8B-B14F-4D97-AF65-F5344CB8AC3E}">
        <p14:creationId xmlns:p14="http://schemas.microsoft.com/office/powerpoint/2010/main" val="5776278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F.MarchReporting" id="{520F729B-BE8F-2B48-8601-DD86CF1394DF}" vid="{DC965D49-D3F6-DD40-B13F-818F27AF4B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978</Words>
  <Application>Microsoft Office PowerPoint</Application>
  <PresentationFormat>Widescreen</PresentationFormat>
  <Paragraphs>122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</vt:lpstr>
      <vt:lpstr>Century Gothic</vt:lpstr>
      <vt:lpstr>Courier New</vt:lpstr>
      <vt:lpstr>Tahoma</vt:lpstr>
      <vt:lpstr>Times New Roman</vt:lpstr>
      <vt:lpstr>1_Office Theme</vt:lpstr>
      <vt:lpstr>Evaluation: Results and Future Directions</vt:lpstr>
      <vt:lpstr>The Whole Family Approach: South Jersey</vt:lpstr>
      <vt:lpstr>Evaluation Objectives</vt:lpstr>
      <vt:lpstr>Evaluations </vt:lpstr>
      <vt:lpstr>Changes</vt:lpstr>
      <vt:lpstr>Quantitative Results</vt:lpstr>
      <vt:lpstr>PowerPoint Presentation</vt:lpstr>
      <vt:lpstr>Results: Financial Challenges </vt:lpstr>
      <vt:lpstr>PowerPoint Presentation</vt:lpstr>
      <vt:lpstr>Results: Child Education</vt:lpstr>
      <vt:lpstr>PowerPoint Presentation</vt:lpstr>
      <vt:lpstr>Results: Help Given and Received, Adult 1</vt:lpstr>
      <vt:lpstr>Results: Help Given and Received, cont.</vt:lpstr>
      <vt:lpstr>Summary of Quantitative Findings</vt:lpstr>
      <vt:lpstr>Process Evaluation</vt:lpstr>
      <vt:lpstr>Process Methods </vt:lpstr>
      <vt:lpstr>Process Findings: Collaboratives</vt:lpstr>
      <vt:lpstr>Focused Studies</vt:lpstr>
      <vt:lpstr>Child Connection Center: Math Grades</vt:lpstr>
      <vt:lpstr>Child Connection Center: Language Arts Grades</vt:lpstr>
      <vt:lpstr>Child Connection Center: SDQ</vt:lpstr>
      <vt:lpstr>Child Connection Center; SDQ Results</vt:lpstr>
      <vt:lpstr>Whole Family Approach Evaluation: 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Madeliene Alger</dc:creator>
  <cp:lastModifiedBy>Joni VanNest</cp:lastModifiedBy>
  <cp:revision>72</cp:revision>
  <dcterms:created xsi:type="dcterms:W3CDTF">2018-06-04T20:53:49Z</dcterms:created>
  <dcterms:modified xsi:type="dcterms:W3CDTF">2020-02-10T15:16:49Z</dcterms:modified>
</cp:coreProperties>
</file>