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comments/comment3.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23" r:id="rId4"/>
  </p:sldMasterIdLst>
  <p:notesMasterIdLst>
    <p:notesMasterId r:id="rId22"/>
  </p:notesMasterIdLst>
  <p:sldIdLst>
    <p:sldId id="311" r:id="rId5"/>
    <p:sldId id="258" r:id="rId6"/>
    <p:sldId id="257" r:id="rId7"/>
    <p:sldId id="267" r:id="rId8"/>
    <p:sldId id="297" r:id="rId9"/>
    <p:sldId id="304" r:id="rId10"/>
    <p:sldId id="318" r:id="rId11"/>
    <p:sldId id="299" r:id="rId12"/>
    <p:sldId id="266" r:id="rId13"/>
    <p:sldId id="323" r:id="rId14"/>
    <p:sldId id="326" r:id="rId15"/>
    <p:sldId id="325" r:id="rId16"/>
    <p:sldId id="295" r:id="rId17"/>
    <p:sldId id="289" r:id="rId18"/>
    <p:sldId id="493" r:id="rId19"/>
    <p:sldId id="283"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ite, James" initials="WJ" lastIdx="2" clrIdx="0">
    <p:extLst>
      <p:ext uri="{19B8F6BF-5375-455C-9EA6-DF929625EA0E}">
        <p15:presenceInfo xmlns:p15="http://schemas.microsoft.com/office/powerpoint/2012/main" userId="S::jewhite@aspeninst.org::473ecedf-3f60-4043-ac2a-74a0fe9c5c00" providerId="AD"/>
      </p:ext>
    </p:extLst>
  </p:cmAuthor>
  <p:cmAuthor id="2" name="Broyhill, Lindsay" initials="BL" lastIdx="1" clrIdx="1">
    <p:extLst>
      <p:ext uri="{19B8F6BF-5375-455C-9EA6-DF929625EA0E}">
        <p15:presenceInfo xmlns:p15="http://schemas.microsoft.com/office/powerpoint/2012/main" userId="S::lbroyhill@aspeninst.org::973af2c8-9ade-430e-8668-26215ed84b76" providerId="AD"/>
      </p:ext>
    </p:extLst>
  </p:cmAuthor>
  <p:cmAuthor id="3" name="Encinales, Eddy" initials="EE" lastIdx="5" clrIdx="2">
    <p:extLst>
      <p:ext uri="{19B8F6BF-5375-455C-9EA6-DF929625EA0E}">
        <p15:presenceInfo xmlns:p15="http://schemas.microsoft.com/office/powerpoint/2012/main" userId="S::eencinales@aspeninst.org::a210d757-9911-4ccd-b157-ec7e731336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80BE6F"/>
    <a:srgbClr val="FFBA6B"/>
    <a:srgbClr val="DE8425"/>
    <a:srgbClr val="DF6841"/>
    <a:srgbClr val="46A149"/>
    <a:srgbClr val="1E7BB5"/>
    <a:srgbClr val="41A9C2"/>
    <a:srgbClr val="7C402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19"/>
    <p:restoredTop sz="94655"/>
  </p:normalViewPr>
  <p:slideViewPr>
    <p:cSldViewPr snapToGrid="0">
      <p:cViewPr varScale="1">
        <p:scale>
          <a:sx n="72" d="100"/>
          <a:sy n="72" d="100"/>
        </p:scale>
        <p:origin x="54" y="102"/>
      </p:cViewPr>
      <p:guideLst/>
    </p:cSldViewPr>
  </p:slideViewPr>
  <p:notesTextViewPr>
    <p:cViewPr>
      <p:scale>
        <a:sx n="1" d="1"/>
        <a:sy n="1" d="1"/>
      </p:scale>
      <p:origin x="0" y="0"/>
    </p:cViewPr>
  </p:notesTextViewPr>
  <p:sorterViewPr>
    <p:cViewPr>
      <p:scale>
        <a:sx n="100" d="100"/>
        <a:sy n="100" d="100"/>
      </p:scale>
      <p:origin x="0" y="-305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0-02-07T09:27:32.733" idx="3">
    <p:pos x="10" y="10"/>
    <p:text>Do we need this slide?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0-02-07T09:28:07.526" idx="4">
    <p:pos x="10" y="10"/>
    <p:text>In the notes for this slide, I included information about where Ascend was in 2017 when we presented last</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0-02-07T09:28:46.783" idx="5">
    <p:pos x="10" y="10"/>
    <p:text>Included this slide so you could mention PACTT</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3C22F-6C03-CC47-BBD9-49C54801FA94}" type="datetimeFigureOut">
              <a:rPr lang="en-US" smtClean="0"/>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CEB8D3-3772-434D-AA00-CADC66E5C377}" type="slidenum">
              <a:rPr lang="en-US" smtClean="0"/>
              <a:t>‹#›</a:t>
            </a:fld>
            <a:endParaRPr lang="en-US"/>
          </a:p>
        </p:txBody>
      </p:sp>
    </p:spTree>
    <p:extLst>
      <p:ext uri="{BB962C8B-B14F-4D97-AF65-F5344CB8AC3E}">
        <p14:creationId xmlns:p14="http://schemas.microsoft.com/office/powerpoint/2010/main" val="4015490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CEB8D3-3772-434D-AA00-CADC66E5C377}" type="slidenum">
              <a:rPr lang="en-US" smtClean="0"/>
              <a:t>1</a:t>
            </a:fld>
            <a:endParaRPr lang="en-US"/>
          </a:p>
        </p:txBody>
      </p:sp>
    </p:spTree>
    <p:extLst>
      <p:ext uri="{BB962C8B-B14F-4D97-AF65-F5344CB8AC3E}">
        <p14:creationId xmlns:p14="http://schemas.microsoft.com/office/powerpoint/2010/main" val="1506133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CEB8D3-3772-434D-AA00-CADC66E5C377}" type="slidenum">
              <a:rPr lang="en-US" smtClean="0"/>
              <a:t>10</a:t>
            </a:fld>
            <a:endParaRPr lang="en-US"/>
          </a:p>
        </p:txBody>
      </p:sp>
    </p:spTree>
    <p:extLst>
      <p:ext uri="{BB962C8B-B14F-4D97-AF65-F5344CB8AC3E}">
        <p14:creationId xmlns:p14="http://schemas.microsoft.com/office/powerpoint/2010/main" val="1104457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CEB8D3-3772-434D-AA00-CADC66E5C377}" type="slidenum">
              <a:rPr lang="en-US" smtClean="0"/>
              <a:t>11</a:t>
            </a:fld>
            <a:endParaRPr lang="en-US"/>
          </a:p>
        </p:txBody>
      </p:sp>
    </p:spTree>
    <p:extLst>
      <p:ext uri="{BB962C8B-B14F-4D97-AF65-F5344CB8AC3E}">
        <p14:creationId xmlns:p14="http://schemas.microsoft.com/office/powerpoint/2010/main" val="2930348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CEB8D3-3772-434D-AA00-CADC66E5C377}" type="slidenum">
              <a:rPr lang="en-US" smtClean="0"/>
              <a:t>12</a:t>
            </a:fld>
            <a:endParaRPr lang="en-US"/>
          </a:p>
        </p:txBody>
      </p:sp>
    </p:spTree>
    <p:extLst>
      <p:ext uri="{BB962C8B-B14F-4D97-AF65-F5344CB8AC3E}">
        <p14:creationId xmlns:p14="http://schemas.microsoft.com/office/powerpoint/2010/main" val="2396036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2017, when I presented at the previous convening, Ascend had </a:t>
            </a:r>
            <a:r>
              <a:rPr lang="en-US" b="0" dirty="0"/>
              <a:t>171 Network Partners in 36 states and the District of Columbia  </a:t>
            </a:r>
          </a:p>
          <a:p>
            <a:endParaRPr lang="en-US" dirty="0"/>
          </a:p>
        </p:txBody>
      </p:sp>
      <p:sp>
        <p:nvSpPr>
          <p:cNvPr id="4" name="Slide Number Placeholder 3"/>
          <p:cNvSpPr>
            <a:spLocks noGrp="1"/>
          </p:cNvSpPr>
          <p:nvPr>
            <p:ph type="sldNum" sz="quarter" idx="10"/>
          </p:nvPr>
        </p:nvSpPr>
        <p:spPr/>
        <p:txBody>
          <a:bodyPr/>
          <a:lstStyle/>
          <a:p>
            <a:fld id="{5A87C3BA-BC25-4DEF-827B-441546958F46}" type="slidenum">
              <a:rPr lang="en-US" smtClean="0"/>
              <a:t>13</a:t>
            </a:fld>
            <a:endParaRPr lang="en-US"/>
          </a:p>
        </p:txBody>
      </p:sp>
    </p:spTree>
    <p:extLst>
      <p:ext uri="{BB962C8B-B14F-4D97-AF65-F5344CB8AC3E}">
        <p14:creationId xmlns:p14="http://schemas.microsoft.com/office/powerpoint/2010/main" val="3308546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(10/24/16 12:40) -----</a:t>
            </a:r>
          </a:p>
        </p:txBody>
      </p:sp>
      <p:sp>
        <p:nvSpPr>
          <p:cNvPr id="4" name="Slide Number Placeholder 3"/>
          <p:cNvSpPr>
            <a:spLocks noGrp="1"/>
          </p:cNvSpPr>
          <p:nvPr>
            <p:ph type="sldNum" sz="quarter" idx="10"/>
          </p:nvPr>
        </p:nvSpPr>
        <p:spPr/>
        <p:txBody>
          <a:bodyPr/>
          <a:lstStyle/>
          <a:p>
            <a:fld id="{B93EF492-964A-4FB6-97AF-9F60E6D9A006}" type="slidenum">
              <a:rPr lang="en-US" smtClean="0"/>
              <a:t>14</a:t>
            </a:fld>
            <a:endParaRPr lang="en-US"/>
          </a:p>
        </p:txBody>
      </p:sp>
    </p:spTree>
    <p:extLst>
      <p:ext uri="{BB962C8B-B14F-4D97-AF65-F5344CB8AC3E}">
        <p14:creationId xmlns:p14="http://schemas.microsoft.com/office/powerpoint/2010/main" val="1076200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CEB8D3-3772-434D-AA00-CADC66E5C377}" type="slidenum">
              <a:rPr lang="en-US" smtClean="0"/>
              <a:t>16</a:t>
            </a:fld>
            <a:endParaRPr lang="en-US"/>
          </a:p>
        </p:txBody>
      </p:sp>
    </p:spTree>
    <p:extLst>
      <p:ext uri="{BB962C8B-B14F-4D97-AF65-F5344CB8AC3E}">
        <p14:creationId xmlns:p14="http://schemas.microsoft.com/office/powerpoint/2010/main" val="1739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F95B5D-0D23-284C-AD49-8139CA5B9657}" type="slidenum">
              <a:rPr lang="en-US" smtClean="0"/>
              <a:t>17</a:t>
            </a:fld>
            <a:endParaRPr lang="en-US"/>
          </a:p>
        </p:txBody>
      </p:sp>
    </p:spTree>
    <p:extLst>
      <p:ext uri="{BB962C8B-B14F-4D97-AF65-F5344CB8AC3E}">
        <p14:creationId xmlns:p14="http://schemas.microsoft.com/office/powerpoint/2010/main" val="4182488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CEB8D3-3772-434D-AA00-CADC66E5C377}" type="slidenum">
              <a:rPr lang="en-US" smtClean="0"/>
              <a:t>2</a:t>
            </a:fld>
            <a:endParaRPr lang="en-US"/>
          </a:p>
        </p:txBody>
      </p:sp>
    </p:spTree>
    <p:extLst>
      <p:ext uri="{BB962C8B-B14F-4D97-AF65-F5344CB8AC3E}">
        <p14:creationId xmlns:p14="http://schemas.microsoft.com/office/powerpoint/2010/main" val="885856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CEB8D3-3772-434D-AA00-CADC66E5C377}" type="slidenum">
              <a:rPr lang="en-US" smtClean="0"/>
              <a:t>3</a:t>
            </a:fld>
            <a:endParaRPr lang="en-US"/>
          </a:p>
        </p:txBody>
      </p:sp>
    </p:spTree>
    <p:extLst>
      <p:ext uri="{BB962C8B-B14F-4D97-AF65-F5344CB8AC3E}">
        <p14:creationId xmlns:p14="http://schemas.microsoft.com/office/powerpoint/2010/main" val="3881005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CEB8D3-3772-434D-AA00-CADC66E5C377}" type="slidenum">
              <a:rPr lang="en-US" smtClean="0"/>
              <a:t>4</a:t>
            </a:fld>
            <a:endParaRPr lang="en-US"/>
          </a:p>
        </p:txBody>
      </p:sp>
    </p:spTree>
    <p:extLst>
      <p:ext uri="{BB962C8B-B14F-4D97-AF65-F5344CB8AC3E}">
        <p14:creationId xmlns:p14="http://schemas.microsoft.com/office/powerpoint/2010/main" val="1532945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CEB8D3-3772-434D-AA00-CADC66E5C377}" type="slidenum">
              <a:rPr lang="en-US" smtClean="0"/>
              <a:t>5</a:t>
            </a:fld>
            <a:endParaRPr lang="en-US"/>
          </a:p>
        </p:txBody>
      </p:sp>
    </p:spTree>
    <p:extLst>
      <p:ext uri="{BB962C8B-B14F-4D97-AF65-F5344CB8AC3E}">
        <p14:creationId xmlns:p14="http://schemas.microsoft.com/office/powerpoint/2010/main" val="99197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CEB8D3-3772-434D-AA00-CADC66E5C377}" type="slidenum">
              <a:rPr lang="en-US" smtClean="0"/>
              <a:t>6</a:t>
            </a:fld>
            <a:endParaRPr lang="en-US"/>
          </a:p>
        </p:txBody>
      </p:sp>
    </p:spTree>
    <p:extLst>
      <p:ext uri="{BB962C8B-B14F-4D97-AF65-F5344CB8AC3E}">
        <p14:creationId xmlns:p14="http://schemas.microsoft.com/office/powerpoint/2010/main" val="113336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CEB8D3-3772-434D-AA00-CADC66E5C377}" type="slidenum">
              <a:rPr lang="en-US" smtClean="0"/>
              <a:t>7</a:t>
            </a:fld>
            <a:endParaRPr lang="en-US"/>
          </a:p>
        </p:txBody>
      </p:sp>
    </p:spTree>
    <p:extLst>
      <p:ext uri="{BB962C8B-B14F-4D97-AF65-F5344CB8AC3E}">
        <p14:creationId xmlns:p14="http://schemas.microsoft.com/office/powerpoint/2010/main" val="1457126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CEB8D3-3772-434D-AA00-CADC66E5C377}" type="slidenum">
              <a:rPr lang="en-US" smtClean="0"/>
              <a:t>8</a:t>
            </a:fld>
            <a:endParaRPr lang="en-US"/>
          </a:p>
        </p:txBody>
      </p:sp>
    </p:spTree>
    <p:extLst>
      <p:ext uri="{BB962C8B-B14F-4D97-AF65-F5344CB8AC3E}">
        <p14:creationId xmlns:p14="http://schemas.microsoft.com/office/powerpoint/2010/main" val="1412975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CEB8D3-3772-434D-AA00-CADC66E5C377}" type="slidenum">
              <a:rPr lang="en-US" smtClean="0"/>
              <a:t>9</a:t>
            </a:fld>
            <a:endParaRPr lang="en-US"/>
          </a:p>
        </p:txBody>
      </p:sp>
    </p:spTree>
    <p:extLst>
      <p:ext uri="{BB962C8B-B14F-4D97-AF65-F5344CB8AC3E}">
        <p14:creationId xmlns:p14="http://schemas.microsoft.com/office/powerpoint/2010/main" val="2405897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5BA6D-A486-CA4B-8BA1-A401E5CA063F}"/>
              </a:ext>
            </a:extLst>
          </p:cNvPr>
          <p:cNvSpPr>
            <a:spLocks noGrp="1"/>
          </p:cNvSpPr>
          <p:nvPr>
            <p:ph type="ctrTitle"/>
          </p:nvPr>
        </p:nvSpPr>
        <p:spPr>
          <a:xfrm>
            <a:off x="1524000" y="2986612"/>
            <a:ext cx="9144000" cy="2387600"/>
          </a:xfrm>
        </p:spPr>
        <p:txBody>
          <a:bodyPr anchor="b"/>
          <a:lstStyle>
            <a:lvl1pPr algn="ctr">
              <a:defRPr sz="6000" b="0" i="0">
                <a:solidFill>
                  <a:srgbClr val="DF6841"/>
                </a:solidFill>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84B7E00-A34E-DF43-928B-DCD6EE7BB1D4}"/>
              </a:ext>
            </a:extLst>
          </p:cNvPr>
          <p:cNvSpPr>
            <a:spLocks noGrp="1"/>
          </p:cNvSpPr>
          <p:nvPr>
            <p:ph type="subTitle" idx="1"/>
          </p:nvPr>
        </p:nvSpPr>
        <p:spPr>
          <a:xfrm>
            <a:off x="1524000" y="5619901"/>
            <a:ext cx="9144000" cy="49076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DCAA86-A73C-3E41-BF7B-6B49294D277B}"/>
              </a:ext>
            </a:extLst>
          </p:cNvPr>
          <p:cNvSpPr>
            <a:spLocks noGrp="1"/>
          </p:cNvSpPr>
          <p:nvPr>
            <p:ph type="dt" sz="half" idx="10"/>
          </p:nvPr>
        </p:nvSpPr>
        <p:spPr/>
        <p:txBody>
          <a:bodyPr/>
          <a:lstStyle/>
          <a:p>
            <a:fld id="{1160EA64-D806-43AC-9DF2-F8C432F32B4C}" type="datetimeFigureOut">
              <a:rPr lang="en-US" smtClean="0"/>
              <a:t>2/19/2020</a:t>
            </a:fld>
            <a:endParaRPr lang="en-US"/>
          </a:p>
        </p:txBody>
      </p:sp>
      <p:sp>
        <p:nvSpPr>
          <p:cNvPr id="5" name="Footer Placeholder 4">
            <a:extLst>
              <a:ext uri="{FF2B5EF4-FFF2-40B4-BE49-F238E27FC236}">
                <a16:creationId xmlns:a16="http://schemas.microsoft.com/office/drawing/2014/main" id="{01BB91C4-10DD-1549-A2B6-29F84978C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C48ECE-E5F2-EC41-B753-893A2ADFF126}"/>
              </a:ext>
            </a:extLst>
          </p:cNvPr>
          <p:cNvSpPr>
            <a:spLocks noGrp="1"/>
          </p:cNvSpPr>
          <p:nvPr>
            <p:ph type="sldNum" sz="quarter" idx="12"/>
          </p:nvPr>
        </p:nvSpPr>
        <p:spPr/>
        <p:txBody>
          <a:bodyPr/>
          <a:lstStyle/>
          <a:p>
            <a:fld id="{DB5487D8-2C2E-654C-B6E2-E66BEB5CD593}" type="slidenum">
              <a:rPr lang="en-US" smtClean="0"/>
              <a:pPr/>
              <a:t>‹#›</a:t>
            </a:fld>
            <a:endParaRPr lang="en-US"/>
          </a:p>
        </p:txBody>
      </p:sp>
      <p:pic>
        <p:nvPicPr>
          <p:cNvPr id="7" name="Picture 6">
            <a:extLst>
              <a:ext uri="{FF2B5EF4-FFF2-40B4-BE49-F238E27FC236}">
                <a16:creationId xmlns:a16="http://schemas.microsoft.com/office/drawing/2014/main" id="{2162BBA6-1DB9-B941-B72E-FDF72865CFD9}"/>
              </a:ext>
            </a:extLst>
          </p:cNvPr>
          <p:cNvPicPr>
            <a:picLocks noChangeAspect="1"/>
          </p:cNvPicPr>
          <p:nvPr userDrawn="1"/>
        </p:nvPicPr>
        <p:blipFill>
          <a:blip r:embed="rId2"/>
          <a:stretch>
            <a:fillRect/>
          </a:stretch>
        </p:blipFill>
        <p:spPr>
          <a:xfrm>
            <a:off x="324815" y="6181656"/>
            <a:ext cx="1871538" cy="490759"/>
          </a:xfrm>
          <a:prstGeom prst="rect">
            <a:avLst/>
          </a:prstGeom>
        </p:spPr>
      </p:pic>
    </p:spTree>
    <p:extLst>
      <p:ext uri="{BB962C8B-B14F-4D97-AF65-F5344CB8AC3E}">
        <p14:creationId xmlns:p14="http://schemas.microsoft.com/office/powerpoint/2010/main" val="2608500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EDC3B-F6C7-4387-9BEA-085FCD96B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020E6-14C9-4822-A73A-A61030FEE7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5A3E3-D2DF-4867-8274-CCB6FAE3ED0C}"/>
              </a:ext>
            </a:extLst>
          </p:cNvPr>
          <p:cNvSpPr>
            <a:spLocks noGrp="1"/>
          </p:cNvSpPr>
          <p:nvPr>
            <p:ph type="dt" sz="half" idx="10"/>
          </p:nvPr>
        </p:nvSpPr>
        <p:spPr/>
        <p:txBody>
          <a:bodyPr/>
          <a:lstStyle/>
          <a:p>
            <a:fld id="{765F4F85-9311-4A90-B76F-5B87937DCE26}" type="datetimeFigureOut">
              <a:rPr lang="en-US" smtClean="0"/>
              <a:t>2/19/2020</a:t>
            </a:fld>
            <a:endParaRPr lang="en-US"/>
          </a:p>
        </p:txBody>
      </p:sp>
      <p:sp>
        <p:nvSpPr>
          <p:cNvPr id="5" name="Footer Placeholder 4">
            <a:extLst>
              <a:ext uri="{FF2B5EF4-FFF2-40B4-BE49-F238E27FC236}">
                <a16:creationId xmlns:a16="http://schemas.microsoft.com/office/drawing/2014/main" id="{05CA96A1-C819-4CA9-AF1C-094350FDB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38645-A3FA-47B9-B679-87D490880FE3}"/>
              </a:ext>
            </a:extLst>
          </p:cNvPr>
          <p:cNvSpPr>
            <a:spLocks noGrp="1"/>
          </p:cNvSpPr>
          <p:nvPr>
            <p:ph type="sldNum" sz="quarter" idx="12"/>
          </p:nvPr>
        </p:nvSpPr>
        <p:spPr/>
        <p:txBody>
          <a:bodyPr/>
          <a:lstStyle/>
          <a:p>
            <a:fld id="{04F1B9F1-3357-4C78-8ACC-4FF8E397D25F}" type="slidenum">
              <a:rPr lang="en-US" smtClean="0"/>
              <a:t>‹#›</a:t>
            </a:fld>
            <a:endParaRPr lang="en-US"/>
          </a:p>
        </p:txBody>
      </p:sp>
    </p:spTree>
    <p:extLst>
      <p:ext uri="{BB962C8B-B14F-4D97-AF65-F5344CB8AC3E}">
        <p14:creationId xmlns:p14="http://schemas.microsoft.com/office/powerpoint/2010/main" val="263786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phic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C57065-F471-6344-9FA5-4F214D3CBF56}"/>
              </a:ext>
            </a:extLst>
          </p:cNvPr>
          <p:cNvSpPr/>
          <p:nvPr userDrawn="1"/>
        </p:nvSpPr>
        <p:spPr>
          <a:xfrm>
            <a:off x="0" y="0"/>
            <a:ext cx="3825240" cy="6858000"/>
          </a:xfrm>
          <a:prstGeom prst="rect">
            <a:avLst/>
          </a:prstGeom>
          <a:solidFill>
            <a:srgbClr val="1E7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D22D1-F227-5E42-B962-6BB9FFD1DBE4}"/>
              </a:ext>
            </a:extLst>
          </p:cNvPr>
          <p:cNvSpPr>
            <a:spLocks noGrp="1"/>
          </p:cNvSpPr>
          <p:nvPr>
            <p:ph type="title"/>
          </p:nvPr>
        </p:nvSpPr>
        <p:spPr>
          <a:xfrm>
            <a:off x="563880" y="1144588"/>
            <a:ext cx="2743200" cy="4008755"/>
          </a:xfrm>
        </p:spPr>
        <p:txBody>
          <a:bodyPr/>
          <a:lstStyle>
            <a:lvl1pPr>
              <a:defRPr b="1">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C01284A2-4FCB-0F4D-ABE7-DE6F7922542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0B80569-6B7B-3346-A0D1-C7D281906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C9A39-E943-CA4A-B853-D29F2CD7CE78}"/>
              </a:ext>
            </a:extLst>
          </p:cNvPr>
          <p:cNvSpPr>
            <a:spLocks noGrp="1"/>
          </p:cNvSpPr>
          <p:nvPr>
            <p:ph type="sldNum" sz="quarter" idx="12"/>
          </p:nvPr>
        </p:nvSpPr>
        <p:spPr/>
        <p:txBody>
          <a:bodyPr/>
          <a:lstStyle/>
          <a:p>
            <a:fld id="{DB5487D8-2C2E-654C-B6E2-E66BEB5CD593}" type="slidenum">
              <a:rPr lang="en-US" smtClean="0"/>
              <a:t>‹#›</a:t>
            </a:fld>
            <a:endParaRPr lang="en-US"/>
          </a:p>
        </p:txBody>
      </p:sp>
      <p:pic>
        <p:nvPicPr>
          <p:cNvPr id="9" name="Picture 8">
            <a:extLst>
              <a:ext uri="{FF2B5EF4-FFF2-40B4-BE49-F238E27FC236}">
                <a16:creationId xmlns:a16="http://schemas.microsoft.com/office/drawing/2014/main" id="{ECFB9DFF-FD76-C64D-8F8E-8266A9A9921E}"/>
              </a:ext>
            </a:extLst>
          </p:cNvPr>
          <p:cNvPicPr>
            <a:picLocks noChangeAspect="1"/>
          </p:cNvPicPr>
          <p:nvPr userDrawn="1"/>
        </p:nvPicPr>
        <p:blipFill>
          <a:blip r:embed="rId2"/>
          <a:stretch>
            <a:fillRect/>
          </a:stretch>
        </p:blipFill>
        <p:spPr>
          <a:xfrm>
            <a:off x="344359" y="6151866"/>
            <a:ext cx="1948675" cy="510986"/>
          </a:xfrm>
          <a:prstGeom prst="rect">
            <a:avLst/>
          </a:prstGeom>
        </p:spPr>
      </p:pic>
    </p:spTree>
    <p:extLst>
      <p:ext uri="{BB962C8B-B14F-4D97-AF65-F5344CB8AC3E}">
        <p14:creationId xmlns:p14="http://schemas.microsoft.com/office/powerpoint/2010/main" val="2677791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C37C945-5B59-694A-BADD-D6528A9ED79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FF4CB04-B4D6-D549-AF44-F88602C006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62CBD5-13E9-E242-A97F-736D75BB24B9}"/>
              </a:ext>
            </a:extLst>
          </p:cNvPr>
          <p:cNvSpPr>
            <a:spLocks noGrp="1"/>
          </p:cNvSpPr>
          <p:nvPr>
            <p:ph type="sldNum" sz="quarter" idx="12"/>
          </p:nvPr>
        </p:nvSpPr>
        <p:spPr/>
        <p:txBody>
          <a:bodyPr/>
          <a:lstStyle/>
          <a:p>
            <a:fld id="{DB5487D8-2C2E-654C-B6E2-E66BEB5CD593}" type="slidenum">
              <a:rPr lang="en-US" smtClean="0"/>
              <a:t>‹#›</a:t>
            </a:fld>
            <a:endParaRPr lang="en-US"/>
          </a:p>
        </p:txBody>
      </p:sp>
      <p:sp>
        <p:nvSpPr>
          <p:cNvPr id="6" name="Rectangle 5">
            <a:extLst>
              <a:ext uri="{FF2B5EF4-FFF2-40B4-BE49-F238E27FC236}">
                <a16:creationId xmlns:a16="http://schemas.microsoft.com/office/drawing/2014/main" id="{DB683FF5-6FB1-5548-9166-76703CFA9353}"/>
              </a:ext>
            </a:extLst>
          </p:cNvPr>
          <p:cNvSpPr/>
          <p:nvPr userDrawn="1"/>
        </p:nvSpPr>
        <p:spPr>
          <a:xfrm>
            <a:off x="4116" y="310484"/>
            <a:ext cx="12192000" cy="978196"/>
          </a:xfrm>
          <a:prstGeom prst="rect">
            <a:avLst/>
          </a:prstGeom>
          <a:solidFill>
            <a:srgbClr val="1E7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BB5"/>
              </a:solidFill>
            </a:endParaRPr>
          </a:p>
        </p:txBody>
      </p:sp>
      <p:sp>
        <p:nvSpPr>
          <p:cNvPr id="7" name="Title 1">
            <a:extLst>
              <a:ext uri="{FF2B5EF4-FFF2-40B4-BE49-F238E27FC236}">
                <a16:creationId xmlns:a16="http://schemas.microsoft.com/office/drawing/2014/main" id="{96B5149B-68A3-954D-B362-C42B2DAFC0D8}"/>
              </a:ext>
            </a:extLst>
          </p:cNvPr>
          <p:cNvSpPr txBox="1">
            <a:spLocks/>
          </p:cNvSpPr>
          <p:nvPr userDrawn="1"/>
        </p:nvSpPr>
        <p:spPr>
          <a:xfrm>
            <a:off x="842316" y="1468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bg1"/>
                </a:solidFill>
                <a:latin typeface="Calibri" panose="020F0502020204030204" pitchFamily="34" charset="0"/>
                <a:cs typeface="Calibri" panose="020F0502020204030204" pitchFamily="34" charset="0"/>
              </a:rPr>
              <a:t> </a:t>
            </a:r>
          </a:p>
        </p:txBody>
      </p:sp>
      <p:sp>
        <p:nvSpPr>
          <p:cNvPr id="9" name="Title 8">
            <a:extLst>
              <a:ext uri="{FF2B5EF4-FFF2-40B4-BE49-F238E27FC236}">
                <a16:creationId xmlns:a16="http://schemas.microsoft.com/office/drawing/2014/main" id="{B98541F6-79B0-A047-89AD-7B1A7E1E03B1}"/>
              </a:ext>
            </a:extLst>
          </p:cNvPr>
          <p:cNvSpPr>
            <a:spLocks noGrp="1"/>
          </p:cNvSpPr>
          <p:nvPr>
            <p:ph type="title"/>
          </p:nvPr>
        </p:nvSpPr>
        <p:spPr>
          <a:xfrm>
            <a:off x="838200" y="151724"/>
            <a:ext cx="10515600" cy="1325563"/>
          </a:xfrm>
        </p:spPr>
        <p:txBody>
          <a:bodyPr>
            <a:normAutofit/>
          </a:bodyPr>
          <a:lstStyle>
            <a:lvl1pPr>
              <a:defRPr sz="3200" b="1">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606505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C37C945-5B59-694A-BADD-D6528A9ED79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FF4CB04-B4D6-D549-AF44-F88602C006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62CBD5-13E9-E242-A97F-736D75BB24B9}"/>
              </a:ext>
            </a:extLst>
          </p:cNvPr>
          <p:cNvSpPr>
            <a:spLocks noGrp="1"/>
          </p:cNvSpPr>
          <p:nvPr>
            <p:ph type="sldNum" sz="quarter" idx="12"/>
          </p:nvPr>
        </p:nvSpPr>
        <p:spPr/>
        <p:txBody>
          <a:bodyPr/>
          <a:lstStyle/>
          <a:p>
            <a:fld id="{DB5487D8-2C2E-654C-B6E2-E66BEB5CD593}" type="slidenum">
              <a:rPr lang="en-US" smtClean="0"/>
              <a:t>‹#›</a:t>
            </a:fld>
            <a:endParaRPr lang="en-US"/>
          </a:p>
        </p:txBody>
      </p:sp>
      <p:sp>
        <p:nvSpPr>
          <p:cNvPr id="6" name="Rectangle 5">
            <a:extLst>
              <a:ext uri="{FF2B5EF4-FFF2-40B4-BE49-F238E27FC236}">
                <a16:creationId xmlns:a16="http://schemas.microsoft.com/office/drawing/2014/main" id="{DB683FF5-6FB1-5548-9166-76703CFA9353}"/>
              </a:ext>
            </a:extLst>
          </p:cNvPr>
          <p:cNvSpPr/>
          <p:nvPr userDrawn="1"/>
        </p:nvSpPr>
        <p:spPr>
          <a:xfrm>
            <a:off x="4116" y="310484"/>
            <a:ext cx="12192000" cy="978196"/>
          </a:xfrm>
          <a:prstGeom prst="rect">
            <a:avLst/>
          </a:prstGeom>
          <a:solidFill>
            <a:srgbClr val="1E7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BB5"/>
              </a:solidFill>
            </a:endParaRPr>
          </a:p>
        </p:txBody>
      </p:sp>
      <p:sp>
        <p:nvSpPr>
          <p:cNvPr id="7" name="Title 1">
            <a:extLst>
              <a:ext uri="{FF2B5EF4-FFF2-40B4-BE49-F238E27FC236}">
                <a16:creationId xmlns:a16="http://schemas.microsoft.com/office/drawing/2014/main" id="{96B5149B-68A3-954D-B362-C42B2DAFC0D8}"/>
              </a:ext>
            </a:extLst>
          </p:cNvPr>
          <p:cNvSpPr txBox="1">
            <a:spLocks/>
          </p:cNvSpPr>
          <p:nvPr userDrawn="1"/>
        </p:nvSpPr>
        <p:spPr>
          <a:xfrm>
            <a:off x="842316" y="1468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bg1"/>
                </a:solidFill>
                <a:latin typeface="Calibri" panose="020F0502020204030204" pitchFamily="34" charset="0"/>
                <a:cs typeface="Calibri" panose="020F0502020204030204" pitchFamily="34" charset="0"/>
              </a:rPr>
              <a:t> </a:t>
            </a:r>
          </a:p>
        </p:txBody>
      </p:sp>
      <p:sp>
        <p:nvSpPr>
          <p:cNvPr id="9" name="Title 8">
            <a:extLst>
              <a:ext uri="{FF2B5EF4-FFF2-40B4-BE49-F238E27FC236}">
                <a16:creationId xmlns:a16="http://schemas.microsoft.com/office/drawing/2014/main" id="{B98541F6-79B0-A047-89AD-7B1A7E1E03B1}"/>
              </a:ext>
            </a:extLst>
          </p:cNvPr>
          <p:cNvSpPr>
            <a:spLocks noGrp="1"/>
          </p:cNvSpPr>
          <p:nvPr>
            <p:ph type="title"/>
          </p:nvPr>
        </p:nvSpPr>
        <p:spPr>
          <a:xfrm>
            <a:off x="838200" y="151724"/>
            <a:ext cx="10515600" cy="1325563"/>
          </a:xfrm>
        </p:spPr>
        <p:txBody>
          <a:bodyPr>
            <a:normAutofit/>
          </a:bodyPr>
          <a:lstStyle>
            <a:lvl1pPr>
              <a:defRPr sz="3200" b="1">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2631B6E8-9526-7A42-8FAA-1D3107116541}"/>
              </a:ext>
            </a:extLst>
          </p:cNvPr>
          <p:cNvSpPr>
            <a:spLocks noGrp="1"/>
          </p:cNvSpPr>
          <p:nvPr>
            <p:ph idx="1"/>
          </p:nvPr>
        </p:nvSpPr>
        <p:spPr>
          <a:xfrm>
            <a:off x="838200" y="1640954"/>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2467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8DDF-DC55-824B-9103-B8629B69780F}"/>
              </a:ext>
            </a:extLst>
          </p:cNvPr>
          <p:cNvSpPr>
            <a:spLocks noGrp="1"/>
          </p:cNvSpPr>
          <p:nvPr>
            <p:ph type="title"/>
          </p:nvPr>
        </p:nvSpPr>
        <p:spPr>
          <a:xfrm>
            <a:off x="502161" y="316524"/>
            <a:ext cx="3932237" cy="1600200"/>
          </a:xfrm>
        </p:spPr>
        <p:txBody>
          <a:bodyPr anchor="t">
            <a:normAutofit/>
          </a:bodyPr>
          <a:lstStyle>
            <a:lvl1pPr>
              <a:defRPr sz="4000" b="1">
                <a:solidFill>
                  <a:srgbClr val="1E7BB5"/>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9ECFF5A-67F1-794B-839E-801608D2B2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9707E0-8645-2945-85B7-960FC8EEAD89}"/>
              </a:ext>
            </a:extLst>
          </p:cNvPr>
          <p:cNvSpPr>
            <a:spLocks noGrp="1"/>
          </p:cNvSpPr>
          <p:nvPr>
            <p:ph type="body" sz="half" idx="2"/>
          </p:nvPr>
        </p:nvSpPr>
        <p:spPr>
          <a:xfrm>
            <a:off x="502160" y="1958928"/>
            <a:ext cx="3932237" cy="39021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D6FAE1-F11F-9F49-B907-65B3C6699190}"/>
              </a:ext>
            </a:extLst>
          </p:cNvPr>
          <p:cNvSpPr>
            <a:spLocks noGrp="1"/>
          </p:cNvSpPr>
          <p:nvPr>
            <p:ph type="dt" sz="half" idx="10"/>
          </p:nvPr>
        </p:nvSpPr>
        <p:spPr/>
        <p:txBody>
          <a:bodyPr/>
          <a:lstStyle/>
          <a:p>
            <a:fld id="{1160EA64-D806-43AC-9DF2-F8C432F32B4C}" type="datetimeFigureOut">
              <a:rPr lang="en-US" smtClean="0"/>
              <a:t>2/19/2020</a:t>
            </a:fld>
            <a:endParaRPr lang="en-US"/>
          </a:p>
        </p:txBody>
      </p:sp>
      <p:sp>
        <p:nvSpPr>
          <p:cNvPr id="6" name="Footer Placeholder 5">
            <a:extLst>
              <a:ext uri="{FF2B5EF4-FFF2-40B4-BE49-F238E27FC236}">
                <a16:creationId xmlns:a16="http://schemas.microsoft.com/office/drawing/2014/main" id="{CAF48EAD-3ADC-3F49-9CE9-8C9377B91C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6F6BAF-D3C7-8B4F-B3BB-5E2E8BDCBC23}"/>
              </a:ext>
            </a:extLst>
          </p:cNvPr>
          <p:cNvSpPr>
            <a:spLocks noGrp="1"/>
          </p:cNvSpPr>
          <p:nvPr>
            <p:ph type="sldNum" sz="quarter" idx="12"/>
          </p:nvPr>
        </p:nvSpPr>
        <p:spPr/>
        <p:txBody>
          <a:bodyPr/>
          <a:lstStyle/>
          <a:p>
            <a:fld id="{DB5487D8-2C2E-654C-B6E2-E66BEB5CD593}" type="slidenum">
              <a:rPr lang="en-US" smtClean="0"/>
              <a:pPr/>
              <a:t>‹#›</a:t>
            </a:fld>
            <a:endParaRPr lang="en-US"/>
          </a:p>
        </p:txBody>
      </p:sp>
    </p:spTree>
    <p:extLst>
      <p:ext uri="{BB962C8B-B14F-4D97-AF65-F5344CB8AC3E}">
        <p14:creationId xmlns:p14="http://schemas.microsoft.com/office/powerpoint/2010/main" val="65980638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56E6-FEEE-ED4D-9FD0-D84A1733E17E}"/>
              </a:ext>
            </a:extLst>
          </p:cNvPr>
          <p:cNvSpPr>
            <a:spLocks noGrp="1"/>
          </p:cNvSpPr>
          <p:nvPr>
            <p:ph type="title"/>
          </p:nvPr>
        </p:nvSpPr>
        <p:spPr>
          <a:xfrm>
            <a:off x="488088" y="317718"/>
            <a:ext cx="3932237" cy="1600200"/>
          </a:xfrm>
        </p:spPr>
        <p:txBody>
          <a:bodyPr anchor="t">
            <a:normAutofit/>
          </a:bodyPr>
          <a:lstStyle>
            <a:lvl1pPr>
              <a:defRPr sz="4000" b="1">
                <a:solidFill>
                  <a:srgbClr val="1E7BB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284C855-578A-C240-AE8A-5BBDD26B8A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3DD03A-7860-494E-8CCA-09744E58FDB0}"/>
              </a:ext>
            </a:extLst>
          </p:cNvPr>
          <p:cNvSpPr>
            <a:spLocks noGrp="1"/>
          </p:cNvSpPr>
          <p:nvPr>
            <p:ph type="body" sz="half" idx="2"/>
          </p:nvPr>
        </p:nvSpPr>
        <p:spPr>
          <a:xfrm>
            <a:off x="488088" y="1948914"/>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E4B986-5CC4-904C-BB6D-BD7417CDB36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C525C22-9240-5145-94ED-73CD836BD5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9C7AA-EA7E-BB48-AF03-EC00E2080A61}"/>
              </a:ext>
            </a:extLst>
          </p:cNvPr>
          <p:cNvSpPr>
            <a:spLocks noGrp="1"/>
          </p:cNvSpPr>
          <p:nvPr>
            <p:ph type="sldNum" sz="quarter" idx="12"/>
          </p:nvPr>
        </p:nvSpPr>
        <p:spPr/>
        <p:txBody>
          <a:bodyPr/>
          <a:lstStyle/>
          <a:p>
            <a:fld id="{DB5487D8-2C2E-654C-B6E2-E66BEB5CD593}" type="slidenum">
              <a:rPr lang="en-US" smtClean="0"/>
              <a:t>‹#›</a:t>
            </a:fld>
            <a:endParaRPr lang="en-US"/>
          </a:p>
        </p:txBody>
      </p:sp>
    </p:spTree>
    <p:extLst>
      <p:ext uri="{BB962C8B-B14F-4D97-AF65-F5344CB8AC3E}">
        <p14:creationId xmlns:p14="http://schemas.microsoft.com/office/powerpoint/2010/main" val="2570627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7059F0-5284-2647-9107-69192EC62D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9227C5-DD9A-C442-B8B8-7CAF5131A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154008-6710-FC40-8A4B-AD0CE094DBE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0624199-89FD-7F48-9702-ECFA72EAC1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375C9E-6565-E142-99F3-41785AC7EFA8}"/>
              </a:ext>
            </a:extLst>
          </p:cNvPr>
          <p:cNvSpPr>
            <a:spLocks noGrp="1"/>
          </p:cNvSpPr>
          <p:nvPr>
            <p:ph type="sldNum" sz="quarter" idx="12"/>
          </p:nvPr>
        </p:nvSpPr>
        <p:spPr/>
        <p:txBody>
          <a:bodyPr/>
          <a:lstStyle/>
          <a:p>
            <a:fld id="{DB5487D8-2C2E-654C-B6E2-E66BEB5CD593}" type="slidenum">
              <a:rPr lang="en-US" smtClean="0"/>
              <a:t>‹#›</a:t>
            </a:fld>
            <a:endParaRPr lang="en-US"/>
          </a:p>
        </p:txBody>
      </p:sp>
      <p:sp>
        <p:nvSpPr>
          <p:cNvPr id="8" name="Rectangle 7">
            <a:extLst>
              <a:ext uri="{FF2B5EF4-FFF2-40B4-BE49-F238E27FC236}">
                <a16:creationId xmlns:a16="http://schemas.microsoft.com/office/drawing/2014/main" id="{895D5975-8751-E242-92A6-70874E718983}"/>
              </a:ext>
            </a:extLst>
          </p:cNvPr>
          <p:cNvSpPr/>
          <p:nvPr userDrawn="1"/>
        </p:nvSpPr>
        <p:spPr>
          <a:xfrm>
            <a:off x="4116" y="310484"/>
            <a:ext cx="12192000" cy="978196"/>
          </a:xfrm>
          <a:prstGeom prst="rect">
            <a:avLst/>
          </a:prstGeom>
          <a:solidFill>
            <a:srgbClr val="1E7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BB5"/>
              </a:solidFill>
            </a:endParaRPr>
          </a:p>
        </p:txBody>
      </p:sp>
      <p:sp>
        <p:nvSpPr>
          <p:cNvPr id="9" name="Title 1">
            <a:extLst>
              <a:ext uri="{FF2B5EF4-FFF2-40B4-BE49-F238E27FC236}">
                <a16:creationId xmlns:a16="http://schemas.microsoft.com/office/drawing/2014/main" id="{6BC00691-2A1F-414F-8115-806F52EA690D}"/>
              </a:ext>
            </a:extLst>
          </p:cNvPr>
          <p:cNvSpPr txBox="1">
            <a:spLocks/>
          </p:cNvSpPr>
          <p:nvPr userDrawn="1"/>
        </p:nvSpPr>
        <p:spPr>
          <a:xfrm>
            <a:off x="842316" y="1468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bg1"/>
                </a:solidFill>
                <a:latin typeface="Calibri" panose="020F0502020204030204" pitchFamily="34" charset="0"/>
                <a:cs typeface="Calibri" panose="020F0502020204030204" pitchFamily="34" charset="0"/>
              </a:rPr>
              <a:t> </a:t>
            </a:r>
          </a:p>
        </p:txBody>
      </p:sp>
      <p:sp>
        <p:nvSpPr>
          <p:cNvPr id="10" name="Title 8">
            <a:extLst>
              <a:ext uri="{FF2B5EF4-FFF2-40B4-BE49-F238E27FC236}">
                <a16:creationId xmlns:a16="http://schemas.microsoft.com/office/drawing/2014/main" id="{D2B00182-D251-0542-9884-034492DB9B36}"/>
              </a:ext>
            </a:extLst>
          </p:cNvPr>
          <p:cNvSpPr>
            <a:spLocks noGrp="1"/>
          </p:cNvSpPr>
          <p:nvPr>
            <p:ph type="title"/>
          </p:nvPr>
        </p:nvSpPr>
        <p:spPr>
          <a:xfrm>
            <a:off x="838200" y="151724"/>
            <a:ext cx="10515600" cy="1325563"/>
          </a:xfrm>
        </p:spPr>
        <p:txBody>
          <a:bodyPr>
            <a:normAutofit/>
          </a:bodyPr>
          <a:lstStyle>
            <a:lvl1pPr>
              <a:defRPr sz="3200" b="1">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2740004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92545-3862-C948-A376-5611732800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03B52-07E8-CA4B-9F89-9CE7F14693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FB328F-A3C5-3C47-A80D-F412814DF8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1F438-FA8F-E746-9BDE-D76722F62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C36432-D470-F24C-885F-72EB5F72FC2C}"/>
              </a:ext>
            </a:extLst>
          </p:cNvPr>
          <p:cNvSpPr>
            <a:spLocks noGrp="1"/>
          </p:cNvSpPr>
          <p:nvPr>
            <p:ph type="dt" sz="half" idx="10"/>
          </p:nvPr>
        </p:nvSpPr>
        <p:spPr/>
        <p:txBody>
          <a:bodyPr/>
          <a:lstStyle/>
          <a:p>
            <a:fld id="{1160EA64-D806-43AC-9DF2-F8C432F32B4C}" type="datetimeFigureOut">
              <a:rPr lang="en-US" smtClean="0"/>
              <a:t>2/19/2020</a:t>
            </a:fld>
            <a:endParaRPr lang="en-US"/>
          </a:p>
        </p:txBody>
      </p:sp>
      <p:sp>
        <p:nvSpPr>
          <p:cNvPr id="8" name="Footer Placeholder 7">
            <a:extLst>
              <a:ext uri="{FF2B5EF4-FFF2-40B4-BE49-F238E27FC236}">
                <a16:creationId xmlns:a16="http://schemas.microsoft.com/office/drawing/2014/main" id="{E0EBB445-38E9-EB49-9CCB-70BB24FB4A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1CA4B2-5E8B-5444-9196-97C1F3969BB0}"/>
              </a:ext>
            </a:extLst>
          </p:cNvPr>
          <p:cNvSpPr>
            <a:spLocks noGrp="1"/>
          </p:cNvSpPr>
          <p:nvPr>
            <p:ph type="sldNum" sz="quarter" idx="12"/>
          </p:nvPr>
        </p:nvSpPr>
        <p:spPr/>
        <p:txBody>
          <a:bodyPr/>
          <a:lstStyle/>
          <a:p>
            <a:fld id="{DB5487D8-2C2E-654C-B6E2-E66BEB5CD593}" type="slidenum">
              <a:rPr lang="en-US" smtClean="0"/>
              <a:pPr/>
              <a:t>‹#›</a:t>
            </a:fld>
            <a:endParaRPr lang="en-US"/>
          </a:p>
        </p:txBody>
      </p:sp>
      <p:sp>
        <p:nvSpPr>
          <p:cNvPr id="10" name="Rectangle 9">
            <a:extLst>
              <a:ext uri="{FF2B5EF4-FFF2-40B4-BE49-F238E27FC236}">
                <a16:creationId xmlns:a16="http://schemas.microsoft.com/office/drawing/2014/main" id="{8DDA6E65-1A8B-2243-8523-9679C165BE36}"/>
              </a:ext>
            </a:extLst>
          </p:cNvPr>
          <p:cNvSpPr/>
          <p:nvPr userDrawn="1"/>
        </p:nvSpPr>
        <p:spPr>
          <a:xfrm>
            <a:off x="4116" y="310484"/>
            <a:ext cx="12192000" cy="978196"/>
          </a:xfrm>
          <a:prstGeom prst="rect">
            <a:avLst/>
          </a:prstGeom>
          <a:solidFill>
            <a:srgbClr val="1E7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E7BB5"/>
              </a:solidFill>
            </a:endParaRPr>
          </a:p>
        </p:txBody>
      </p:sp>
      <p:sp>
        <p:nvSpPr>
          <p:cNvPr id="11" name="Title 1">
            <a:extLst>
              <a:ext uri="{FF2B5EF4-FFF2-40B4-BE49-F238E27FC236}">
                <a16:creationId xmlns:a16="http://schemas.microsoft.com/office/drawing/2014/main" id="{F5B9454C-F5C3-1245-842E-ED26FD821EF1}"/>
              </a:ext>
            </a:extLst>
          </p:cNvPr>
          <p:cNvSpPr txBox="1">
            <a:spLocks/>
          </p:cNvSpPr>
          <p:nvPr userDrawn="1"/>
        </p:nvSpPr>
        <p:spPr>
          <a:xfrm>
            <a:off x="842316" y="14681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bg1"/>
                </a:solidFill>
                <a:latin typeface="Calibri" panose="020F0502020204030204" pitchFamily="34" charset="0"/>
                <a:cs typeface="Calibri" panose="020F0502020204030204" pitchFamily="34" charset="0"/>
              </a:rPr>
              <a:t> </a:t>
            </a:r>
          </a:p>
        </p:txBody>
      </p:sp>
      <p:sp>
        <p:nvSpPr>
          <p:cNvPr id="12" name="Title 8">
            <a:extLst>
              <a:ext uri="{FF2B5EF4-FFF2-40B4-BE49-F238E27FC236}">
                <a16:creationId xmlns:a16="http://schemas.microsoft.com/office/drawing/2014/main" id="{954D9B12-CE38-6E4E-A898-7FC1A34E1CFC}"/>
              </a:ext>
            </a:extLst>
          </p:cNvPr>
          <p:cNvSpPr>
            <a:spLocks noGrp="1"/>
          </p:cNvSpPr>
          <p:nvPr>
            <p:ph type="title"/>
          </p:nvPr>
        </p:nvSpPr>
        <p:spPr>
          <a:xfrm>
            <a:off x="838200" y="151724"/>
            <a:ext cx="10515600" cy="1325563"/>
          </a:xfrm>
        </p:spPr>
        <p:txBody>
          <a:bodyPr>
            <a:normAutofit/>
          </a:bodyPr>
          <a:lstStyle>
            <a:lvl1pPr>
              <a:defRPr sz="3200" b="1">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257724006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B7E70A-C229-724A-BD13-F8393467B17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714E52F-9194-2441-BD39-81856E0F41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1377B0-6A3B-4E44-875A-08230F0BECD8}"/>
              </a:ext>
            </a:extLst>
          </p:cNvPr>
          <p:cNvSpPr>
            <a:spLocks noGrp="1"/>
          </p:cNvSpPr>
          <p:nvPr>
            <p:ph type="sldNum" sz="quarter" idx="12"/>
          </p:nvPr>
        </p:nvSpPr>
        <p:spPr/>
        <p:txBody>
          <a:bodyPr/>
          <a:lstStyle/>
          <a:p>
            <a:fld id="{DB5487D8-2C2E-654C-B6E2-E66BEB5CD593}" type="slidenum">
              <a:rPr lang="en-US" smtClean="0"/>
              <a:t>‹#›</a:t>
            </a:fld>
            <a:endParaRPr lang="en-US"/>
          </a:p>
        </p:txBody>
      </p:sp>
    </p:spTree>
    <p:extLst>
      <p:ext uri="{BB962C8B-B14F-4D97-AF65-F5344CB8AC3E}">
        <p14:creationId xmlns:p14="http://schemas.microsoft.com/office/powerpoint/2010/main" val="2895908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BDA872-BC10-FD4C-94BA-48AC7BA15A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CA4BB6-2A49-8C43-B021-308BFB0FA6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01796-6A53-604B-A0A2-92396FD4FB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0EA64-D806-43AC-9DF2-F8C432F32B4C}" type="datetimeFigureOut">
              <a:rPr lang="en-US" smtClean="0"/>
              <a:t>2/19/2020</a:t>
            </a:fld>
            <a:endParaRPr lang="en-US"/>
          </a:p>
        </p:txBody>
      </p:sp>
      <p:sp>
        <p:nvSpPr>
          <p:cNvPr id="5" name="Footer Placeholder 4">
            <a:extLst>
              <a:ext uri="{FF2B5EF4-FFF2-40B4-BE49-F238E27FC236}">
                <a16:creationId xmlns:a16="http://schemas.microsoft.com/office/drawing/2014/main" id="{DFE73887-D37B-9441-8B0B-4359EEAA15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C6F1C0-F2D1-AD4E-9170-B21D3F0356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5487D8-2C2E-654C-B6E2-E66BEB5CD593}" type="slidenum">
              <a:rPr lang="en-US" smtClean="0"/>
              <a:pPr/>
              <a:t>‹#›</a:t>
            </a:fld>
            <a:endParaRPr lang="en-US"/>
          </a:p>
        </p:txBody>
      </p:sp>
      <p:pic>
        <p:nvPicPr>
          <p:cNvPr id="7" name="Picture 6">
            <a:extLst>
              <a:ext uri="{FF2B5EF4-FFF2-40B4-BE49-F238E27FC236}">
                <a16:creationId xmlns:a16="http://schemas.microsoft.com/office/drawing/2014/main" id="{E115FCC7-26CC-8C46-9508-161A42C1DA3F}"/>
              </a:ext>
            </a:extLst>
          </p:cNvPr>
          <p:cNvPicPr>
            <a:picLocks noChangeAspect="1"/>
          </p:cNvPicPr>
          <p:nvPr userDrawn="1"/>
        </p:nvPicPr>
        <p:blipFill>
          <a:blip r:embed="rId12"/>
          <a:stretch>
            <a:fillRect/>
          </a:stretch>
        </p:blipFill>
        <p:spPr>
          <a:xfrm>
            <a:off x="324815" y="6181656"/>
            <a:ext cx="1871538" cy="490759"/>
          </a:xfrm>
          <a:prstGeom prst="rect">
            <a:avLst/>
          </a:prstGeom>
        </p:spPr>
      </p:pic>
    </p:spTree>
    <p:extLst>
      <p:ext uri="{BB962C8B-B14F-4D97-AF65-F5344CB8AC3E}">
        <p14:creationId xmlns:p14="http://schemas.microsoft.com/office/powerpoint/2010/main" val="2034962599"/>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9" r:id="rId3"/>
    <p:sldLayoutId id="2147484037" r:id="rId4"/>
    <p:sldLayoutId id="2147484032" r:id="rId5"/>
    <p:sldLayoutId id="2147484031" r:id="rId6"/>
    <p:sldLayoutId id="2147484027" r:id="rId7"/>
    <p:sldLayoutId id="2147484028" r:id="rId8"/>
    <p:sldLayoutId id="2147484030" r:id="rId9"/>
    <p:sldLayoutId id="2147484038"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outcomes.ascend.aspeninstitute.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8158B8C-8C91-D440-ABAF-A6C92AEC47B8}"/>
              </a:ext>
            </a:extLst>
          </p:cNvPr>
          <p:cNvPicPr>
            <a:picLocks noChangeAspect="1"/>
          </p:cNvPicPr>
          <p:nvPr/>
        </p:nvPicPr>
        <p:blipFill>
          <a:blip r:embed="rId3"/>
          <a:stretch>
            <a:fillRect/>
          </a:stretch>
        </p:blipFill>
        <p:spPr>
          <a:xfrm>
            <a:off x="0" y="-1011348"/>
            <a:ext cx="12367260" cy="5174496"/>
          </a:xfrm>
          <a:prstGeom prst="rect">
            <a:avLst/>
          </a:prstGeom>
        </p:spPr>
      </p:pic>
      <p:sp>
        <p:nvSpPr>
          <p:cNvPr id="2" name="Title 1">
            <a:extLst>
              <a:ext uri="{FF2B5EF4-FFF2-40B4-BE49-F238E27FC236}">
                <a16:creationId xmlns:a16="http://schemas.microsoft.com/office/drawing/2014/main" id="{9015D8D3-E430-EF42-A6FE-0BB8AC46ECD1}"/>
              </a:ext>
            </a:extLst>
          </p:cNvPr>
          <p:cNvSpPr>
            <a:spLocks noGrp="1"/>
          </p:cNvSpPr>
          <p:nvPr>
            <p:ph type="ctrTitle"/>
          </p:nvPr>
        </p:nvSpPr>
        <p:spPr>
          <a:xfrm>
            <a:off x="1524000" y="3298410"/>
            <a:ext cx="9144000" cy="2387600"/>
          </a:xfrm>
          <a:noFill/>
        </p:spPr>
        <p:txBody>
          <a:bodyPr>
            <a:normAutofit/>
          </a:bodyPr>
          <a:lstStyle/>
          <a:p>
            <a:r>
              <a:rPr lang="en-US" sz="4400" dirty="0"/>
              <a:t>Working Together for Working Families</a:t>
            </a:r>
            <a:br>
              <a:rPr lang="en-US" sz="4400" dirty="0"/>
            </a:br>
            <a:r>
              <a:rPr lang="en-US" sz="3600" dirty="0"/>
              <a:t>Pascale Sykes Foundation </a:t>
            </a:r>
            <a:endParaRPr lang="en-US" sz="4400" dirty="0">
              <a:solidFill>
                <a:srgbClr val="DF6841"/>
              </a:solidFill>
              <a:latin typeface="Arial Narrow" panose="020B0604020202020204" pitchFamily="34" charset="0"/>
              <a:cs typeface="Arial Narrow" panose="020B0604020202020204" pitchFamily="34" charset="0"/>
            </a:endParaRPr>
          </a:p>
        </p:txBody>
      </p:sp>
      <p:sp>
        <p:nvSpPr>
          <p:cNvPr id="3" name="Subtitle 2">
            <a:extLst>
              <a:ext uri="{FF2B5EF4-FFF2-40B4-BE49-F238E27FC236}">
                <a16:creationId xmlns:a16="http://schemas.microsoft.com/office/drawing/2014/main" id="{7066C799-7F18-CB49-92BD-0D43689A6891}"/>
              </a:ext>
            </a:extLst>
          </p:cNvPr>
          <p:cNvSpPr>
            <a:spLocks noGrp="1"/>
          </p:cNvSpPr>
          <p:nvPr>
            <p:ph type="subTitle" idx="1"/>
          </p:nvPr>
        </p:nvSpPr>
        <p:spPr>
          <a:xfrm>
            <a:off x="1611630" y="5698471"/>
            <a:ext cx="9144000" cy="490760"/>
          </a:xfrm>
          <a:noFill/>
        </p:spPr>
        <p:txBody>
          <a:bodyPr>
            <a:normAutofit/>
          </a:bodyPr>
          <a:lstStyle/>
          <a:p>
            <a:r>
              <a:rPr lang="en-US" dirty="0">
                <a:latin typeface="Calibri" panose="020F0502020204030204" pitchFamily="34" charset="0"/>
                <a:cs typeface="Calibri" panose="020F0502020204030204" pitchFamily="34" charset="0"/>
              </a:rPr>
              <a:t>Marjorie Sims, Managing Director, Ascend at the Aspen Institute</a:t>
            </a:r>
          </a:p>
        </p:txBody>
      </p:sp>
      <p:sp>
        <p:nvSpPr>
          <p:cNvPr id="7" name="Oval 6">
            <a:extLst>
              <a:ext uri="{FF2B5EF4-FFF2-40B4-BE49-F238E27FC236}">
                <a16:creationId xmlns:a16="http://schemas.microsoft.com/office/drawing/2014/main" id="{ABD191A8-55E4-3746-ACB5-53EA8993F9A7}"/>
              </a:ext>
            </a:extLst>
          </p:cNvPr>
          <p:cNvSpPr/>
          <p:nvPr/>
        </p:nvSpPr>
        <p:spPr>
          <a:xfrm>
            <a:off x="11115741" y="914794"/>
            <a:ext cx="1029840" cy="102984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B11B19F6-0B7B-D44F-8C41-E9DAFB8CEC85}"/>
              </a:ext>
            </a:extLst>
          </p:cNvPr>
          <p:cNvSpPr/>
          <p:nvPr/>
        </p:nvSpPr>
        <p:spPr>
          <a:xfrm rot="18900000">
            <a:off x="10059666" y="2357709"/>
            <a:ext cx="942056" cy="942056"/>
          </a:xfrm>
          <a:prstGeom prst="r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2BAE93B9-053D-2446-BDA3-F21913BD79F7}"/>
              </a:ext>
            </a:extLst>
          </p:cNvPr>
          <p:cNvSpPr/>
          <p:nvPr/>
        </p:nvSpPr>
        <p:spPr>
          <a:xfrm rot="5400000">
            <a:off x="11249944" y="2831652"/>
            <a:ext cx="1332270" cy="1332270"/>
          </a:xfrm>
          <a:prstGeom prst="r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489B808-406E-6543-92B7-B3641F8B5D22}"/>
              </a:ext>
            </a:extLst>
          </p:cNvPr>
          <p:cNvSpPr/>
          <p:nvPr/>
        </p:nvSpPr>
        <p:spPr>
          <a:xfrm rot="8100000">
            <a:off x="10066071" y="3684108"/>
            <a:ext cx="942056" cy="942056"/>
          </a:xfrm>
          <a:prstGeom prst="r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13BAAEA-D3F7-C845-A9DE-B94DB9869A11}"/>
              </a:ext>
            </a:extLst>
          </p:cNvPr>
          <p:cNvSpPr/>
          <p:nvPr/>
        </p:nvSpPr>
        <p:spPr>
          <a:xfrm rot="8100000">
            <a:off x="8707245" y="3684110"/>
            <a:ext cx="942056" cy="942056"/>
          </a:xfrm>
          <a:prstGeom prst="r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343698-05AB-264F-B3D9-ACB69E41BCBE}"/>
              </a:ext>
            </a:extLst>
          </p:cNvPr>
          <p:cNvSpPr/>
          <p:nvPr/>
        </p:nvSpPr>
        <p:spPr>
          <a:xfrm>
            <a:off x="7096560" y="3342232"/>
            <a:ext cx="1029840" cy="102984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467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F1DDD-455A-E84C-83F5-50EE2047B6CC}"/>
              </a:ext>
            </a:extLst>
          </p:cNvPr>
          <p:cNvSpPr>
            <a:spLocks noGrp="1"/>
          </p:cNvSpPr>
          <p:nvPr>
            <p:ph type="title"/>
          </p:nvPr>
        </p:nvSpPr>
        <p:spPr>
          <a:xfrm>
            <a:off x="563879" y="1144588"/>
            <a:ext cx="3031375" cy="4008755"/>
          </a:xfrm>
        </p:spPr>
        <p:txBody>
          <a:bodyPr>
            <a:normAutofit/>
          </a:bodyPr>
          <a:lstStyle/>
          <a:p>
            <a:r>
              <a:rPr lang="en-US" sz="4000" dirty="0"/>
              <a:t>Reimagining organizations  to serve whole families</a:t>
            </a:r>
            <a:br>
              <a:rPr lang="en-US" dirty="0"/>
            </a:br>
            <a:endParaRPr lang="en-US" dirty="0"/>
          </a:p>
        </p:txBody>
      </p:sp>
      <p:sp>
        <p:nvSpPr>
          <p:cNvPr id="3" name="Slide Number Placeholder 2">
            <a:extLst>
              <a:ext uri="{FF2B5EF4-FFF2-40B4-BE49-F238E27FC236}">
                <a16:creationId xmlns:a16="http://schemas.microsoft.com/office/drawing/2014/main" id="{190C913F-5137-D047-875C-8AD046624709}"/>
              </a:ext>
            </a:extLst>
          </p:cNvPr>
          <p:cNvSpPr>
            <a:spLocks noGrp="1"/>
          </p:cNvSpPr>
          <p:nvPr>
            <p:ph type="sldNum" sz="quarter" idx="12"/>
          </p:nvPr>
        </p:nvSpPr>
        <p:spPr/>
        <p:txBody>
          <a:bodyPr/>
          <a:lstStyle/>
          <a:p>
            <a:fld id="{DB5487D8-2C2E-654C-B6E2-E66BEB5CD593}" type="slidenum">
              <a:rPr lang="en-US" smtClean="0"/>
              <a:t>10</a:t>
            </a:fld>
            <a:endParaRPr lang="en-US"/>
          </a:p>
        </p:txBody>
      </p:sp>
      <p:pic>
        <p:nvPicPr>
          <p:cNvPr id="4" name="Picture 3">
            <a:extLst>
              <a:ext uri="{FF2B5EF4-FFF2-40B4-BE49-F238E27FC236}">
                <a16:creationId xmlns:a16="http://schemas.microsoft.com/office/drawing/2014/main" id="{B521CD61-36B8-4A4A-B7B7-F0EF1B7EE40E}"/>
              </a:ext>
            </a:extLst>
          </p:cNvPr>
          <p:cNvPicPr>
            <a:picLocks noChangeAspect="1"/>
          </p:cNvPicPr>
          <p:nvPr/>
        </p:nvPicPr>
        <p:blipFill>
          <a:blip r:embed="rId3"/>
          <a:stretch>
            <a:fillRect/>
          </a:stretch>
        </p:blipFill>
        <p:spPr>
          <a:xfrm>
            <a:off x="5308888" y="1144588"/>
            <a:ext cx="5354422" cy="4979986"/>
          </a:xfrm>
          <a:prstGeom prst="rect">
            <a:avLst/>
          </a:prstGeom>
        </p:spPr>
      </p:pic>
      <p:sp>
        <p:nvSpPr>
          <p:cNvPr id="6" name="Rectangle 5">
            <a:extLst>
              <a:ext uri="{FF2B5EF4-FFF2-40B4-BE49-F238E27FC236}">
                <a16:creationId xmlns:a16="http://schemas.microsoft.com/office/drawing/2014/main" id="{7BB0F6AF-04DE-A448-B19B-7AD063FEF62A}"/>
              </a:ext>
            </a:extLst>
          </p:cNvPr>
          <p:cNvSpPr/>
          <p:nvPr/>
        </p:nvSpPr>
        <p:spPr>
          <a:xfrm>
            <a:off x="5354659" y="1295364"/>
            <a:ext cx="2631440" cy="773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a:extLst>
              <a:ext uri="{FF2B5EF4-FFF2-40B4-BE49-F238E27FC236}">
                <a16:creationId xmlns:a16="http://schemas.microsoft.com/office/drawing/2014/main" id="{52F59384-E235-D944-89B5-AA203B7CA489}"/>
              </a:ext>
            </a:extLst>
          </p:cNvPr>
          <p:cNvSpPr txBox="1"/>
          <p:nvPr/>
        </p:nvSpPr>
        <p:spPr>
          <a:xfrm>
            <a:off x="4828344" y="918113"/>
            <a:ext cx="2302413" cy="2302072"/>
          </a:xfrm>
          <a:prstGeom prst="ellipse">
            <a:avLst/>
          </a:prstGeom>
          <a:solidFill>
            <a:srgbClr val="E87D52"/>
          </a:solidFill>
          <a:ln w="174625" cmpd="thinThick">
            <a:solidFill>
              <a:srgbClr val="E87D52"/>
            </a:solidFill>
          </a:ln>
        </p:spPr>
        <p:txBody>
          <a:bodyPr vert="horz" lIns="91440" tIns="45720" rIns="91440" bIns="45720" rtlCol="0" anchor="ctr">
            <a:normAutofit fontScale="92500"/>
          </a:bodyPr>
          <a:lstStyle/>
          <a:p>
            <a:pPr algn="ctr">
              <a:lnSpc>
                <a:spcPct val="90000"/>
              </a:lnSpc>
              <a:spcBef>
                <a:spcPct val="0"/>
              </a:spcBef>
              <a:spcAft>
                <a:spcPts val="600"/>
              </a:spcAft>
            </a:pPr>
            <a:r>
              <a:rPr lang="en-US" sz="2100" b="1">
                <a:solidFill>
                  <a:srgbClr val="FFFFFF"/>
                </a:solidFill>
                <a:ea typeface="+mj-ea"/>
                <a:cs typeface="+mj-cs"/>
              </a:rPr>
              <a:t>Whole Family Approach, Strategy, Organization Continuum</a:t>
            </a:r>
          </a:p>
        </p:txBody>
      </p:sp>
    </p:spTree>
    <p:extLst>
      <p:ext uri="{BB962C8B-B14F-4D97-AF65-F5344CB8AC3E}">
        <p14:creationId xmlns:p14="http://schemas.microsoft.com/office/powerpoint/2010/main" val="517847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9FE26-E02A-A64D-9C45-A8BFC926F9FF}"/>
              </a:ext>
            </a:extLst>
          </p:cNvPr>
          <p:cNvSpPr>
            <a:spLocks noGrp="1"/>
          </p:cNvSpPr>
          <p:nvPr>
            <p:ph type="sldNum" sz="quarter" idx="12"/>
          </p:nvPr>
        </p:nvSpPr>
        <p:spPr/>
        <p:txBody>
          <a:bodyPr/>
          <a:lstStyle/>
          <a:p>
            <a:fld id="{DB5487D8-2C2E-654C-B6E2-E66BEB5CD593}" type="slidenum">
              <a:rPr lang="en-US" smtClean="0"/>
              <a:t>11</a:t>
            </a:fld>
            <a:endParaRPr lang="en-US"/>
          </a:p>
        </p:txBody>
      </p:sp>
      <p:sp>
        <p:nvSpPr>
          <p:cNvPr id="3" name="Title 2">
            <a:extLst>
              <a:ext uri="{FF2B5EF4-FFF2-40B4-BE49-F238E27FC236}">
                <a16:creationId xmlns:a16="http://schemas.microsoft.com/office/drawing/2014/main" id="{EECEE51E-86A3-804B-AEED-9D4654BC1AA9}"/>
              </a:ext>
            </a:extLst>
          </p:cNvPr>
          <p:cNvSpPr>
            <a:spLocks noGrp="1"/>
          </p:cNvSpPr>
          <p:nvPr>
            <p:ph type="title"/>
          </p:nvPr>
        </p:nvSpPr>
        <p:spPr/>
        <p:txBody>
          <a:bodyPr>
            <a:normAutofit/>
          </a:bodyPr>
          <a:lstStyle/>
          <a:p>
            <a:r>
              <a:rPr lang="en-US" dirty="0">
                <a:solidFill>
                  <a:prstClr val="white"/>
                </a:solidFill>
              </a:rPr>
              <a:t>2Gen Community Continuum: Stages of 2Gen Implementation </a:t>
            </a:r>
            <a:endParaRPr lang="en-US" dirty="0"/>
          </a:p>
        </p:txBody>
      </p:sp>
      <p:sp>
        <p:nvSpPr>
          <p:cNvPr id="5" name="Rectangle 4">
            <a:extLst>
              <a:ext uri="{FF2B5EF4-FFF2-40B4-BE49-F238E27FC236}">
                <a16:creationId xmlns:a16="http://schemas.microsoft.com/office/drawing/2014/main" id="{BD4185C0-0856-5D42-B600-8A04BDC18700}"/>
              </a:ext>
            </a:extLst>
          </p:cNvPr>
          <p:cNvSpPr/>
          <p:nvPr/>
        </p:nvSpPr>
        <p:spPr>
          <a:xfrm>
            <a:off x="773724" y="1477287"/>
            <a:ext cx="10580076" cy="3385542"/>
          </a:xfrm>
          <a:prstGeom prst="rect">
            <a:avLst/>
          </a:prstGeom>
        </p:spPr>
        <p:txBody>
          <a:bodyPr wrap="square">
            <a:spAutoFit/>
          </a:bodyPr>
          <a:lstStyle/>
          <a:p>
            <a:pPr marL="257175" indent="-257175">
              <a:buFont typeface="+mj-lt"/>
              <a:buAutoNum type="arabicPeriod"/>
            </a:pPr>
            <a:r>
              <a:rPr lang="en-US" sz="1600" b="1" dirty="0"/>
              <a:t>2Gen Unaware: </a:t>
            </a:r>
            <a:r>
              <a:rPr lang="en-US" sz="1600" dirty="0"/>
              <a:t>Fragmented programs and systems due to limited understanding of the 2Gen framework. </a:t>
            </a:r>
          </a:p>
          <a:p>
            <a:pPr marL="257175" indent="-257175">
              <a:buFont typeface="+mj-lt"/>
              <a:buAutoNum type="arabicPeriod"/>
            </a:pPr>
            <a:endParaRPr lang="en-US" sz="900" dirty="0"/>
          </a:p>
          <a:p>
            <a:pPr marL="257175" indent="-257175">
              <a:buFont typeface="+mj-lt"/>
              <a:buAutoNum type="arabicPeriod"/>
            </a:pPr>
            <a:r>
              <a:rPr lang="en-US" sz="1600" b="1" dirty="0"/>
              <a:t>2Gen Awareness Raising</a:t>
            </a:r>
            <a:r>
              <a:rPr lang="en-US" sz="1600" dirty="0"/>
              <a:t>: Stakeholders beginning to learn about 2Gen and engaging others to learn more. </a:t>
            </a:r>
          </a:p>
          <a:p>
            <a:pPr marL="257175" indent="-257175">
              <a:buFont typeface="+mj-lt"/>
              <a:buAutoNum type="arabicPeriod"/>
            </a:pPr>
            <a:endParaRPr lang="en-US" sz="900" dirty="0"/>
          </a:p>
          <a:p>
            <a:pPr marL="257175" indent="-257175">
              <a:buFont typeface="+mj-lt"/>
              <a:buAutoNum type="arabicPeriod"/>
            </a:pPr>
            <a:r>
              <a:rPr lang="en-US" sz="1600" b="1" dirty="0"/>
              <a:t>2Gen Approach: </a:t>
            </a:r>
            <a:r>
              <a:rPr lang="en-US" sz="1600" dirty="0"/>
              <a:t>Stakeholders aware of and support existing 2Gen organizations, and move on to “development” if there are any gaps. </a:t>
            </a:r>
          </a:p>
          <a:p>
            <a:pPr marL="257175" indent="-257175">
              <a:buFont typeface="+mj-lt"/>
              <a:buAutoNum type="arabicPeriod"/>
            </a:pPr>
            <a:endParaRPr lang="en-US" sz="900" dirty="0"/>
          </a:p>
          <a:p>
            <a:pPr marL="257175" indent="-257175">
              <a:buFont typeface="+mj-lt"/>
              <a:buAutoNum type="arabicPeriod"/>
            </a:pPr>
            <a:r>
              <a:rPr lang="en-US" sz="1600" b="1" dirty="0"/>
              <a:t>2Gen Strategy: </a:t>
            </a:r>
            <a:r>
              <a:rPr lang="en-US" sz="1600" dirty="0"/>
              <a:t>Cross-sector stakeholders working collaboratively to align and/or coordinate programs, policies, organizations and systems to reflect the 2Gen framework and ingrain it in their mission. </a:t>
            </a:r>
          </a:p>
          <a:p>
            <a:pPr marL="257175" indent="-257175">
              <a:buFont typeface="+mj-lt"/>
              <a:buAutoNum type="arabicPeriod"/>
            </a:pPr>
            <a:endParaRPr lang="en-US" sz="900" dirty="0"/>
          </a:p>
          <a:p>
            <a:pPr marL="257175" indent="-257175">
              <a:buFont typeface="+mj-lt"/>
              <a:buAutoNum type="arabicPeriod"/>
            </a:pPr>
            <a:r>
              <a:rPr lang="en-US" sz="1600" b="1" dirty="0"/>
              <a:t>2Gen Pilot or Initiative: </a:t>
            </a:r>
            <a:r>
              <a:rPr lang="en-US" sz="1600" dirty="0"/>
              <a:t>Cross-sector stakeholders working collaboratively to provide services to both children and adults simultaneously. </a:t>
            </a:r>
          </a:p>
          <a:p>
            <a:pPr marL="257175" indent="-257175">
              <a:buFont typeface="+mj-lt"/>
              <a:buAutoNum type="arabicPeriod"/>
            </a:pPr>
            <a:endParaRPr lang="en-US" sz="900" dirty="0"/>
          </a:p>
          <a:p>
            <a:pPr marL="257175" indent="-257175">
              <a:buFont typeface="+mj-lt"/>
              <a:buAutoNum type="arabicPeriod"/>
            </a:pPr>
            <a:r>
              <a:rPr lang="en-US" sz="1600" b="1" dirty="0"/>
              <a:t>2Gen Integration: </a:t>
            </a:r>
            <a:r>
              <a:rPr lang="en-US" sz="1600" dirty="0"/>
              <a:t>Both children and adults are being simultaneously served in multiple programs across multiple sectors. </a:t>
            </a:r>
          </a:p>
          <a:p>
            <a:pPr marL="257175" indent="-257175">
              <a:buFont typeface="+mj-lt"/>
              <a:buAutoNum type="arabicPeriod"/>
            </a:pPr>
            <a:endParaRPr lang="en-US" sz="900" dirty="0"/>
          </a:p>
          <a:p>
            <a:pPr marL="257175" indent="-257175">
              <a:buFont typeface="+mj-lt"/>
              <a:buAutoNum type="arabicPeriod"/>
            </a:pPr>
            <a:r>
              <a:rPr lang="en-US" sz="1600" b="1" dirty="0"/>
              <a:t>2Gen Accountability: </a:t>
            </a:r>
            <a:r>
              <a:rPr lang="en-US" sz="1600" dirty="0"/>
              <a:t>Sustained programs, policies and practices. </a:t>
            </a:r>
          </a:p>
        </p:txBody>
      </p:sp>
      <p:pic>
        <p:nvPicPr>
          <p:cNvPr id="6" name="Picture 5">
            <a:extLst>
              <a:ext uri="{FF2B5EF4-FFF2-40B4-BE49-F238E27FC236}">
                <a16:creationId xmlns:a16="http://schemas.microsoft.com/office/drawing/2014/main" id="{16FC04FC-EF55-104B-8C2E-C540DD71B5A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605453" y="4910032"/>
            <a:ext cx="6916617" cy="1628880"/>
          </a:xfrm>
          <a:prstGeom prst="rect">
            <a:avLst/>
          </a:prstGeom>
        </p:spPr>
      </p:pic>
    </p:spTree>
    <p:extLst>
      <p:ext uri="{BB962C8B-B14F-4D97-AF65-F5344CB8AC3E}">
        <p14:creationId xmlns:p14="http://schemas.microsoft.com/office/powerpoint/2010/main" val="2573352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091118-E5A6-384A-BB07-C3F58206905C}"/>
              </a:ext>
            </a:extLst>
          </p:cNvPr>
          <p:cNvSpPr>
            <a:spLocks noGrp="1"/>
          </p:cNvSpPr>
          <p:nvPr>
            <p:ph type="sldNum" sz="quarter" idx="12"/>
          </p:nvPr>
        </p:nvSpPr>
        <p:spPr/>
        <p:txBody>
          <a:bodyPr/>
          <a:lstStyle/>
          <a:p>
            <a:fld id="{DB5487D8-2C2E-654C-B6E2-E66BEB5CD593}" type="slidenum">
              <a:rPr lang="en-US" smtClean="0"/>
              <a:t>12</a:t>
            </a:fld>
            <a:endParaRPr lang="en-US"/>
          </a:p>
        </p:txBody>
      </p:sp>
      <p:sp>
        <p:nvSpPr>
          <p:cNvPr id="3" name="Title 2">
            <a:extLst>
              <a:ext uri="{FF2B5EF4-FFF2-40B4-BE49-F238E27FC236}">
                <a16:creationId xmlns:a16="http://schemas.microsoft.com/office/drawing/2014/main" id="{1A9D2482-9E8F-A144-A864-95FC0932CE0F}"/>
              </a:ext>
            </a:extLst>
          </p:cNvPr>
          <p:cNvSpPr>
            <a:spLocks noGrp="1"/>
          </p:cNvSpPr>
          <p:nvPr>
            <p:ph type="title"/>
          </p:nvPr>
        </p:nvSpPr>
        <p:spPr/>
        <p:txBody>
          <a:bodyPr/>
          <a:lstStyle/>
          <a:p>
            <a:r>
              <a:rPr lang="en-US" dirty="0"/>
              <a:t>Key Challenges and Barriers to 2Gen Implementation</a:t>
            </a:r>
          </a:p>
        </p:txBody>
      </p:sp>
      <p:sp>
        <p:nvSpPr>
          <p:cNvPr id="5" name="Content Placeholder 2">
            <a:extLst>
              <a:ext uri="{FF2B5EF4-FFF2-40B4-BE49-F238E27FC236}">
                <a16:creationId xmlns:a16="http://schemas.microsoft.com/office/drawing/2014/main" id="{7D50D70A-C47E-2B41-9E5B-A7FC0755989E}"/>
              </a:ext>
            </a:extLst>
          </p:cNvPr>
          <p:cNvSpPr>
            <a:spLocks noGrp="1"/>
          </p:cNvSpPr>
          <p:nvPr>
            <p:ph idx="1"/>
          </p:nvPr>
        </p:nvSpPr>
        <p:spPr>
          <a:xfrm>
            <a:off x="967154" y="1758463"/>
            <a:ext cx="9794631" cy="4597888"/>
          </a:xfrm>
        </p:spPr>
        <p:txBody>
          <a:bodyPr>
            <a:noAutofit/>
          </a:bodyPr>
          <a:lstStyle/>
          <a:p>
            <a:pPr marL="460375" indent="-460375">
              <a:spcAft>
                <a:spcPts val="1200"/>
              </a:spcAft>
              <a:buBlip>
                <a:blip r:embed="rId3"/>
              </a:buBlip>
            </a:pPr>
            <a:r>
              <a:rPr lang="en-US"/>
              <a:t>Lack of clear collaboration partners and/or terms of agreement</a:t>
            </a:r>
          </a:p>
          <a:p>
            <a:pPr marL="460375" indent="-460375">
              <a:spcAft>
                <a:spcPts val="1200"/>
              </a:spcAft>
              <a:buBlip>
                <a:blip r:embed="rId3"/>
              </a:buBlip>
            </a:pPr>
            <a:r>
              <a:rPr lang="en-US">
                <a:solidFill>
                  <a:schemeClr val="tx1">
                    <a:lumMod val="50000"/>
                    <a:lumOff val="50000"/>
                  </a:schemeClr>
                </a:solidFill>
              </a:rPr>
              <a:t>Staff buy-in and capacity</a:t>
            </a:r>
            <a:endParaRPr lang="en-US"/>
          </a:p>
          <a:p>
            <a:pPr marL="460375" indent="-460375">
              <a:spcAft>
                <a:spcPts val="1200"/>
              </a:spcAft>
              <a:buBlip>
                <a:blip r:embed="rId3"/>
              </a:buBlip>
            </a:pPr>
            <a:r>
              <a:rPr lang="en-US"/>
              <a:t>Parent recruitment and retention</a:t>
            </a:r>
            <a:endParaRPr lang="en-US">
              <a:solidFill>
                <a:schemeClr val="tx1">
                  <a:lumMod val="50000"/>
                  <a:lumOff val="50000"/>
                </a:schemeClr>
              </a:solidFill>
            </a:endParaRPr>
          </a:p>
          <a:p>
            <a:pPr marL="460375" indent="-460375">
              <a:spcAft>
                <a:spcPts val="1200"/>
              </a:spcAft>
              <a:buBlip>
                <a:blip r:embed="rId3"/>
              </a:buBlip>
            </a:pPr>
            <a:r>
              <a:rPr lang="en-US">
                <a:solidFill>
                  <a:schemeClr val="tx1">
                    <a:lumMod val="50000"/>
                    <a:lumOff val="50000"/>
                  </a:schemeClr>
                </a:solidFill>
              </a:rPr>
              <a:t>Knowledge of and access to blended funding streams</a:t>
            </a:r>
            <a:endParaRPr lang="en-US"/>
          </a:p>
          <a:p>
            <a:pPr marL="460375" indent="-460375">
              <a:spcAft>
                <a:spcPts val="1200"/>
              </a:spcAft>
              <a:buBlip>
                <a:blip r:embed="rId3"/>
              </a:buBlip>
            </a:pPr>
            <a:r>
              <a:rPr lang="en-US"/>
              <a:t>Policy barriers: lack of aligned resources and policies</a:t>
            </a:r>
          </a:p>
        </p:txBody>
      </p:sp>
    </p:spTree>
    <p:extLst>
      <p:ext uri="{BB962C8B-B14F-4D97-AF65-F5344CB8AC3E}">
        <p14:creationId xmlns:p14="http://schemas.microsoft.com/office/powerpoint/2010/main" val="381287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xEl>
                                              <p:pRg st="0" end="0"/>
                                            </p:txEl>
                                          </p:spTgt>
                                        </p:tgtEl>
                                        <p:attrNameLst>
                                          <p:attrName>r</p:attrName>
                                        </p:attrNameLst>
                                      </p:cBhvr>
                                    </p:animRot>
                                    <p:animRot by="-240000">
                                      <p:cBhvr>
                                        <p:cTn id="7" dur="200" fill="hold">
                                          <p:stCondLst>
                                            <p:cond delay="200"/>
                                          </p:stCondLst>
                                        </p:cTn>
                                        <p:tgtEl>
                                          <p:spTgt spid="5">
                                            <p:txEl>
                                              <p:pRg st="0" end="0"/>
                                            </p:txEl>
                                          </p:spTgt>
                                        </p:tgtEl>
                                        <p:attrNameLst>
                                          <p:attrName>r</p:attrName>
                                        </p:attrNameLst>
                                      </p:cBhvr>
                                    </p:animRot>
                                    <p:animRot by="240000">
                                      <p:cBhvr>
                                        <p:cTn id="8" dur="200" fill="hold">
                                          <p:stCondLst>
                                            <p:cond delay="400"/>
                                          </p:stCondLst>
                                        </p:cTn>
                                        <p:tgtEl>
                                          <p:spTgt spid="5">
                                            <p:txEl>
                                              <p:pRg st="0" end="0"/>
                                            </p:txEl>
                                          </p:spTgt>
                                        </p:tgtEl>
                                        <p:attrNameLst>
                                          <p:attrName>r</p:attrName>
                                        </p:attrNameLst>
                                      </p:cBhvr>
                                    </p:animRot>
                                    <p:animRot by="-240000">
                                      <p:cBhvr>
                                        <p:cTn id="9" dur="200" fill="hold">
                                          <p:stCondLst>
                                            <p:cond delay="600"/>
                                          </p:stCondLst>
                                        </p:cTn>
                                        <p:tgtEl>
                                          <p:spTgt spid="5">
                                            <p:txEl>
                                              <p:pRg st="0" end="0"/>
                                            </p:txEl>
                                          </p:spTgt>
                                        </p:tgtEl>
                                        <p:attrNameLst>
                                          <p:attrName>r</p:attrName>
                                        </p:attrNameLst>
                                      </p:cBhvr>
                                    </p:animRot>
                                    <p:animRot by="120000">
                                      <p:cBhvr>
                                        <p:cTn id="10" dur="200" fill="hold">
                                          <p:stCondLst>
                                            <p:cond delay="800"/>
                                          </p:stCondLst>
                                        </p:cTn>
                                        <p:tgtEl>
                                          <p:spTgt spid="5">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5">
                                            <p:txEl>
                                              <p:pRg st="1" end="1"/>
                                            </p:txEl>
                                          </p:spTgt>
                                        </p:tgtEl>
                                        <p:attrNameLst>
                                          <p:attrName>r</p:attrName>
                                        </p:attrNameLst>
                                      </p:cBhvr>
                                    </p:animRot>
                                    <p:animRot by="-240000">
                                      <p:cBhvr>
                                        <p:cTn id="15" dur="200" fill="hold">
                                          <p:stCondLst>
                                            <p:cond delay="200"/>
                                          </p:stCondLst>
                                        </p:cTn>
                                        <p:tgtEl>
                                          <p:spTgt spid="5">
                                            <p:txEl>
                                              <p:pRg st="1" end="1"/>
                                            </p:txEl>
                                          </p:spTgt>
                                        </p:tgtEl>
                                        <p:attrNameLst>
                                          <p:attrName>r</p:attrName>
                                        </p:attrNameLst>
                                      </p:cBhvr>
                                    </p:animRot>
                                    <p:animRot by="240000">
                                      <p:cBhvr>
                                        <p:cTn id="16" dur="200" fill="hold">
                                          <p:stCondLst>
                                            <p:cond delay="400"/>
                                          </p:stCondLst>
                                        </p:cTn>
                                        <p:tgtEl>
                                          <p:spTgt spid="5">
                                            <p:txEl>
                                              <p:pRg st="1" end="1"/>
                                            </p:txEl>
                                          </p:spTgt>
                                        </p:tgtEl>
                                        <p:attrNameLst>
                                          <p:attrName>r</p:attrName>
                                        </p:attrNameLst>
                                      </p:cBhvr>
                                    </p:animRot>
                                    <p:animRot by="-240000">
                                      <p:cBhvr>
                                        <p:cTn id="17" dur="200" fill="hold">
                                          <p:stCondLst>
                                            <p:cond delay="600"/>
                                          </p:stCondLst>
                                        </p:cTn>
                                        <p:tgtEl>
                                          <p:spTgt spid="5">
                                            <p:txEl>
                                              <p:pRg st="1" end="1"/>
                                            </p:txEl>
                                          </p:spTgt>
                                        </p:tgtEl>
                                        <p:attrNameLst>
                                          <p:attrName>r</p:attrName>
                                        </p:attrNameLst>
                                      </p:cBhvr>
                                    </p:animRot>
                                    <p:animRot by="120000">
                                      <p:cBhvr>
                                        <p:cTn id="18" dur="200" fill="hold">
                                          <p:stCondLst>
                                            <p:cond delay="800"/>
                                          </p:stCondLst>
                                        </p:cTn>
                                        <p:tgtEl>
                                          <p:spTgt spid="5">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5">
                                            <p:txEl>
                                              <p:pRg st="2" end="2"/>
                                            </p:txEl>
                                          </p:spTgt>
                                        </p:tgtEl>
                                        <p:attrNameLst>
                                          <p:attrName>r</p:attrName>
                                        </p:attrNameLst>
                                      </p:cBhvr>
                                    </p:animRot>
                                    <p:animRot by="-240000">
                                      <p:cBhvr>
                                        <p:cTn id="23" dur="200" fill="hold">
                                          <p:stCondLst>
                                            <p:cond delay="200"/>
                                          </p:stCondLst>
                                        </p:cTn>
                                        <p:tgtEl>
                                          <p:spTgt spid="5">
                                            <p:txEl>
                                              <p:pRg st="2" end="2"/>
                                            </p:txEl>
                                          </p:spTgt>
                                        </p:tgtEl>
                                        <p:attrNameLst>
                                          <p:attrName>r</p:attrName>
                                        </p:attrNameLst>
                                      </p:cBhvr>
                                    </p:animRot>
                                    <p:animRot by="240000">
                                      <p:cBhvr>
                                        <p:cTn id="24" dur="200" fill="hold">
                                          <p:stCondLst>
                                            <p:cond delay="400"/>
                                          </p:stCondLst>
                                        </p:cTn>
                                        <p:tgtEl>
                                          <p:spTgt spid="5">
                                            <p:txEl>
                                              <p:pRg st="2" end="2"/>
                                            </p:txEl>
                                          </p:spTgt>
                                        </p:tgtEl>
                                        <p:attrNameLst>
                                          <p:attrName>r</p:attrName>
                                        </p:attrNameLst>
                                      </p:cBhvr>
                                    </p:animRot>
                                    <p:animRot by="-240000">
                                      <p:cBhvr>
                                        <p:cTn id="25" dur="200" fill="hold">
                                          <p:stCondLst>
                                            <p:cond delay="600"/>
                                          </p:stCondLst>
                                        </p:cTn>
                                        <p:tgtEl>
                                          <p:spTgt spid="5">
                                            <p:txEl>
                                              <p:pRg st="2" end="2"/>
                                            </p:txEl>
                                          </p:spTgt>
                                        </p:tgtEl>
                                        <p:attrNameLst>
                                          <p:attrName>r</p:attrName>
                                        </p:attrNameLst>
                                      </p:cBhvr>
                                    </p:animRot>
                                    <p:animRot by="120000">
                                      <p:cBhvr>
                                        <p:cTn id="26" dur="200" fill="hold">
                                          <p:stCondLst>
                                            <p:cond delay="800"/>
                                          </p:stCondLst>
                                        </p:cTn>
                                        <p:tgtEl>
                                          <p:spTgt spid="5">
                                            <p:txEl>
                                              <p:pRg st="2" end="2"/>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5">
                                            <p:txEl>
                                              <p:pRg st="3" end="3"/>
                                            </p:txEl>
                                          </p:spTgt>
                                        </p:tgtEl>
                                        <p:attrNameLst>
                                          <p:attrName>r</p:attrName>
                                        </p:attrNameLst>
                                      </p:cBhvr>
                                    </p:animRot>
                                    <p:animRot by="-240000">
                                      <p:cBhvr>
                                        <p:cTn id="31" dur="200" fill="hold">
                                          <p:stCondLst>
                                            <p:cond delay="200"/>
                                          </p:stCondLst>
                                        </p:cTn>
                                        <p:tgtEl>
                                          <p:spTgt spid="5">
                                            <p:txEl>
                                              <p:pRg st="3" end="3"/>
                                            </p:txEl>
                                          </p:spTgt>
                                        </p:tgtEl>
                                        <p:attrNameLst>
                                          <p:attrName>r</p:attrName>
                                        </p:attrNameLst>
                                      </p:cBhvr>
                                    </p:animRot>
                                    <p:animRot by="240000">
                                      <p:cBhvr>
                                        <p:cTn id="32" dur="200" fill="hold">
                                          <p:stCondLst>
                                            <p:cond delay="400"/>
                                          </p:stCondLst>
                                        </p:cTn>
                                        <p:tgtEl>
                                          <p:spTgt spid="5">
                                            <p:txEl>
                                              <p:pRg st="3" end="3"/>
                                            </p:txEl>
                                          </p:spTgt>
                                        </p:tgtEl>
                                        <p:attrNameLst>
                                          <p:attrName>r</p:attrName>
                                        </p:attrNameLst>
                                      </p:cBhvr>
                                    </p:animRot>
                                    <p:animRot by="-240000">
                                      <p:cBhvr>
                                        <p:cTn id="33" dur="200" fill="hold">
                                          <p:stCondLst>
                                            <p:cond delay="600"/>
                                          </p:stCondLst>
                                        </p:cTn>
                                        <p:tgtEl>
                                          <p:spTgt spid="5">
                                            <p:txEl>
                                              <p:pRg st="3" end="3"/>
                                            </p:txEl>
                                          </p:spTgt>
                                        </p:tgtEl>
                                        <p:attrNameLst>
                                          <p:attrName>r</p:attrName>
                                        </p:attrNameLst>
                                      </p:cBhvr>
                                    </p:animRot>
                                    <p:animRot by="120000">
                                      <p:cBhvr>
                                        <p:cTn id="34" dur="200" fill="hold">
                                          <p:stCondLst>
                                            <p:cond delay="800"/>
                                          </p:stCondLst>
                                        </p:cTn>
                                        <p:tgtEl>
                                          <p:spTgt spid="5">
                                            <p:txEl>
                                              <p:pRg st="3" end="3"/>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5">
                                            <p:txEl>
                                              <p:pRg st="4" end="4"/>
                                            </p:txEl>
                                          </p:spTgt>
                                        </p:tgtEl>
                                        <p:attrNameLst>
                                          <p:attrName>r</p:attrName>
                                        </p:attrNameLst>
                                      </p:cBhvr>
                                    </p:animRot>
                                    <p:animRot by="-240000">
                                      <p:cBhvr>
                                        <p:cTn id="39" dur="200" fill="hold">
                                          <p:stCondLst>
                                            <p:cond delay="200"/>
                                          </p:stCondLst>
                                        </p:cTn>
                                        <p:tgtEl>
                                          <p:spTgt spid="5">
                                            <p:txEl>
                                              <p:pRg st="4" end="4"/>
                                            </p:txEl>
                                          </p:spTgt>
                                        </p:tgtEl>
                                        <p:attrNameLst>
                                          <p:attrName>r</p:attrName>
                                        </p:attrNameLst>
                                      </p:cBhvr>
                                    </p:animRot>
                                    <p:animRot by="240000">
                                      <p:cBhvr>
                                        <p:cTn id="40" dur="200" fill="hold">
                                          <p:stCondLst>
                                            <p:cond delay="400"/>
                                          </p:stCondLst>
                                        </p:cTn>
                                        <p:tgtEl>
                                          <p:spTgt spid="5">
                                            <p:txEl>
                                              <p:pRg st="4" end="4"/>
                                            </p:txEl>
                                          </p:spTgt>
                                        </p:tgtEl>
                                        <p:attrNameLst>
                                          <p:attrName>r</p:attrName>
                                        </p:attrNameLst>
                                      </p:cBhvr>
                                    </p:animRot>
                                    <p:animRot by="-240000">
                                      <p:cBhvr>
                                        <p:cTn id="41" dur="200" fill="hold">
                                          <p:stCondLst>
                                            <p:cond delay="600"/>
                                          </p:stCondLst>
                                        </p:cTn>
                                        <p:tgtEl>
                                          <p:spTgt spid="5">
                                            <p:txEl>
                                              <p:pRg st="4" end="4"/>
                                            </p:txEl>
                                          </p:spTgt>
                                        </p:tgtEl>
                                        <p:attrNameLst>
                                          <p:attrName>r</p:attrName>
                                        </p:attrNameLst>
                                      </p:cBhvr>
                                    </p:animRot>
                                    <p:animRot by="120000">
                                      <p:cBhvr>
                                        <p:cTn id="42" dur="200" fill="hold">
                                          <p:stCondLst>
                                            <p:cond delay="800"/>
                                          </p:stCondLst>
                                        </p:cTn>
                                        <p:tgtEl>
                                          <p:spTgt spid="5">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4E1E416-F2F1-FD47-B647-B4F5BCBF29AD}" type="slidenum">
              <a:rPr lang="en-US" smtClean="0"/>
              <a:t>13</a:t>
            </a:fld>
            <a:endParaRPr lang="en-US"/>
          </a:p>
        </p:txBody>
      </p:sp>
      <p:sp>
        <p:nvSpPr>
          <p:cNvPr id="250" name="Title 249">
            <a:extLst>
              <a:ext uri="{FF2B5EF4-FFF2-40B4-BE49-F238E27FC236}">
                <a16:creationId xmlns:a16="http://schemas.microsoft.com/office/drawing/2014/main" id="{F18B326B-B561-4E40-859B-BD86125E69DF}"/>
              </a:ext>
            </a:extLst>
          </p:cNvPr>
          <p:cNvSpPr>
            <a:spLocks noGrp="1"/>
          </p:cNvSpPr>
          <p:nvPr>
            <p:ph type="title"/>
          </p:nvPr>
        </p:nvSpPr>
        <p:spPr/>
        <p:txBody>
          <a:bodyPr/>
          <a:lstStyle/>
          <a:p>
            <a:r>
              <a:rPr lang="en-US"/>
              <a:t>2Gen Momentum: By the Numbers</a:t>
            </a:r>
          </a:p>
        </p:txBody>
      </p:sp>
      <p:grpSp>
        <p:nvGrpSpPr>
          <p:cNvPr id="252" name="Group 251">
            <a:extLst>
              <a:ext uri="{FF2B5EF4-FFF2-40B4-BE49-F238E27FC236}">
                <a16:creationId xmlns:a16="http://schemas.microsoft.com/office/drawing/2014/main" id="{4257E41C-C013-0F47-A216-861D68F2C51A}"/>
              </a:ext>
            </a:extLst>
          </p:cNvPr>
          <p:cNvGrpSpPr/>
          <p:nvPr/>
        </p:nvGrpSpPr>
        <p:grpSpPr>
          <a:xfrm>
            <a:off x="225059" y="1349183"/>
            <a:ext cx="8235204" cy="5040566"/>
            <a:chOff x="160922" y="587538"/>
            <a:chExt cx="8373666" cy="5125316"/>
          </a:xfrm>
        </p:grpSpPr>
        <p:grpSp>
          <p:nvGrpSpPr>
            <p:cNvPr id="254" name="Group 253">
              <a:extLst>
                <a:ext uri="{FF2B5EF4-FFF2-40B4-BE49-F238E27FC236}">
                  <a16:creationId xmlns:a16="http://schemas.microsoft.com/office/drawing/2014/main" id="{CF10AF10-7569-A24E-9BDC-2855D07FD199}"/>
                </a:ext>
              </a:extLst>
            </p:cNvPr>
            <p:cNvGrpSpPr/>
            <p:nvPr/>
          </p:nvGrpSpPr>
          <p:grpSpPr>
            <a:xfrm>
              <a:off x="716337" y="587538"/>
              <a:ext cx="7818251" cy="4881904"/>
              <a:chOff x="1159218" y="774900"/>
              <a:chExt cx="7103818" cy="4930930"/>
            </a:xfrm>
          </p:grpSpPr>
          <p:grpSp>
            <p:nvGrpSpPr>
              <p:cNvPr id="270" name="Gruppe 251">
                <a:extLst>
                  <a:ext uri="{FF2B5EF4-FFF2-40B4-BE49-F238E27FC236}">
                    <a16:creationId xmlns:a16="http://schemas.microsoft.com/office/drawing/2014/main" id="{C3A26F13-E682-9348-9A54-00844657F484}"/>
                  </a:ext>
                </a:extLst>
              </p:cNvPr>
              <p:cNvGrpSpPr/>
              <p:nvPr/>
            </p:nvGrpSpPr>
            <p:grpSpPr>
              <a:xfrm>
                <a:off x="1159218" y="774900"/>
                <a:ext cx="7103818" cy="4930930"/>
                <a:chOff x="1449633" y="627625"/>
                <a:chExt cx="7103818" cy="4930930"/>
              </a:xfrm>
              <a:gradFill flip="none" rotWithShape="1">
                <a:gsLst>
                  <a:gs pos="0">
                    <a:srgbClr val="D7D8D9">
                      <a:lumMod val="50000"/>
                    </a:srgbClr>
                  </a:gs>
                  <a:gs pos="100000">
                    <a:srgbClr val="D7D8D9">
                      <a:lumMod val="90000"/>
                    </a:srgbClr>
                  </a:gs>
                  <a:gs pos="48000">
                    <a:sysClr val="window" lastClr="FFFFFF">
                      <a:lumMod val="95000"/>
                    </a:sysClr>
                  </a:gs>
                </a:gsLst>
                <a:lin ang="13500000" scaled="1"/>
                <a:tileRect/>
              </a:gradFill>
            </p:grpSpPr>
            <p:sp>
              <p:nvSpPr>
                <p:cNvPr id="273" name="Freeform 6">
                  <a:extLst>
                    <a:ext uri="{FF2B5EF4-FFF2-40B4-BE49-F238E27FC236}">
                      <a16:creationId xmlns:a16="http://schemas.microsoft.com/office/drawing/2014/main" id="{77747B07-22D9-5F4F-9F4E-DC554828BF15}"/>
                    </a:ext>
                  </a:extLst>
                </p:cNvPr>
                <p:cNvSpPr>
                  <a:spLocks/>
                </p:cNvSpPr>
                <p:nvPr/>
              </p:nvSpPr>
              <p:spPr bwMode="auto">
                <a:xfrm>
                  <a:off x="6058305" y="2788156"/>
                  <a:ext cx="1017833" cy="564136"/>
                </a:xfrm>
                <a:custGeom>
                  <a:avLst/>
                  <a:gdLst/>
                  <a:ahLst/>
                  <a:cxnLst>
                    <a:cxn ang="0">
                      <a:pos x="630" y="82"/>
                    </a:cxn>
                    <a:cxn ang="0">
                      <a:pos x="616" y="40"/>
                    </a:cxn>
                    <a:cxn ang="0">
                      <a:pos x="592" y="24"/>
                    </a:cxn>
                    <a:cxn ang="0">
                      <a:pos x="502" y="36"/>
                    </a:cxn>
                    <a:cxn ang="0">
                      <a:pos x="396" y="0"/>
                    </a:cxn>
                    <a:cxn ang="0">
                      <a:pos x="400" y="12"/>
                    </a:cxn>
                    <a:cxn ang="0">
                      <a:pos x="360" y="52"/>
                    </a:cxn>
                    <a:cxn ang="0">
                      <a:pos x="310" y="162"/>
                    </a:cxn>
                    <a:cxn ang="0">
                      <a:pos x="280" y="148"/>
                    </a:cxn>
                    <a:cxn ang="0">
                      <a:pos x="200" y="204"/>
                    </a:cxn>
                    <a:cxn ang="0">
                      <a:pos x="176" y="188"/>
                    </a:cxn>
                    <a:cxn ang="0">
                      <a:pos x="122" y="232"/>
                    </a:cxn>
                    <a:cxn ang="0">
                      <a:pos x="122" y="228"/>
                    </a:cxn>
                    <a:cxn ang="0">
                      <a:pos x="176" y="184"/>
                    </a:cxn>
                    <a:cxn ang="0">
                      <a:pos x="122" y="224"/>
                    </a:cxn>
                    <a:cxn ang="0">
                      <a:pos x="118" y="256"/>
                    </a:cxn>
                    <a:cxn ang="0">
                      <a:pos x="76" y="312"/>
                    </a:cxn>
                    <a:cxn ang="0">
                      <a:pos x="26" y="286"/>
                    </a:cxn>
                    <a:cxn ang="0">
                      <a:pos x="4" y="330"/>
                    </a:cxn>
                    <a:cxn ang="0">
                      <a:pos x="0" y="322"/>
                    </a:cxn>
                    <a:cxn ang="0">
                      <a:pos x="6" y="378"/>
                    </a:cxn>
                    <a:cxn ang="0">
                      <a:pos x="26" y="376"/>
                    </a:cxn>
                    <a:cxn ang="0">
                      <a:pos x="306" y="330"/>
                    </a:cxn>
                    <a:cxn ang="0">
                      <a:pos x="568" y="276"/>
                    </a:cxn>
                    <a:cxn ang="0">
                      <a:pos x="632" y="202"/>
                    </a:cxn>
                    <a:cxn ang="0">
                      <a:pos x="682" y="104"/>
                    </a:cxn>
                    <a:cxn ang="0">
                      <a:pos x="630" y="82"/>
                    </a:cxn>
                  </a:cxnLst>
                  <a:rect l="0" t="0" r="r" b="b"/>
                  <a:pathLst>
                    <a:path w="682" h="378">
                      <a:moveTo>
                        <a:pt x="630" y="82"/>
                      </a:moveTo>
                      <a:lnTo>
                        <a:pt x="616" y="40"/>
                      </a:lnTo>
                      <a:lnTo>
                        <a:pt x="592" y="24"/>
                      </a:lnTo>
                      <a:lnTo>
                        <a:pt x="502" y="36"/>
                      </a:lnTo>
                      <a:lnTo>
                        <a:pt x="396" y="0"/>
                      </a:lnTo>
                      <a:lnTo>
                        <a:pt x="400" y="12"/>
                      </a:lnTo>
                      <a:lnTo>
                        <a:pt x="360" y="52"/>
                      </a:lnTo>
                      <a:lnTo>
                        <a:pt x="310" y="162"/>
                      </a:lnTo>
                      <a:lnTo>
                        <a:pt x="280" y="148"/>
                      </a:lnTo>
                      <a:lnTo>
                        <a:pt x="200" y="204"/>
                      </a:lnTo>
                      <a:lnTo>
                        <a:pt x="176" y="188"/>
                      </a:lnTo>
                      <a:lnTo>
                        <a:pt x="122" y="232"/>
                      </a:lnTo>
                      <a:lnTo>
                        <a:pt x="122" y="228"/>
                      </a:lnTo>
                      <a:lnTo>
                        <a:pt x="176" y="184"/>
                      </a:lnTo>
                      <a:lnTo>
                        <a:pt x="122" y="224"/>
                      </a:lnTo>
                      <a:lnTo>
                        <a:pt x="118" y="256"/>
                      </a:lnTo>
                      <a:lnTo>
                        <a:pt x="76" y="312"/>
                      </a:lnTo>
                      <a:lnTo>
                        <a:pt x="26" y="286"/>
                      </a:lnTo>
                      <a:lnTo>
                        <a:pt x="4" y="330"/>
                      </a:lnTo>
                      <a:lnTo>
                        <a:pt x="0" y="322"/>
                      </a:lnTo>
                      <a:lnTo>
                        <a:pt x="6" y="378"/>
                      </a:lnTo>
                      <a:lnTo>
                        <a:pt x="26" y="376"/>
                      </a:lnTo>
                      <a:lnTo>
                        <a:pt x="306" y="330"/>
                      </a:lnTo>
                      <a:lnTo>
                        <a:pt x="568" y="276"/>
                      </a:lnTo>
                      <a:lnTo>
                        <a:pt x="632" y="202"/>
                      </a:lnTo>
                      <a:lnTo>
                        <a:pt x="682" y="104"/>
                      </a:lnTo>
                      <a:lnTo>
                        <a:pt x="630" y="82"/>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74" name="Freeform 7">
                  <a:extLst>
                    <a:ext uri="{FF2B5EF4-FFF2-40B4-BE49-F238E27FC236}">
                      <a16:creationId xmlns:a16="http://schemas.microsoft.com/office/drawing/2014/main" id="{5B3D488A-5F4A-754F-9537-DCF5DC97FB87}"/>
                    </a:ext>
                  </a:extLst>
                </p:cNvPr>
                <p:cNvSpPr>
                  <a:spLocks/>
                </p:cNvSpPr>
                <p:nvPr/>
              </p:nvSpPr>
              <p:spPr bwMode="auto">
                <a:xfrm>
                  <a:off x="5200601" y="2732497"/>
                  <a:ext cx="877545" cy="761136"/>
                </a:xfrm>
                <a:custGeom>
                  <a:avLst/>
                  <a:gdLst/>
                  <a:ahLst/>
                  <a:cxnLst>
                    <a:cxn ang="0">
                      <a:pos x="556" y="278"/>
                    </a:cxn>
                    <a:cxn ang="0">
                      <a:pos x="476" y="220"/>
                    </a:cxn>
                    <a:cxn ang="0">
                      <a:pos x="476" y="140"/>
                    </a:cxn>
                    <a:cxn ang="0">
                      <a:pos x="444" y="140"/>
                    </a:cxn>
                    <a:cxn ang="0">
                      <a:pos x="346" y="14"/>
                    </a:cxn>
                    <a:cxn ang="0">
                      <a:pos x="346" y="0"/>
                    </a:cxn>
                    <a:cxn ang="0">
                      <a:pos x="0" y="8"/>
                    </a:cxn>
                    <a:cxn ang="0">
                      <a:pos x="22" y="70"/>
                    </a:cxn>
                    <a:cxn ang="0">
                      <a:pos x="68" y="70"/>
                    </a:cxn>
                    <a:cxn ang="0">
                      <a:pos x="50" y="136"/>
                    </a:cxn>
                    <a:cxn ang="0">
                      <a:pos x="104" y="160"/>
                    </a:cxn>
                    <a:cxn ang="0">
                      <a:pos x="132" y="470"/>
                    </a:cxn>
                    <a:cxn ang="0">
                      <a:pos x="522" y="462"/>
                    </a:cxn>
                    <a:cxn ang="0">
                      <a:pos x="506" y="510"/>
                    </a:cxn>
                    <a:cxn ang="0">
                      <a:pos x="586" y="504"/>
                    </a:cxn>
                    <a:cxn ang="0">
                      <a:pos x="586" y="410"/>
                    </a:cxn>
                    <a:cxn ang="0">
                      <a:pos x="588" y="408"/>
                    </a:cxn>
                    <a:cxn ang="0">
                      <a:pos x="582" y="352"/>
                    </a:cxn>
                    <a:cxn ang="0">
                      <a:pos x="556" y="278"/>
                    </a:cxn>
                  </a:cxnLst>
                  <a:rect l="0" t="0" r="r" b="b"/>
                  <a:pathLst>
                    <a:path w="588" h="510">
                      <a:moveTo>
                        <a:pt x="556" y="278"/>
                      </a:moveTo>
                      <a:lnTo>
                        <a:pt x="476" y="220"/>
                      </a:lnTo>
                      <a:lnTo>
                        <a:pt x="476" y="140"/>
                      </a:lnTo>
                      <a:lnTo>
                        <a:pt x="444" y="140"/>
                      </a:lnTo>
                      <a:lnTo>
                        <a:pt x="346" y="14"/>
                      </a:lnTo>
                      <a:lnTo>
                        <a:pt x="346" y="0"/>
                      </a:lnTo>
                      <a:lnTo>
                        <a:pt x="0" y="8"/>
                      </a:lnTo>
                      <a:lnTo>
                        <a:pt x="22" y="70"/>
                      </a:lnTo>
                      <a:lnTo>
                        <a:pt x="68" y="70"/>
                      </a:lnTo>
                      <a:lnTo>
                        <a:pt x="50" y="136"/>
                      </a:lnTo>
                      <a:lnTo>
                        <a:pt x="104" y="160"/>
                      </a:lnTo>
                      <a:lnTo>
                        <a:pt x="132" y="470"/>
                      </a:lnTo>
                      <a:lnTo>
                        <a:pt x="522" y="462"/>
                      </a:lnTo>
                      <a:lnTo>
                        <a:pt x="506" y="510"/>
                      </a:lnTo>
                      <a:lnTo>
                        <a:pt x="586" y="504"/>
                      </a:lnTo>
                      <a:lnTo>
                        <a:pt x="586" y="410"/>
                      </a:lnTo>
                      <a:lnTo>
                        <a:pt x="588" y="408"/>
                      </a:lnTo>
                      <a:lnTo>
                        <a:pt x="582" y="352"/>
                      </a:lnTo>
                      <a:lnTo>
                        <a:pt x="556" y="278"/>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grpSp>
              <p:nvGrpSpPr>
                <p:cNvPr id="275" name="Gruppe 360">
                  <a:extLst>
                    <a:ext uri="{FF2B5EF4-FFF2-40B4-BE49-F238E27FC236}">
                      <a16:creationId xmlns:a16="http://schemas.microsoft.com/office/drawing/2014/main" id="{4D5ADCDA-F996-444D-865F-4480442460CE}"/>
                    </a:ext>
                  </a:extLst>
                </p:cNvPr>
                <p:cNvGrpSpPr/>
                <p:nvPr/>
              </p:nvGrpSpPr>
              <p:grpSpPr>
                <a:xfrm>
                  <a:off x="1449633" y="627625"/>
                  <a:ext cx="7103818" cy="4930930"/>
                  <a:chOff x="1449633" y="627625"/>
                  <a:chExt cx="7103818" cy="4930930"/>
                </a:xfrm>
                <a:grpFill/>
              </p:grpSpPr>
              <p:sp>
                <p:nvSpPr>
                  <p:cNvPr id="276" name="Freeform 6">
                    <a:extLst>
                      <a:ext uri="{FF2B5EF4-FFF2-40B4-BE49-F238E27FC236}">
                        <a16:creationId xmlns:a16="http://schemas.microsoft.com/office/drawing/2014/main" id="{32F2D4FB-475C-C546-890C-C688394C29A2}"/>
                      </a:ext>
                    </a:extLst>
                  </p:cNvPr>
                  <p:cNvSpPr>
                    <a:spLocks/>
                  </p:cNvSpPr>
                  <p:nvPr/>
                </p:nvSpPr>
                <p:spPr bwMode="auto">
                  <a:xfrm>
                    <a:off x="5419725" y="1465887"/>
                    <a:ext cx="751182" cy="872831"/>
                  </a:xfrm>
                  <a:custGeom>
                    <a:avLst/>
                    <a:gdLst/>
                    <a:ahLst/>
                    <a:cxnLst>
                      <a:cxn ang="0">
                        <a:pos x="404" y="538"/>
                      </a:cxn>
                      <a:cxn ang="0">
                        <a:pos x="490" y="542"/>
                      </a:cxn>
                      <a:cxn ang="0">
                        <a:pos x="464" y="400"/>
                      </a:cxn>
                      <a:cxn ang="0">
                        <a:pos x="494" y="172"/>
                      </a:cxn>
                      <a:cxn ang="0">
                        <a:pos x="446" y="160"/>
                      </a:cxn>
                      <a:cxn ang="0">
                        <a:pos x="414" y="160"/>
                      </a:cxn>
                      <a:cxn ang="0">
                        <a:pos x="404" y="122"/>
                      </a:cxn>
                      <a:cxn ang="0">
                        <a:pos x="196" y="96"/>
                      </a:cxn>
                      <a:cxn ang="0">
                        <a:pos x="174" y="38"/>
                      </a:cxn>
                      <a:cxn ang="0">
                        <a:pos x="146" y="38"/>
                      </a:cxn>
                      <a:cxn ang="0">
                        <a:pos x="146" y="0"/>
                      </a:cxn>
                      <a:cxn ang="0">
                        <a:pos x="78" y="24"/>
                      </a:cxn>
                      <a:cxn ang="0">
                        <a:pos x="36" y="116"/>
                      </a:cxn>
                      <a:cxn ang="0">
                        <a:pos x="0" y="158"/>
                      </a:cxn>
                      <a:cxn ang="0">
                        <a:pos x="28" y="292"/>
                      </a:cxn>
                      <a:cxn ang="0">
                        <a:pos x="166" y="374"/>
                      </a:cxn>
                      <a:cxn ang="0">
                        <a:pos x="194" y="508"/>
                      </a:cxn>
                      <a:cxn ang="0">
                        <a:pos x="264" y="574"/>
                      </a:cxn>
                      <a:cxn ang="0">
                        <a:pos x="352" y="568"/>
                      </a:cxn>
                      <a:cxn ang="0">
                        <a:pos x="404" y="538"/>
                      </a:cxn>
                    </a:cxnLst>
                    <a:rect l="0" t="0" r="r" b="b"/>
                    <a:pathLst>
                      <a:path w="494" h="574">
                        <a:moveTo>
                          <a:pt x="404" y="538"/>
                        </a:moveTo>
                        <a:lnTo>
                          <a:pt x="490" y="542"/>
                        </a:lnTo>
                        <a:lnTo>
                          <a:pt x="464" y="400"/>
                        </a:lnTo>
                        <a:lnTo>
                          <a:pt x="494" y="172"/>
                        </a:lnTo>
                        <a:lnTo>
                          <a:pt x="446" y="160"/>
                        </a:lnTo>
                        <a:lnTo>
                          <a:pt x="414" y="160"/>
                        </a:lnTo>
                        <a:lnTo>
                          <a:pt x="404" y="122"/>
                        </a:lnTo>
                        <a:lnTo>
                          <a:pt x="196" y="96"/>
                        </a:lnTo>
                        <a:lnTo>
                          <a:pt x="174" y="38"/>
                        </a:lnTo>
                        <a:lnTo>
                          <a:pt x="146" y="38"/>
                        </a:lnTo>
                        <a:lnTo>
                          <a:pt x="146" y="0"/>
                        </a:lnTo>
                        <a:lnTo>
                          <a:pt x="78" y="24"/>
                        </a:lnTo>
                        <a:lnTo>
                          <a:pt x="36" y="116"/>
                        </a:lnTo>
                        <a:lnTo>
                          <a:pt x="0" y="158"/>
                        </a:lnTo>
                        <a:lnTo>
                          <a:pt x="28" y="292"/>
                        </a:lnTo>
                        <a:lnTo>
                          <a:pt x="166" y="374"/>
                        </a:lnTo>
                        <a:lnTo>
                          <a:pt x="194" y="508"/>
                        </a:lnTo>
                        <a:lnTo>
                          <a:pt x="264" y="574"/>
                        </a:lnTo>
                        <a:lnTo>
                          <a:pt x="352" y="568"/>
                        </a:lnTo>
                        <a:lnTo>
                          <a:pt x="404" y="538"/>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77" name="Freeform 7">
                    <a:extLst>
                      <a:ext uri="{FF2B5EF4-FFF2-40B4-BE49-F238E27FC236}">
                        <a16:creationId xmlns:a16="http://schemas.microsoft.com/office/drawing/2014/main" id="{7FE48AB3-806C-3C40-B3CC-8D5C6C8917F1}"/>
                      </a:ext>
                    </a:extLst>
                  </p:cNvPr>
                  <p:cNvSpPr>
                    <a:spLocks/>
                  </p:cNvSpPr>
                  <p:nvPr/>
                </p:nvSpPr>
                <p:spPr bwMode="auto">
                  <a:xfrm>
                    <a:off x="5714724" y="2283975"/>
                    <a:ext cx="571750" cy="1000562"/>
                  </a:xfrm>
                  <a:custGeom>
                    <a:avLst/>
                    <a:gdLst/>
                    <a:ahLst/>
                    <a:cxnLst>
                      <a:cxn ang="0">
                        <a:pos x="336" y="64"/>
                      </a:cxn>
                      <a:cxn ang="0">
                        <a:pos x="300" y="26"/>
                      </a:cxn>
                      <a:cxn ang="0">
                        <a:pos x="296" y="4"/>
                      </a:cxn>
                      <a:cxn ang="0">
                        <a:pos x="210" y="0"/>
                      </a:cxn>
                      <a:cxn ang="0">
                        <a:pos x="158" y="30"/>
                      </a:cxn>
                      <a:cxn ang="0">
                        <a:pos x="70" y="36"/>
                      </a:cxn>
                      <a:cxn ang="0">
                        <a:pos x="78" y="96"/>
                      </a:cxn>
                      <a:cxn ang="0">
                        <a:pos x="22" y="162"/>
                      </a:cxn>
                      <a:cxn ang="0">
                        <a:pos x="42" y="202"/>
                      </a:cxn>
                      <a:cxn ang="0">
                        <a:pos x="0" y="272"/>
                      </a:cxn>
                      <a:cxn ang="0">
                        <a:pos x="0" y="320"/>
                      </a:cxn>
                      <a:cxn ang="0">
                        <a:pos x="96" y="442"/>
                      </a:cxn>
                      <a:cxn ang="0">
                        <a:pos x="130" y="442"/>
                      </a:cxn>
                      <a:cxn ang="0">
                        <a:pos x="130" y="526"/>
                      </a:cxn>
                      <a:cxn ang="0">
                        <a:pos x="208" y="580"/>
                      </a:cxn>
                      <a:cxn ang="0">
                        <a:pos x="236" y="658"/>
                      </a:cxn>
                      <a:cxn ang="0">
                        <a:pos x="258" y="616"/>
                      </a:cxn>
                      <a:cxn ang="0">
                        <a:pos x="308" y="644"/>
                      </a:cxn>
                      <a:cxn ang="0">
                        <a:pos x="348" y="592"/>
                      </a:cxn>
                      <a:cxn ang="0">
                        <a:pos x="356" y="510"/>
                      </a:cxn>
                      <a:cxn ang="0">
                        <a:pos x="376" y="428"/>
                      </a:cxn>
                      <a:cxn ang="0">
                        <a:pos x="336" y="64"/>
                      </a:cxn>
                    </a:cxnLst>
                    <a:rect l="0" t="0" r="r" b="b"/>
                    <a:pathLst>
                      <a:path w="376" h="658">
                        <a:moveTo>
                          <a:pt x="336" y="64"/>
                        </a:moveTo>
                        <a:lnTo>
                          <a:pt x="300" y="26"/>
                        </a:lnTo>
                        <a:lnTo>
                          <a:pt x="296" y="4"/>
                        </a:lnTo>
                        <a:lnTo>
                          <a:pt x="210" y="0"/>
                        </a:lnTo>
                        <a:lnTo>
                          <a:pt x="158" y="30"/>
                        </a:lnTo>
                        <a:lnTo>
                          <a:pt x="70" y="36"/>
                        </a:lnTo>
                        <a:lnTo>
                          <a:pt x="78" y="96"/>
                        </a:lnTo>
                        <a:lnTo>
                          <a:pt x="22" y="162"/>
                        </a:lnTo>
                        <a:lnTo>
                          <a:pt x="42" y="202"/>
                        </a:lnTo>
                        <a:lnTo>
                          <a:pt x="0" y="272"/>
                        </a:lnTo>
                        <a:lnTo>
                          <a:pt x="0" y="320"/>
                        </a:lnTo>
                        <a:lnTo>
                          <a:pt x="96" y="442"/>
                        </a:lnTo>
                        <a:lnTo>
                          <a:pt x="130" y="442"/>
                        </a:lnTo>
                        <a:lnTo>
                          <a:pt x="130" y="526"/>
                        </a:lnTo>
                        <a:lnTo>
                          <a:pt x="208" y="580"/>
                        </a:lnTo>
                        <a:lnTo>
                          <a:pt x="236" y="658"/>
                        </a:lnTo>
                        <a:lnTo>
                          <a:pt x="258" y="616"/>
                        </a:lnTo>
                        <a:lnTo>
                          <a:pt x="308" y="644"/>
                        </a:lnTo>
                        <a:lnTo>
                          <a:pt x="348" y="592"/>
                        </a:lnTo>
                        <a:lnTo>
                          <a:pt x="356" y="510"/>
                        </a:lnTo>
                        <a:lnTo>
                          <a:pt x="376" y="428"/>
                        </a:lnTo>
                        <a:lnTo>
                          <a:pt x="336" y="64"/>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grpSp>
                <p:nvGrpSpPr>
                  <p:cNvPr id="278" name="Gruppe 313">
                    <a:extLst>
                      <a:ext uri="{FF2B5EF4-FFF2-40B4-BE49-F238E27FC236}">
                        <a16:creationId xmlns:a16="http://schemas.microsoft.com/office/drawing/2014/main" id="{BE135F42-7521-0A4B-8C53-214BFFFA2674}"/>
                      </a:ext>
                    </a:extLst>
                  </p:cNvPr>
                  <p:cNvGrpSpPr/>
                  <p:nvPr/>
                </p:nvGrpSpPr>
                <p:grpSpPr>
                  <a:xfrm>
                    <a:off x="1449633" y="627625"/>
                    <a:ext cx="7103818" cy="4930930"/>
                    <a:chOff x="1449633" y="456175"/>
                    <a:chExt cx="7103818" cy="4930930"/>
                  </a:xfrm>
                  <a:grpFill/>
                </p:grpSpPr>
                <p:sp>
                  <p:nvSpPr>
                    <p:cNvPr id="279" name="Freeform 3053">
                      <a:extLst>
                        <a:ext uri="{FF2B5EF4-FFF2-40B4-BE49-F238E27FC236}">
                          <a16:creationId xmlns:a16="http://schemas.microsoft.com/office/drawing/2014/main" id="{01784FF5-E593-6D42-B570-25EF826DDB90}"/>
                        </a:ext>
                      </a:extLst>
                    </p:cNvPr>
                    <p:cNvSpPr>
                      <a:spLocks/>
                    </p:cNvSpPr>
                    <p:nvPr/>
                  </p:nvSpPr>
                  <p:spPr bwMode="auto">
                    <a:xfrm>
                      <a:off x="7807144" y="1160689"/>
                      <a:ext cx="149261" cy="570179"/>
                    </a:xfrm>
                    <a:custGeom>
                      <a:avLst/>
                      <a:gdLst/>
                      <a:ahLst/>
                      <a:cxnLst>
                        <a:cxn ang="0">
                          <a:pos x="0" y="0"/>
                        </a:cxn>
                        <a:cxn ang="0">
                          <a:pos x="86" y="312"/>
                        </a:cxn>
                        <a:cxn ang="0">
                          <a:pos x="100" y="382"/>
                        </a:cxn>
                        <a:cxn ang="0">
                          <a:pos x="94" y="324"/>
                        </a:cxn>
                        <a:cxn ang="0">
                          <a:pos x="30" y="98"/>
                        </a:cxn>
                        <a:cxn ang="0">
                          <a:pos x="0" y="0"/>
                        </a:cxn>
                      </a:cxnLst>
                      <a:rect l="0" t="0" r="r" b="b"/>
                      <a:pathLst>
                        <a:path w="100" h="382">
                          <a:moveTo>
                            <a:pt x="0" y="0"/>
                          </a:moveTo>
                          <a:lnTo>
                            <a:pt x="86" y="312"/>
                          </a:lnTo>
                          <a:lnTo>
                            <a:pt x="100" y="382"/>
                          </a:lnTo>
                          <a:lnTo>
                            <a:pt x="94" y="324"/>
                          </a:lnTo>
                          <a:lnTo>
                            <a:pt x="30" y="98"/>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80" name="Freeform 3054">
                      <a:extLst>
                        <a:ext uri="{FF2B5EF4-FFF2-40B4-BE49-F238E27FC236}">
                          <a16:creationId xmlns:a16="http://schemas.microsoft.com/office/drawing/2014/main" id="{081545F3-8C60-DD40-944D-4B0F98BD9E8A}"/>
                        </a:ext>
                      </a:extLst>
                    </p:cNvPr>
                    <p:cNvSpPr>
                      <a:spLocks/>
                    </p:cNvSpPr>
                    <p:nvPr/>
                  </p:nvSpPr>
                  <p:spPr bwMode="auto">
                    <a:xfrm>
                      <a:off x="7147408" y="1109940"/>
                      <a:ext cx="895569" cy="814968"/>
                    </a:xfrm>
                    <a:custGeom>
                      <a:avLst/>
                      <a:gdLst/>
                      <a:ahLst/>
                      <a:cxnLst>
                        <a:cxn ang="0">
                          <a:pos x="546" y="442"/>
                        </a:cxn>
                        <a:cxn ang="0">
                          <a:pos x="542" y="416"/>
                        </a:cxn>
                        <a:cxn ang="0">
                          <a:pos x="528" y="346"/>
                        </a:cxn>
                        <a:cxn ang="0">
                          <a:pos x="442" y="34"/>
                        </a:cxn>
                        <a:cxn ang="0">
                          <a:pos x="434" y="0"/>
                        </a:cxn>
                        <a:cxn ang="0">
                          <a:pos x="434" y="0"/>
                        </a:cxn>
                        <a:cxn ang="0">
                          <a:pos x="434" y="0"/>
                        </a:cxn>
                        <a:cxn ang="0">
                          <a:pos x="308" y="48"/>
                        </a:cxn>
                        <a:cxn ang="0">
                          <a:pos x="238" y="208"/>
                        </a:cxn>
                        <a:cxn ang="0">
                          <a:pos x="246" y="234"/>
                        </a:cxn>
                        <a:cxn ang="0">
                          <a:pos x="216" y="290"/>
                        </a:cxn>
                        <a:cxn ang="0">
                          <a:pos x="84" y="318"/>
                        </a:cxn>
                        <a:cxn ang="0">
                          <a:pos x="46" y="398"/>
                        </a:cxn>
                        <a:cxn ang="0">
                          <a:pos x="58" y="426"/>
                        </a:cxn>
                        <a:cxn ang="0">
                          <a:pos x="0" y="494"/>
                        </a:cxn>
                        <a:cxn ang="0">
                          <a:pos x="16" y="546"/>
                        </a:cxn>
                        <a:cxn ang="0">
                          <a:pos x="380" y="426"/>
                        </a:cxn>
                        <a:cxn ang="0">
                          <a:pos x="456" y="492"/>
                        </a:cxn>
                        <a:cxn ang="0">
                          <a:pos x="478" y="498"/>
                        </a:cxn>
                        <a:cxn ang="0">
                          <a:pos x="588" y="522"/>
                        </a:cxn>
                        <a:cxn ang="0">
                          <a:pos x="600" y="496"/>
                        </a:cxn>
                        <a:cxn ang="0">
                          <a:pos x="594" y="490"/>
                        </a:cxn>
                        <a:cxn ang="0">
                          <a:pos x="546" y="442"/>
                        </a:cxn>
                      </a:cxnLst>
                      <a:rect l="0" t="0" r="r" b="b"/>
                      <a:pathLst>
                        <a:path w="600" h="546">
                          <a:moveTo>
                            <a:pt x="546" y="442"/>
                          </a:moveTo>
                          <a:lnTo>
                            <a:pt x="542" y="416"/>
                          </a:lnTo>
                          <a:lnTo>
                            <a:pt x="528" y="346"/>
                          </a:lnTo>
                          <a:lnTo>
                            <a:pt x="442" y="34"/>
                          </a:lnTo>
                          <a:lnTo>
                            <a:pt x="434" y="0"/>
                          </a:lnTo>
                          <a:lnTo>
                            <a:pt x="434" y="0"/>
                          </a:lnTo>
                          <a:lnTo>
                            <a:pt x="434" y="0"/>
                          </a:lnTo>
                          <a:lnTo>
                            <a:pt x="308" y="48"/>
                          </a:lnTo>
                          <a:lnTo>
                            <a:pt x="238" y="208"/>
                          </a:lnTo>
                          <a:lnTo>
                            <a:pt x="246" y="234"/>
                          </a:lnTo>
                          <a:lnTo>
                            <a:pt x="216" y="290"/>
                          </a:lnTo>
                          <a:lnTo>
                            <a:pt x="84" y="318"/>
                          </a:lnTo>
                          <a:lnTo>
                            <a:pt x="46" y="398"/>
                          </a:lnTo>
                          <a:lnTo>
                            <a:pt x="58" y="426"/>
                          </a:lnTo>
                          <a:lnTo>
                            <a:pt x="0" y="494"/>
                          </a:lnTo>
                          <a:lnTo>
                            <a:pt x="16" y="546"/>
                          </a:lnTo>
                          <a:lnTo>
                            <a:pt x="380" y="426"/>
                          </a:lnTo>
                          <a:lnTo>
                            <a:pt x="456" y="492"/>
                          </a:lnTo>
                          <a:lnTo>
                            <a:pt x="478" y="498"/>
                          </a:lnTo>
                          <a:lnTo>
                            <a:pt x="588" y="522"/>
                          </a:lnTo>
                          <a:lnTo>
                            <a:pt x="600" y="496"/>
                          </a:lnTo>
                          <a:lnTo>
                            <a:pt x="594" y="490"/>
                          </a:lnTo>
                          <a:lnTo>
                            <a:pt x="546" y="442"/>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81" name="Freeform 3055">
                      <a:extLst>
                        <a:ext uri="{FF2B5EF4-FFF2-40B4-BE49-F238E27FC236}">
                          <a16:creationId xmlns:a16="http://schemas.microsoft.com/office/drawing/2014/main" id="{DB65ED55-1693-2244-B150-03A7FEC08169}"/>
                        </a:ext>
                      </a:extLst>
                    </p:cNvPr>
                    <p:cNvSpPr>
                      <a:spLocks/>
                    </p:cNvSpPr>
                    <p:nvPr/>
                  </p:nvSpPr>
                  <p:spPr bwMode="auto">
                    <a:xfrm>
                      <a:off x="8183283" y="1315921"/>
                      <a:ext cx="59705" cy="41793"/>
                    </a:xfrm>
                    <a:custGeom>
                      <a:avLst/>
                      <a:gdLst/>
                      <a:ahLst/>
                      <a:cxnLst>
                        <a:cxn ang="0">
                          <a:pos x="40" y="28"/>
                        </a:cxn>
                        <a:cxn ang="0">
                          <a:pos x="40" y="24"/>
                        </a:cxn>
                        <a:cxn ang="0">
                          <a:pos x="0" y="0"/>
                        </a:cxn>
                        <a:cxn ang="0">
                          <a:pos x="40" y="28"/>
                        </a:cxn>
                      </a:cxnLst>
                      <a:rect l="0" t="0" r="r" b="b"/>
                      <a:pathLst>
                        <a:path w="40" h="28">
                          <a:moveTo>
                            <a:pt x="40" y="28"/>
                          </a:moveTo>
                          <a:lnTo>
                            <a:pt x="40" y="24"/>
                          </a:lnTo>
                          <a:lnTo>
                            <a:pt x="0" y="0"/>
                          </a:lnTo>
                          <a:lnTo>
                            <a:pt x="40" y="28"/>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82" name="Freeform 3056">
                      <a:extLst>
                        <a:ext uri="{FF2B5EF4-FFF2-40B4-BE49-F238E27FC236}">
                          <a16:creationId xmlns:a16="http://schemas.microsoft.com/office/drawing/2014/main" id="{16AC091F-62E7-924F-A150-B4D3E33FA5C7}"/>
                        </a:ext>
                      </a:extLst>
                    </p:cNvPr>
                    <p:cNvSpPr>
                      <a:spLocks/>
                    </p:cNvSpPr>
                    <p:nvPr/>
                  </p:nvSpPr>
                  <p:spPr bwMode="auto">
                    <a:xfrm>
                      <a:off x="7995213" y="456175"/>
                      <a:ext cx="558238" cy="895569"/>
                    </a:xfrm>
                    <a:custGeom>
                      <a:avLst/>
                      <a:gdLst/>
                      <a:ahLst/>
                      <a:cxnLst>
                        <a:cxn ang="0">
                          <a:pos x="284" y="228"/>
                        </a:cxn>
                        <a:cxn ang="0">
                          <a:pos x="244" y="202"/>
                        </a:cxn>
                        <a:cxn ang="0">
                          <a:pos x="136" y="0"/>
                        </a:cxn>
                        <a:cxn ang="0">
                          <a:pos x="84" y="68"/>
                        </a:cxn>
                        <a:cxn ang="0">
                          <a:pos x="46" y="54"/>
                        </a:cxn>
                        <a:cxn ang="0">
                          <a:pos x="46" y="228"/>
                        </a:cxn>
                        <a:cxn ang="0">
                          <a:pos x="0" y="356"/>
                        </a:cxn>
                        <a:cxn ang="0">
                          <a:pos x="126" y="576"/>
                        </a:cxn>
                        <a:cxn ang="0">
                          <a:pos x="166" y="600"/>
                        </a:cxn>
                        <a:cxn ang="0">
                          <a:pos x="166" y="540"/>
                        </a:cxn>
                        <a:cxn ang="0">
                          <a:pos x="244" y="404"/>
                        </a:cxn>
                        <a:cxn ang="0">
                          <a:pos x="294" y="378"/>
                        </a:cxn>
                        <a:cxn ang="0">
                          <a:pos x="294" y="336"/>
                        </a:cxn>
                        <a:cxn ang="0">
                          <a:pos x="374" y="202"/>
                        </a:cxn>
                        <a:cxn ang="0">
                          <a:pos x="284" y="228"/>
                        </a:cxn>
                      </a:cxnLst>
                      <a:rect l="0" t="0" r="r" b="b"/>
                      <a:pathLst>
                        <a:path w="374" h="600">
                          <a:moveTo>
                            <a:pt x="284" y="228"/>
                          </a:moveTo>
                          <a:lnTo>
                            <a:pt x="244" y="202"/>
                          </a:lnTo>
                          <a:lnTo>
                            <a:pt x="136" y="0"/>
                          </a:lnTo>
                          <a:lnTo>
                            <a:pt x="84" y="68"/>
                          </a:lnTo>
                          <a:lnTo>
                            <a:pt x="46" y="54"/>
                          </a:lnTo>
                          <a:lnTo>
                            <a:pt x="46" y="228"/>
                          </a:lnTo>
                          <a:lnTo>
                            <a:pt x="0" y="356"/>
                          </a:lnTo>
                          <a:lnTo>
                            <a:pt x="126" y="576"/>
                          </a:lnTo>
                          <a:lnTo>
                            <a:pt x="166" y="600"/>
                          </a:lnTo>
                          <a:lnTo>
                            <a:pt x="166" y="540"/>
                          </a:lnTo>
                          <a:lnTo>
                            <a:pt x="244" y="404"/>
                          </a:lnTo>
                          <a:lnTo>
                            <a:pt x="294" y="378"/>
                          </a:lnTo>
                          <a:lnTo>
                            <a:pt x="294" y="336"/>
                          </a:lnTo>
                          <a:lnTo>
                            <a:pt x="374" y="202"/>
                          </a:lnTo>
                          <a:lnTo>
                            <a:pt x="284" y="228"/>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FF8000"/>
                        </a:solidFill>
                        <a:latin typeface="Calibri" pitchFamily="34" charset="0"/>
                        <a:ea typeface="ＭＳ Ｐゴシック" pitchFamily="-97" charset="-128"/>
                        <a:cs typeface="Calibri" pitchFamily="34" charset="0"/>
                      </a:endParaRPr>
                    </a:p>
                  </p:txBody>
                </p:sp>
                <p:sp>
                  <p:nvSpPr>
                    <p:cNvPr id="283" name="Freeform 3057">
                      <a:extLst>
                        <a:ext uri="{FF2B5EF4-FFF2-40B4-BE49-F238E27FC236}">
                          <a16:creationId xmlns:a16="http://schemas.microsoft.com/office/drawing/2014/main" id="{67EB2D19-A835-E246-9D85-AAA14755A7FD}"/>
                        </a:ext>
                      </a:extLst>
                    </p:cNvPr>
                    <p:cNvSpPr>
                      <a:spLocks/>
                    </p:cNvSpPr>
                    <p:nvPr/>
                  </p:nvSpPr>
                  <p:spPr bwMode="auto">
                    <a:xfrm>
                      <a:off x="7798188" y="1047250"/>
                      <a:ext cx="176129" cy="504504"/>
                    </a:xfrm>
                    <a:custGeom>
                      <a:avLst/>
                      <a:gdLst/>
                      <a:ahLst/>
                      <a:cxnLst>
                        <a:cxn ang="0">
                          <a:pos x="110" y="84"/>
                        </a:cxn>
                        <a:cxn ang="0">
                          <a:pos x="110" y="84"/>
                        </a:cxn>
                        <a:cxn ang="0">
                          <a:pos x="112" y="64"/>
                        </a:cxn>
                        <a:cxn ang="0">
                          <a:pos x="112" y="42"/>
                        </a:cxn>
                        <a:cxn ang="0">
                          <a:pos x="110" y="20"/>
                        </a:cxn>
                        <a:cxn ang="0">
                          <a:pos x="106" y="0"/>
                        </a:cxn>
                        <a:cxn ang="0">
                          <a:pos x="0" y="40"/>
                        </a:cxn>
                        <a:cxn ang="0">
                          <a:pos x="0" y="42"/>
                        </a:cxn>
                        <a:cxn ang="0">
                          <a:pos x="2" y="42"/>
                        </a:cxn>
                        <a:cxn ang="0">
                          <a:pos x="40" y="174"/>
                        </a:cxn>
                        <a:cxn ang="0">
                          <a:pos x="80" y="318"/>
                        </a:cxn>
                        <a:cxn ang="0">
                          <a:pos x="86" y="338"/>
                        </a:cxn>
                        <a:cxn ang="0">
                          <a:pos x="86" y="338"/>
                        </a:cxn>
                        <a:cxn ang="0">
                          <a:pos x="118" y="330"/>
                        </a:cxn>
                        <a:cxn ang="0">
                          <a:pos x="118" y="330"/>
                        </a:cxn>
                        <a:cxn ang="0">
                          <a:pos x="110" y="302"/>
                        </a:cxn>
                        <a:cxn ang="0">
                          <a:pos x="106" y="270"/>
                        </a:cxn>
                        <a:cxn ang="0">
                          <a:pos x="104" y="234"/>
                        </a:cxn>
                        <a:cxn ang="0">
                          <a:pos x="104" y="198"/>
                        </a:cxn>
                        <a:cxn ang="0">
                          <a:pos x="106" y="132"/>
                        </a:cxn>
                        <a:cxn ang="0">
                          <a:pos x="108" y="104"/>
                        </a:cxn>
                        <a:cxn ang="0">
                          <a:pos x="110" y="84"/>
                        </a:cxn>
                        <a:cxn ang="0">
                          <a:pos x="110" y="84"/>
                        </a:cxn>
                      </a:cxnLst>
                      <a:rect l="0" t="0" r="r" b="b"/>
                      <a:pathLst>
                        <a:path w="118" h="338">
                          <a:moveTo>
                            <a:pt x="110" y="84"/>
                          </a:moveTo>
                          <a:lnTo>
                            <a:pt x="110" y="84"/>
                          </a:lnTo>
                          <a:lnTo>
                            <a:pt x="112" y="64"/>
                          </a:lnTo>
                          <a:lnTo>
                            <a:pt x="112" y="42"/>
                          </a:lnTo>
                          <a:lnTo>
                            <a:pt x="110" y="20"/>
                          </a:lnTo>
                          <a:lnTo>
                            <a:pt x="106" y="0"/>
                          </a:lnTo>
                          <a:lnTo>
                            <a:pt x="0" y="40"/>
                          </a:lnTo>
                          <a:lnTo>
                            <a:pt x="0" y="42"/>
                          </a:lnTo>
                          <a:lnTo>
                            <a:pt x="2" y="42"/>
                          </a:lnTo>
                          <a:lnTo>
                            <a:pt x="40" y="174"/>
                          </a:lnTo>
                          <a:lnTo>
                            <a:pt x="80" y="318"/>
                          </a:lnTo>
                          <a:lnTo>
                            <a:pt x="86" y="338"/>
                          </a:lnTo>
                          <a:lnTo>
                            <a:pt x="86" y="338"/>
                          </a:lnTo>
                          <a:lnTo>
                            <a:pt x="118" y="330"/>
                          </a:lnTo>
                          <a:lnTo>
                            <a:pt x="118" y="330"/>
                          </a:lnTo>
                          <a:lnTo>
                            <a:pt x="110" y="302"/>
                          </a:lnTo>
                          <a:lnTo>
                            <a:pt x="106" y="270"/>
                          </a:lnTo>
                          <a:lnTo>
                            <a:pt x="104" y="234"/>
                          </a:lnTo>
                          <a:lnTo>
                            <a:pt x="104" y="198"/>
                          </a:lnTo>
                          <a:lnTo>
                            <a:pt x="106" y="132"/>
                          </a:lnTo>
                          <a:lnTo>
                            <a:pt x="108" y="104"/>
                          </a:lnTo>
                          <a:lnTo>
                            <a:pt x="110" y="84"/>
                          </a:lnTo>
                          <a:lnTo>
                            <a:pt x="110" y="84"/>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84" name="Freeform 3058">
                      <a:extLst>
                        <a:ext uri="{FF2B5EF4-FFF2-40B4-BE49-F238E27FC236}">
                          <a16:creationId xmlns:a16="http://schemas.microsoft.com/office/drawing/2014/main" id="{786E6B5E-C7D1-3741-A860-989F0E254433}"/>
                        </a:ext>
                      </a:extLst>
                    </p:cNvPr>
                    <p:cNvSpPr>
                      <a:spLocks/>
                    </p:cNvSpPr>
                    <p:nvPr/>
                  </p:nvSpPr>
                  <p:spPr bwMode="auto">
                    <a:xfrm>
                      <a:off x="7953420" y="984561"/>
                      <a:ext cx="292552" cy="555253"/>
                    </a:xfrm>
                    <a:custGeom>
                      <a:avLst/>
                      <a:gdLst/>
                      <a:ahLst/>
                      <a:cxnLst>
                        <a:cxn ang="0">
                          <a:pos x="156" y="224"/>
                        </a:cxn>
                        <a:cxn ang="0">
                          <a:pos x="30" y="6"/>
                        </a:cxn>
                        <a:cxn ang="0">
                          <a:pos x="30" y="4"/>
                        </a:cxn>
                        <a:cxn ang="0">
                          <a:pos x="156" y="222"/>
                        </a:cxn>
                        <a:cxn ang="0">
                          <a:pos x="30" y="0"/>
                        </a:cxn>
                        <a:cxn ang="0">
                          <a:pos x="16" y="36"/>
                        </a:cxn>
                        <a:cxn ang="0">
                          <a:pos x="2" y="42"/>
                        </a:cxn>
                        <a:cxn ang="0">
                          <a:pos x="2" y="42"/>
                        </a:cxn>
                        <a:cxn ang="0">
                          <a:pos x="6" y="62"/>
                        </a:cxn>
                        <a:cxn ang="0">
                          <a:pos x="8" y="84"/>
                        </a:cxn>
                        <a:cxn ang="0">
                          <a:pos x="8" y="106"/>
                        </a:cxn>
                        <a:cxn ang="0">
                          <a:pos x="6" y="126"/>
                        </a:cxn>
                        <a:cxn ang="0">
                          <a:pos x="6" y="126"/>
                        </a:cxn>
                        <a:cxn ang="0">
                          <a:pos x="4" y="146"/>
                        </a:cxn>
                        <a:cxn ang="0">
                          <a:pos x="2" y="174"/>
                        </a:cxn>
                        <a:cxn ang="0">
                          <a:pos x="0" y="240"/>
                        </a:cxn>
                        <a:cxn ang="0">
                          <a:pos x="0" y="276"/>
                        </a:cxn>
                        <a:cxn ang="0">
                          <a:pos x="2" y="312"/>
                        </a:cxn>
                        <a:cxn ang="0">
                          <a:pos x="6" y="344"/>
                        </a:cxn>
                        <a:cxn ang="0">
                          <a:pos x="14" y="372"/>
                        </a:cxn>
                        <a:cxn ang="0">
                          <a:pos x="14" y="372"/>
                        </a:cxn>
                        <a:cxn ang="0">
                          <a:pos x="44" y="362"/>
                        </a:cxn>
                        <a:cxn ang="0">
                          <a:pos x="74" y="350"/>
                        </a:cxn>
                        <a:cxn ang="0">
                          <a:pos x="100" y="334"/>
                        </a:cxn>
                        <a:cxn ang="0">
                          <a:pos x="114" y="326"/>
                        </a:cxn>
                        <a:cxn ang="0">
                          <a:pos x="124" y="316"/>
                        </a:cxn>
                        <a:cxn ang="0">
                          <a:pos x="124" y="316"/>
                        </a:cxn>
                        <a:cxn ang="0">
                          <a:pos x="134" y="308"/>
                        </a:cxn>
                        <a:cxn ang="0">
                          <a:pos x="144" y="300"/>
                        </a:cxn>
                        <a:cxn ang="0">
                          <a:pos x="154" y="296"/>
                        </a:cxn>
                        <a:cxn ang="0">
                          <a:pos x="164" y="292"/>
                        </a:cxn>
                        <a:cxn ang="0">
                          <a:pos x="182" y="288"/>
                        </a:cxn>
                        <a:cxn ang="0">
                          <a:pos x="196" y="288"/>
                        </a:cxn>
                        <a:cxn ang="0">
                          <a:pos x="196" y="250"/>
                        </a:cxn>
                        <a:cxn ang="0">
                          <a:pos x="156" y="224"/>
                        </a:cxn>
                      </a:cxnLst>
                      <a:rect l="0" t="0" r="r" b="b"/>
                      <a:pathLst>
                        <a:path w="196" h="372">
                          <a:moveTo>
                            <a:pt x="156" y="224"/>
                          </a:moveTo>
                          <a:lnTo>
                            <a:pt x="30" y="6"/>
                          </a:lnTo>
                          <a:lnTo>
                            <a:pt x="30" y="4"/>
                          </a:lnTo>
                          <a:lnTo>
                            <a:pt x="156" y="222"/>
                          </a:lnTo>
                          <a:lnTo>
                            <a:pt x="30" y="0"/>
                          </a:lnTo>
                          <a:lnTo>
                            <a:pt x="16" y="36"/>
                          </a:lnTo>
                          <a:lnTo>
                            <a:pt x="2" y="42"/>
                          </a:lnTo>
                          <a:lnTo>
                            <a:pt x="2" y="42"/>
                          </a:lnTo>
                          <a:lnTo>
                            <a:pt x="6" y="62"/>
                          </a:lnTo>
                          <a:lnTo>
                            <a:pt x="8" y="84"/>
                          </a:lnTo>
                          <a:lnTo>
                            <a:pt x="8" y="106"/>
                          </a:lnTo>
                          <a:lnTo>
                            <a:pt x="6" y="126"/>
                          </a:lnTo>
                          <a:lnTo>
                            <a:pt x="6" y="126"/>
                          </a:lnTo>
                          <a:lnTo>
                            <a:pt x="4" y="146"/>
                          </a:lnTo>
                          <a:lnTo>
                            <a:pt x="2" y="174"/>
                          </a:lnTo>
                          <a:lnTo>
                            <a:pt x="0" y="240"/>
                          </a:lnTo>
                          <a:lnTo>
                            <a:pt x="0" y="276"/>
                          </a:lnTo>
                          <a:lnTo>
                            <a:pt x="2" y="312"/>
                          </a:lnTo>
                          <a:lnTo>
                            <a:pt x="6" y="344"/>
                          </a:lnTo>
                          <a:lnTo>
                            <a:pt x="14" y="372"/>
                          </a:lnTo>
                          <a:lnTo>
                            <a:pt x="14" y="372"/>
                          </a:lnTo>
                          <a:lnTo>
                            <a:pt x="44" y="362"/>
                          </a:lnTo>
                          <a:lnTo>
                            <a:pt x="74" y="350"/>
                          </a:lnTo>
                          <a:lnTo>
                            <a:pt x="100" y="334"/>
                          </a:lnTo>
                          <a:lnTo>
                            <a:pt x="114" y="326"/>
                          </a:lnTo>
                          <a:lnTo>
                            <a:pt x="124" y="316"/>
                          </a:lnTo>
                          <a:lnTo>
                            <a:pt x="124" y="316"/>
                          </a:lnTo>
                          <a:lnTo>
                            <a:pt x="134" y="308"/>
                          </a:lnTo>
                          <a:lnTo>
                            <a:pt x="144" y="300"/>
                          </a:lnTo>
                          <a:lnTo>
                            <a:pt x="154" y="296"/>
                          </a:lnTo>
                          <a:lnTo>
                            <a:pt x="164" y="292"/>
                          </a:lnTo>
                          <a:lnTo>
                            <a:pt x="182" y="288"/>
                          </a:lnTo>
                          <a:lnTo>
                            <a:pt x="196" y="288"/>
                          </a:lnTo>
                          <a:lnTo>
                            <a:pt x="196" y="250"/>
                          </a:lnTo>
                          <a:lnTo>
                            <a:pt x="156" y="224"/>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85" name="Freeform 3060">
                      <a:extLst>
                        <a:ext uri="{FF2B5EF4-FFF2-40B4-BE49-F238E27FC236}">
                          <a16:creationId xmlns:a16="http://schemas.microsoft.com/office/drawing/2014/main" id="{CA416B62-3135-C148-9BAB-D5B7C97B5A84}"/>
                        </a:ext>
                      </a:extLst>
                    </p:cNvPr>
                    <p:cNvSpPr>
                      <a:spLocks/>
                    </p:cNvSpPr>
                    <p:nvPr/>
                  </p:nvSpPr>
                  <p:spPr bwMode="auto">
                    <a:xfrm>
                      <a:off x="7923568" y="1417419"/>
                      <a:ext cx="498533" cy="226877"/>
                    </a:xfrm>
                    <a:custGeom>
                      <a:avLst/>
                      <a:gdLst/>
                      <a:ahLst/>
                      <a:cxnLst>
                        <a:cxn ang="0">
                          <a:pos x="292" y="16"/>
                        </a:cxn>
                        <a:cxn ang="0">
                          <a:pos x="264" y="68"/>
                        </a:cxn>
                        <a:cxn ang="0">
                          <a:pos x="214" y="2"/>
                        </a:cxn>
                        <a:cxn ang="0">
                          <a:pos x="214" y="0"/>
                        </a:cxn>
                        <a:cxn ang="0">
                          <a:pos x="214" y="0"/>
                        </a:cxn>
                        <a:cxn ang="0">
                          <a:pos x="202" y="0"/>
                        </a:cxn>
                        <a:cxn ang="0">
                          <a:pos x="184" y="2"/>
                        </a:cxn>
                        <a:cxn ang="0">
                          <a:pos x="174" y="6"/>
                        </a:cxn>
                        <a:cxn ang="0">
                          <a:pos x="162" y="12"/>
                        </a:cxn>
                        <a:cxn ang="0">
                          <a:pos x="152" y="18"/>
                        </a:cxn>
                        <a:cxn ang="0">
                          <a:pos x="142" y="26"/>
                        </a:cxn>
                        <a:cxn ang="0">
                          <a:pos x="142" y="26"/>
                        </a:cxn>
                        <a:cxn ang="0">
                          <a:pos x="128" y="38"/>
                        </a:cxn>
                        <a:cxn ang="0">
                          <a:pos x="112" y="50"/>
                        </a:cxn>
                        <a:cxn ang="0">
                          <a:pos x="96" y="60"/>
                        </a:cxn>
                        <a:cxn ang="0">
                          <a:pos x="76" y="68"/>
                        </a:cxn>
                        <a:cxn ang="0">
                          <a:pos x="38" y="82"/>
                        </a:cxn>
                        <a:cxn ang="0">
                          <a:pos x="0" y="90"/>
                        </a:cxn>
                        <a:cxn ang="0">
                          <a:pos x="16" y="150"/>
                        </a:cxn>
                        <a:cxn ang="0">
                          <a:pos x="154" y="106"/>
                        </a:cxn>
                        <a:cxn ang="0">
                          <a:pos x="154" y="102"/>
                        </a:cxn>
                        <a:cxn ang="0">
                          <a:pos x="170" y="96"/>
                        </a:cxn>
                        <a:cxn ang="0">
                          <a:pos x="206" y="82"/>
                        </a:cxn>
                        <a:cxn ang="0">
                          <a:pos x="242" y="122"/>
                        </a:cxn>
                        <a:cxn ang="0">
                          <a:pos x="244" y="122"/>
                        </a:cxn>
                        <a:cxn ang="0">
                          <a:pos x="254" y="152"/>
                        </a:cxn>
                        <a:cxn ang="0">
                          <a:pos x="334" y="152"/>
                        </a:cxn>
                        <a:cxn ang="0">
                          <a:pos x="334" y="84"/>
                        </a:cxn>
                        <a:cxn ang="0">
                          <a:pos x="292" y="16"/>
                        </a:cxn>
                      </a:cxnLst>
                      <a:rect l="0" t="0" r="r" b="b"/>
                      <a:pathLst>
                        <a:path w="334" h="152">
                          <a:moveTo>
                            <a:pt x="292" y="16"/>
                          </a:moveTo>
                          <a:lnTo>
                            <a:pt x="264" y="68"/>
                          </a:lnTo>
                          <a:lnTo>
                            <a:pt x="214" y="2"/>
                          </a:lnTo>
                          <a:lnTo>
                            <a:pt x="214" y="0"/>
                          </a:lnTo>
                          <a:lnTo>
                            <a:pt x="214" y="0"/>
                          </a:lnTo>
                          <a:lnTo>
                            <a:pt x="202" y="0"/>
                          </a:lnTo>
                          <a:lnTo>
                            <a:pt x="184" y="2"/>
                          </a:lnTo>
                          <a:lnTo>
                            <a:pt x="174" y="6"/>
                          </a:lnTo>
                          <a:lnTo>
                            <a:pt x="162" y="12"/>
                          </a:lnTo>
                          <a:lnTo>
                            <a:pt x="152" y="18"/>
                          </a:lnTo>
                          <a:lnTo>
                            <a:pt x="142" y="26"/>
                          </a:lnTo>
                          <a:lnTo>
                            <a:pt x="142" y="26"/>
                          </a:lnTo>
                          <a:lnTo>
                            <a:pt x="128" y="38"/>
                          </a:lnTo>
                          <a:lnTo>
                            <a:pt x="112" y="50"/>
                          </a:lnTo>
                          <a:lnTo>
                            <a:pt x="96" y="60"/>
                          </a:lnTo>
                          <a:lnTo>
                            <a:pt x="76" y="68"/>
                          </a:lnTo>
                          <a:lnTo>
                            <a:pt x="38" y="82"/>
                          </a:lnTo>
                          <a:lnTo>
                            <a:pt x="0" y="90"/>
                          </a:lnTo>
                          <a:lnTo>
                            <a:pt x="16" y="150"/>
                          </a:lnTo>
                          <a:lnTo>
                            <a:pt x="154" y="106"/>
                          </a:lnTo>
                          <a:lnTo>
                            <a:pt x="154" y="102"/>
                          </a:lnTo>
                          <a:lnTo>
                            <a:pt x="170" y="96"/>
                          </a:lnTo>
                          <a:lnTo>
                            <a:pt x="206" y="82"/>
                          </a:lnTo>
                          <a:lnTo>
                            <a:pt x="242" y="122"/>
                          </a:lnTo>
                          <a:lnTo>
                            <a:pt x="244" y="122"/>
                          </a:lnTo>
                          <a:lnTo>
                            <a:pt x="254" y="152"/>
                          </a:lnTo>
                          <a:lnTo>
                            <a:pt x="334" y="152"/>
                          </a:lnTo>
                          <a:lnTo>
                            <a:pt x="334" y="84"/>
                          </a:lnTo>
                          <a:lnTo>
                            <a:pt x="292" y="16"/>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grpSp>
                  <p:nvGrpSpPr>
                    <p:cNvPr id="286" name="Gruppe 312">
                      <a:extLst>
                        <a:ext uri="{FF2B5EF4-FFF2-40B4-BE49-F238E27FC236}">
                          <a16:creationId xmlns:a16="http://schemas.microsoft.com/office/drawing/2014/main" id="{832B4BE5-72C6-3D44-88D6-1E46BEAEE2C8}"/>
                        </a:ext>
                      </a:extLst>
                    </p:cNvPr>
                    <p:cNvGrpSpPr/>
                    <p:nvPr/>
                  </p:nvGrpSpPr>
                  <p:grpSpPr>
                    <a:xfrm>
                      <a:off x="1449633" y="664433"/>
                      <a:ext cx="6841620" cy="4722672"/>
                      <a:chOff x="1449633" y="664433"/>
                      <a:chExt cx="6841620" cy="4722672"/>
                    </a:xfrm>
                    <a:grpFill/>
                  </p:grpSpPr>
                  <p:grpSp>
                    <p:nvGrpSpPr>
                      <p:cNvPr id="292" name="Group 3052">
                        <a:extLst>
                          <a:ext uri="{FF2B5EF4-FFF2-40B4-BE49-F238E27FC236}">
                            <a16:creationId xmlns:a16="http://schemas.microsoft.com/office/drawing/2014/main" id="{25A97C97-8294-FD46-A235-4B54AFA14CAF}"/>
                          </a:ext>
                        </a:extLst>
                      </p:cNvPr>
                      <p:cNvGrpSpPr>
                        <a:grpSpLocks/>
                      </p:cNvGrpSpPr>
                      <p:nvPr/>
                    </p:nvGrpSpPr>
                    <p:grpSpPr bwMode="auto">
                      <a:xfrm>
                        <a:off x="1449633" y="664433"/>
                        <a:ext cx="6841620" cy="4644660"/>
                        <a:chOff x="698" y="593"/>
                        <a:chExt cx="4584" cy="3112"/>
                      </a:xfrm>
                      <a:grpFill/>
                    </p:grpSpPr>
                    <p:sp>
                      <p:nvSpPr>
                        <p:cNvPr id="294" name="Freeform 2853">
                          <a:extLst>
                            <a:ext uri="{FF2B5EF4-FFF2-40B4-BE49-F238E27FC236}">
                              <a16:creationId xmlns:a16="http://schemas.microsoft.com/office/drawing/2014/main" id="{509614C8-A1D4-A44A-BCCF-DF355100CB5C}"/>
                            </a:ext>
                          </a:extLst>
                        </p:cNvPr>
                        <p:cNvSpPr>
                          <a:spLocks/>
                        </p:cNvSpPr>
                        <p:nvPr/>
                      </p:nvSpPr>
                      <p:spPr bwMode="auto">
                        <a:xfrm>
                          <a:off x="5218" y="1345"/>
                          <a:ext cx="2" cy="2"/>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95" name="Freeform 2854">
                          <a:extLst>
                            <a:ext uri="{FF2B5EF4-FFF2-40B4-BE49-F238E27FC236}">
                              <a16:creationId xmlns:a16="http://schemas.microsoft.com/office/drawing/2014/main" id="{8F71091D-B72B-1247-853A-E5A98483CDE1}"/>
                            </a:ext>
                          </a:extLst>
                        </p:cNvPr>
                        <p:cNvSpPr>
                          <a:spLocks/>
                        </p:cNvSpPr>
                        <p:nvPr/>
                      </p:nvSpPr>
                      <p:spPr bwMode="auto">
                        <a:xfrm>
                          <a:off x="1372" y="2223"/>
                          <a:ext cx="580" cy="784"/>
                        </a:xfrm>
                        <a:custGeom>
                          <a:avLst/>
                          <a:gdLst/>
                          <a:ahLst/>
                          <a:cxnLst>
                            <a:cxn ang="0">
                              <a:pos x="128" y="0"/>
                            </a:cxn>
                            <a:cxn ang="0">
                              <a:pos x="112" y="120"/>
                            </a:cxn>
                            <a:cxn ang="0">
                              <a:pos x="72" y="106"/>
                            </a:cxn>
                            <a:cxn ang="0">
                              <a:pos x="42" y="254"/>
                            </a:cxn>
                            <a:cxn ang="0">
                              <a:pos x="74" y="350"/>
                            </a:cxn>
                            <a:cxn ang="0">
                              <a:pos x="62" y="364"/>
                            </a:cxn>
                            <a:cxn ang="0">
                              <a:pos x="12" y="472"/>
                            </a:cxn>
                            <a:cxn ang="0">
                              <a:pos x="24" y="526"/>
                            </a:cxn>
                            <a:cxn ang="0">
                              <a:pos x="0" y="568"/>
                            </a:cxn>
                            <a:cxn ang="0">
                              <a:pos x="362" y="768"/>
                            </a:cxn>
                            <a:cxn ang="0">
                              <a:pos x="538" y="784"/>
                            </a:cxn>
                            <a:cxn ang="0">
                              <a:pos x="580" y="80"/>
                            </a:cxn>
                            <a:cxn ang="0">
                              <a:pos x="128" y="0"/>
                            </a:cxn>
                          </a:cxnLst>
                          <a:rect l="0" t="0" r="r" b="b"/>
                          <a:pathLst>
                            <a:path w="580" h="784">
                              <a:moveTo>
                                <a:pt x="128" y="0"/>
                              </a:moveTo>
                              <a:lnTo>
                                <a:pt x="112" y="120"/>
                              </a:lnTo>
                              <a:lnTo>
                                <a:pt x="72" y="106"/>
                              </a:lnTo>
                              <a:lnTo>
                                <a:pt x="42" y="254"/>
                              </a:lnTo>
                              <a:lnTo>
                                <a:pt x="74" y="350"/>
                              </a:lnTo>
                              <a:lnTo>
                                <a:pt x="62" y="364"/>
                              </a:lnTo>
                              <a:lnTo>
                                <a:pt x="12" y="472"/>
                              </a:lnTo>
                              <a:lnTo>
                                <a:pt x="24" y="526"/>
                              </a:lnTo>
                              <a:lnTo>
                                <a:pt x="0" y="568"/>
                              </a:lnTo>
                              <a:lnTo>
                                <a:pt x="362" y="768"/>
                              </a:lnTo>
                              <a:lnTo>
                                <a:pt x="538" y="784"/>
                              </a:lnTo>
                              <a:lnTo>
                                <a:pt x="580" y="80"/>
                              </a:lnTo>
                              <a:lnTo>
                                <a:pt x="128" y="0"/>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96" name="Freeform 2855">
                          <a:extLst>
                            <a:ext uri="{FF2B5EF4-FFF2-40B4-BE49-F238E27FC236}">
                              <a16:creationId xmlns:a16="http://schemas.microsoft.com/office/drawing/2014/main" id="{3F309E3F-33F7-7642-BC4A-DFAF4A3C3017}"/>
                            </a:ext>
                          </a:extLst>
                        </p:cNvPr>
                        <p:cNvSpPr>
                          <a:spLocks/>
                        </p:cNvSpPr>
                        <p:nvPr/>
                      </p:nvSpPr>
                      <p:spPr bwMode="auto">
                        <a:xfrm>
                          <a:off x="3418" y="2739"/>
                          <a:ext cx="560" cy="468"/>
                        </a:xfrm>
                        <a:custGeom>
                          <a:avLst/>
                          <a:gdLst/>
                          <a:ahLst/>
                          <a:cxnLst>
                            <a:cxn ang="0">
                              <a:pos x="276" y="240"/>
                            </a:cxn>
                            <a:cxn ang="0">
                              <a:pos x="310" y="90"/>
                            </a:cxn>
                            <a:cxn ang="0">
                              <a:pos x="280" y="0"/>
                            </a:cxn>
                            <a:cxn ang="0">
                              <a:pos x="0" y="20"/>
                            </a:cxn>
                            <a:cxn ang="0">
                              <a:pos x="16" y="154"/>
                            </a:cxn>
                            <a:cxn ang="0">
                              <a:pos x="84" y="274"/>
                            </a:cxn>
                            <a:cxn ang="0">
                              <a:pos x="76" y="372"/>
                            </a:cxn>
                            <a:cxn ang="0">
                              <a:pos x="62" y="416"/>
                            </a:cxn>
                            <a:cxn ang="0">
                              <a:pos x="174" y="440"/>
                            </a:cxn>
                            <a:cxn ang="0">
                              <a:pos x="282" y="426"/>
                            </a:cxn>
                            <a:cxn ang="0">
                              <a:pos x="264" y="468"/>
                            </a:cxn>
                            <a:cxn ang="0">
                              <a:pos x="354" y="468"/>
                            </a:cxn>
                            <a:cxn ang="0">
                              <a:pos x="390" y="426"/>
                            </a:cxn>
                            <a:cxn ang="0">
                              <a:pos x="412" y="454"/>
                            </a:cxn>
                            <a:cxn ang="0">
                              <a:pos x="480" y="400"/>
                            </a:cxn>
                            <a:cxn ang="0">
                              <a:pos x="502" y="454"/>
                            </a:cxn>
                            <a:cxn ang="0">
                              <a:pos x="540" y="454"/>
                            </a:cxn>
                            <a:cxn ang="0">
                              <a:pos x="560" y="412"/>
                            </a:cxn>
                            <a:cxn ang="0">
                              <a:pos x="512" y="344"/>
                            </a:cxn>
                            <a:cxn ang="0">
                              <a:pos x="480" y="304"/>
                            </a:cxn>
                            <a:cxn ang="0">
                              <a:pos x="486" y="302"/>
                            </a:cxn>
                            <a:cxn ang="0">
                              <a:pos x="448" y="230"/>
                            </a:cxn>
                            <a:cxn ang="0">
                              <a:pos x="276" y="240"/>
                            </a:cxn>
                          </a:cxnLst>
                          <a:rect l="0" t="0" r="r" b="b"/>
                          <a:pathLst>
                            <a:path w="560" h="468">
                              <a:moveTo>
                                <a:pt x="276" y="240"/>
                              </a:moveTo>
                              <a:lnTo>
                                <a:pt x="310" y="90"/>
                              </a:lnTo>
                              <a:lnTo>
                                <a:pt x="280" y="0"/>
                              </a:lnTo>
                              <a:lnTo>
                                <a:pt x="0" y="20"/>
                              </a:lnTo>
                              <a:lnTo>
                                <a:pt x="16" y="154"/>
                              </a:lnTo>
                              <a:lnTo>
                                <a:pt x="84" y="274"/>
                              </a:lnTo>
                              <a:lnTo>
                                <a:pt x="76" y="372"/>
                              </a:lnTo>
                              <a:lnTo>
                                <a:pt x="62" y="416"/>
                              </a:lnTo>
                              <a:lnTo>
                                <a:pt x="174" y="440"/>
                              </a:lnTo>
                              <a:lnTo>
                                <a:pt x="282" y="426"/>
                              </a:lnTo>
                              <a:lnTo>
                                <a:pt x="264" y="468"/>
                              </a:lnTo>
                              <a:lnTo>
                                <a:pt x="354" y="468"/>
                              </a:lnTo>
                              <a:lnTo>
                                <a:pt x="390" y="426"/>
                              </a:lnTo>
                              <a:lnTo>
                                <a:pt x="412" y="454"/>
                              </a:lnTo>
                              <a:lnTo>
                                <a:pt x="480" y="400"/>
                              </a:lnTo>
                              <a:lnTo>
                                <a:pt x="502" y="454"/>
                              </a:lnTo>
                              <a:lnTo>
                                <a:pt x="540" y="454"/>
                              </a:lnTo>
                              <a:lnTo>
                                <a:pt x="560" y="412"/>
                              </a:lnTo>
                              <a:lnTo>
                                <a:pt x="512" y="344"/>
                              </a:lnTo>
                              <a:lnTo>
                                <a:pt x="480" y="304"/>
                              </a:lnTo>
                              <a:lnTo>
                                <a:pt x="486" y="302"/>
                              </a:lnTo>
                              <a:lnTo>
                                <a:pt x="448" y="230"/>
                              </a:lnTo>
                              <a:lnTo>
                                <a:pt x="276" y="240"/>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97" name="Freeform 2856">
                          <a:extLst>
                            <a:ext uri="{FF2B5EF4-FFF2-40B4-BE49-F238E27FC236}">
                              <a16:creationId xmlns:a16="http://schemas.microsoft.com/office/drawing/2014/main" id="{DA35AE99-4D26-F249-A747-06E54D75F357}"/>
                            </a:ext>
                          </a:extLst>
                        </p:cNvPr>
                        <p:cNvSpPr>
                          <a:spLocks/>
                        </p:cNvSpPr>
                        <p:nvPr/>
                      </p:nvSpPr>
                      <p:spPr bwMode="auto">
                        <a:xfrm>
                          <a:off x="1918" y="2303"/>
                          <a:ext cx="632" cy="712"/>
                        </a:xfrm>
                        <a:custGeom>
                          <a:avLst/>
                          <a:gdLst/>
                          <a:ahLst/>
                          <a:cxnLst>
                            <a:cxn ang="0">
                              <a:pos x="254" y="634"/>
                            </a:cxn>
                            <a:cxn ang="0">
                              <a:pos x="620" y="642"/>
                            </a:cxn>
                            <a:cxn ang="0">
                              <a:pos x="612" y="82"/>
                            </a:cxn>
                            <a:cxn ang="0">
                              <a:pos x="632" y="82"/>
                            </a:cxn>
                            <a:cxn ang="0">
                              <a:pos x="632" y="14"/>
                            </a:cxn>
                            <a:cxn ang="0">
                              <a:pos x="40" y="0"/>
                            </a:cxn>
                            <a:cxn ang="0">
                              <a:pos x="0" y="704"/>
                            </a:cxn>
                            <a:cxn ang="0">
                              <a:pos x="104" y="712"/>
                            </a:cxn>
                            <a:cxn ang="0">
                              <a:pos x="104" y="660"/>
                            </a:cxn>
                            <a:cxn ang="0">
                              <a:pos x="252" y="676"/>
                            </a:cxn>
                            <a:cxn ang="0">
                              <a:pos x="256" y="678"/>
                            </a:cxn>
                            <a:cxn ang="0">
                              <a:pos x="252" y="674"/>
                            </a:cxn>
                            <a:cxn ang="0">
                              <a:pos x="254" y="634"/>
                            </a:cxn>
                          </a:cxnLst>
                          <a:rect l="0" t="0" r="r" b="b"/>
                          <a:pathLst>
                            <a:path w="632" h="712">
                              <a:moveTo>
                                <a:pt x="254" y="634"/>
                              </a:moveTo>
                              <a:lnTo>
                                <a:pt x="620" y="642"/>
                              </a:lnTo>
                              <a:lnTo>
                                <a:pt x="612" y="82"/>
                              </a:lnTo>
                              <a:lnTo>
                                <a:pt x="632" y="82"/>
                              </a:lnTo>
                              <a:lnTo>
                                <a:pt x="632" y="14"/>
                              </a:lnTo>
                              <a:lnTo>
                                <a:pt x="40" y="0"/>
                              </a:lnTo>
                              <a:lnTo>
                                <a:pt x="0" y="704"/>
                              </a:lnTo>
                              <a:lnTo>
                                <a:pt x="104" y="712"/>
                              </a:lnTo>
                              <a:lnTo>
                                <a:pt x="104" y="660"/>
                              </a:lnTo>
                              <a:lnTo>
                                <a:pt x="252" y="676"/>
                              </a:lnTo>
                              <a:lnTo>
                                <a:pt x="256" y="678"/>
                              </a:lnTo>
                              <a:lnTo>
                                <a:pt x="252" y="674"/>
                              </a:lnTo>
                              <a:lnTo>
                                <a:pt x="254" y="634"/>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98" name="Freeform 2857">
                          <a:extLst>
                            <a:ext uri="{FF2B5EF4-FFF2-40B4-BE49-F238E27FC236}">
                              <a16:creationId xmlns:a16="http://schemas.microsoft.com/office/drawing/2014/main" id="{C5DC7D54-0056-AD45-9267-74BB6D856DE3}"/>
                            </a:ext>
                          </a:extLst>
                        </p:cNvPr>
                        <p:cNvSpPr>
                          <a:spLocks/>
                        </p:cNvSpPr>
                        <p:nvPr/>
                      </p:nvSpPr>
                      <p:spPr bwMode="auto">
                        <a:xfrm>
                          <a:off x="2176" y="2383"/>
                          <a:ext cx="1322" cy="1322"/>
                        </a:xfrm>
                        <a:custGeom>
                          <a:avLst/>
                          <a:gdLst/>
                          <a:ahLst/>
                          <a:cxnLst>
                            <a:cxn ang="0">
                              <a:pos x="1312" y="726"/>
                            </a:cxn>
                            <a:cxn ang="0">
                              <a:pos x="1322" y="630"/>
                            </a:cxn>
                            <a:cxn ang="0">
                              <a:pos x="1252" y="512"/>
                            </a:cxn>
                            <a:cxn ang="0">
                              <a:pos x="1234" y="376"/>
                            </a:cxn>
                            <a:cxn ang="0">
                              <a:pos x="1234" y="376"/>
                            </a:cxn>
                            <a:cxn ang="0">
                              <a:pos x="1234" y="376"/>
                            </a:cxn>
                            <a:cxn ang="0">
                              <a:pos x="1230" y="338"/>
                            </a:cxn>
                            <a:cxn ang="0">
                              <a:pos x="1120" y="292"/>
                            </a:cxn>
                            <a:cxn ang="0">
                              <a:pos x="852" y="304"/>
                            </a:cxn>
                            <a:cxn ang="0">
                              <a:pos x="644" y="236"/>
                            </a:cxn>
                            <a:cxn ang="0">
                              <a:pos x="632" y="0"/>
                            </a:cxn>
                            <a:cxn ang="0">
                              <a:pos x="362" y="10"/>
                            </a:cxn>
                            <a:cxn ang="0">
                              <a:pos x="370" y="572"/>
                            </a:cxn>
                            <a:cxn ang="0">
                              <a:pos x="0" y="562"/>
                            </a:cxn>
                            <a:cxn ang="0">
                              <a:pos x="0" y="600"/>
                            </a:cxn>
                            <a:cxn ang="0">
                              <a:pos x="174" y="756"/>
                            </a:cxn>
                            <a:cxn ang="0">
                              <a:pos x="212" y="878"/>
                            </a:cxn>
                            <a:cxn ang="0">
                              <a:pos x="372" y="958"/>
                            </a:cxn>
                            <a:cxn ang="0">
                              <a:pos x="442" y="850"/>
                            </a:cxn>
                            <a:cxn ang="0">
                              <a:pos x="562" y="864"/>
                            </a:cxn>
                            <a:cxn ang="0">
                              <a:pos x="770" y="1254"/>
                            </a:cxn>
                            <a:cxn ang="0">
                              <a:pos x="978" y="1322"/>
                            </a:cxn>
                            <a:cxn ang="0">
                              <a:pos x="1008" y="1268"/>
                            </a:cxn>
                            <a:cxn ang="0">
                              <a:pos x="968" y="1146"/>
                            </a:cxn>
                            <a:cxn ang="0">
                              <a:pos x="968" y="1014"/>
                            </a:cxn>
                            <a:cxn ang="0">
                              <a:pos x="1286" y="768"/>
                            </a:cxn>
                            <a:cxn ang="0">
                              <a:pos x="1300" y="772"/>
                            </a:cxn>
                            <a:cxn ang="0">
                              <a:pos x="1298" y="770"/>
                            </a:cxn>
                            <a:cxn ang="0">
                              <a:pos x="1312" y="726"/>
                            </a:cxn>
                          </a:cxnLst>
                          <a:rect l="0" t="0" r="r" b="b"/>
                          <a:pathLst>
                            <a:path w="1322" h="1322">
                              <a:moveTo>
                                <a:pt x="1312" y="726"/>
                              </a:moveTo>
                              <a:lnTo>
                                <a:pt x="1322" y="630"/>
                              </a:lnTo>
                              <a:lnTo>
                                <a:pt x="1252" y="512"/>
                              </a:lnTo>
                              <a:lnTo>
                                <a:pt x="1234" y="376"/>
                              </a:lnTo>
                              <a:lnTo>
                                <a:pt x="1234" y="376"/>
                              </a:lnTo>
                              <a:lnTo>
                                <a:pt x="1234" y="376"/>
                              </a:lnTo>
                              <a:lnTo>
                                <a:pt x="1230" y="338"/>
                              </a:lnTo>
                              <a:lnTo>
                                <a:pt x="1120" y="292"/>
                              </a:lnTo>
                              <a:lnTo>
                                <a:pt x="852" y="304"/>
                              </a:lnTo>
                              <a:lnTo>
                                <a:pt x="644" y="236"/>
                              </a:lnTo>
                              <a:lnTo>
                                <a:pt x="632" y="0"/>
                              </a:lnTo>
                              <a:lnTo>
                                <a:pt x="362" y="10"/>
                              </a:lnTo>
                              <a:lnTo>
                                <a:pt x="370" y="572"/>
                              </a:lnTo>
                              <a:lnTo>
                                <a:pt x="0" y="562"/>
                              </a:lnTo>
                              <a:lnTo>
                                <a:pt x="0" y="600"/>
                              </a:lnTo>
                              <a:lnTo>
                                <a:pt x="174" y="756"/>
                              </a:lnTo>
                              <a:lnTo>
                                <a:pt x="212" y="878"/>
                              </a:lnTo>
                              <a:lnTo>
                                <a:pt x="372" y="958"/>
                              </a:lnTo>
                              <a:lnTo>
                                <a:pt x="442" y="850"/>
                              </a:lnTo>
                              <a:lnTo>
                                <a:pt x="562" y="864"/>
                              </a:lnTo>
                              <a:lnTo>
                                <a:pt x="770" y="1254"/>
                              </a:lnTo>
                              <a:lnTo>
                                <a:pt x="978" y="1322"/>
                              </a:lnTo>
                              <a:lnTo>
                                <a:pt x="1008" y="1268"/>
                              </a:lnTo>
                              <a:lnTo>
                                <a:pt x="968" y="1146"/>
                              </a:lnTo>
                              <a:lnTo>
                                <a:pt x="968" y="1014"/>
                              </a:lnTo>
                              <a:lnTo>
                                <a:pt x="1286" y="768"/>
                              </a:lnTo>
                              <a:lnTo>
                                <a:pt x="1300" y="772"/>
                              </a:lnTo>
                              <a:lnTo>
                                <a:pt x="1298" y="770"/>
                              </a:lnTo>
                              <a:lnTo>
                                <a:pt x="1312" y="726"/>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99" name="Freeform 2858">
                          <a:extLst>
                            <a:ext uri="{FF2B5EF4-FFF2-40B4-BE49-F238E27FC236}">
                              <a16:creationId xmlns:a16="http://schemas.microsoft.com/office/drawing/2014/main" id="{AEF4F767-1980-EB4D-A55B-352D95CABBEF}"/>
                            </a:ext>
                          </a:extLst>
                        </p:cNvPr>
                        <p:cNvSpPr>
                          <a:spLocks/>
                        </p:cNvSpPr>
                        <p:nvPr/>
                      </p:nvSpPr>
                      <p:spPr bwMode="auto">
                        <a:xfrm>
                          <a:off x="3342" y="2335"/>
                          <a:ext cx="450" cy="420"/>
                        </a:xfrm>
                        <a:custGeom>
                          <a:avLst/>
                          <a:gdLst/>
                          <a:ahLst/>
                          <a:cxnLst>
                            <a:cxn ang="0">
                              <a:pos x="72" y="382"/>
                            </a:cxn>
                            <a:cxn ang="0">
                              <a:pos x="76" y="420"/>
                            </a:cxn>
                            <a:cxn ang="0">
                              <a:pos x="356" y="400"/>
                            </a:cxn>
                            <a:cxn ang="0">
                              <a:pos x="346" y="360"/>
                            </a:cxn>
                            <a:cxn ang="0">
                              <a:pos x="450" y="42"/>
                            </a:cxn>
                            <a:cxn ang="0">
                              <a:pos x="366" y="48"/>
                            </a:cxn>
                            <a:cxn ang="0">
                              <a:pos x="384" y="0"/>
                            </a:cxn>
                            <a:cxn ang="0">
                              <a:pos x="0" y="8"/>
                            </a:cxn>
                            <a:cxn ang="0">
                              <a:pos x="32" y="366"/>
                            </a:cxn>
                            <a:cxn ang="0">
                              <a:pos x="72" y="382"/>
                            </a:cxn>
                          </a:cxnLst>
                          <a:rect l="0" t="0" r="r" b="b"/>
                          <a:pathLst>
                            <a:path w="450" h="420">
                              <a:moveTo>
                                <a:pt x="72" y="382"/>
                              </a:moveTo>
                              <a:lnTo>
                                <a:pt x="76" y="420"/>
                              </a:lnTo>
                              <a:lnTo>
                                <a:pt x="356" y="400"/>
                              </a:lnTo>
                              <a:lnTo>
                                <a:pt x="346" y="360"/>
                              </a:lnTo>
                              <a:lnTo>
                                <a:pt x="450" y="42"/>
                              </a:lnTo>
                              <a:lnTo>
                                <a:pt x="366" y="48"/>
                              </a:lnTo>
                              <a:lnTo>
                                <a:pt x="384" y="0"/>
                              </a:lnTo>
                              <a:lnTo>
                                <a:pt x="0" y="8"/>
                              </a:lnTo>
                              <a:lnTo>
                                <a:pt x="32" y="366"/>
                              </a:lnTo>
                              <a:lnTo>
                                <a:pt x="72" y="382"/>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00" name="Freeform 2859">
                          <a:extLst>
                            <a:ext uri="{FF2B5EF4-FFF2-40B4-BE49-F238E27FC236}">
                              <a16:creationId xmlns:a16="http://schemas.microsoft.com/office/drawing/2014/main" id="{10F54C38-CCD6-7246-8ACD-7D53DEFAA8C6}"/>
                            </a:ext>
                          </a:extLst>
                        </p:cNvPr>
                        <p:cNvSpPr>
                          <a:spLocks/>
                        </p:cNvSpPr>
                        <p:nvPr/>
                      </p:nvSpPr>
                      <p:spPr bwMode="auto">
                        <a:xfrm>
                          <a:off x="2556" y="2289"/>
                          <a:ext cx="808" cy="408"/>
                        </a:xfrm>
                        <a:custGeom>
                          <a:avLst/>
                          <a:gdLst/>
                          <a:ahLst/>
                          <a:cxnLst>
                            <a:cxn ang="0">
                              <a:pos x="0" y="28"/>
                            </a:cxn>
                            <a:cxn ang="0">
                              <a:pos x="2" y="96"/>
                            </a:cxn>
                            <a:cxn ang="0">
                              <a:pos x="256" y="88"/>
                            </a:cxn>
                            <a:cxn ang="0">
                              <a:pos x="270" y="326"/>
                            </a:cxn>
                            <a:cxn ang="0">
                              <a:pos x="472" y="394"/>
                            </a:cxn>
                            <a:cxn ang="0">
                              <a:pos x="742" y="380"/>
                            </a:cxn>
                            <a:cxn ang="0">
                              <a:pos x="808" y="408"/>
                            </a:cxn>
                            <a:cxn ang="0">
                              <a:pos x="774" y="0"/>
                            </a:cxn>
                            <a:cxn ang="0">
                              <a:pos x="0" y="28"/>
                            </a:cxn>
                          </a:cxnLst>
                          <a:rect l="0" t="0" r="r" b="b"/>
                          <a:pathLst>
                            <a:path w="808" h="408">
                              <a:moveTo>
                                <a:pt x="0" y="28"/>
                              </a:moveTo>
                              <a:lnTo>
                                <a:pt x="2" y="96"/>
                              </a:lnTo>
                              <a:lnTo>
                                <a:pt x="256" y="88"/>
                              </a:lnTo>
                              <a:lnTo>
                                <a:pt x="270" y="326"/>
                              </a:lnTo>
                              <a:lnTo>
                                <a:pt x="472" y="394"/>
                              </a:lnTo>
                              <a:lnTo>
                                <a:pt x="742" y="380"/>
                              </a:lnTo>
                              <a:lnTo>
                                <a:pt x="808" y="408"/>
                              </a:lnTo>
                              <a:lnTo>
                                <a:pt x="774" y="0"/>
                              </a:lnTo>
                              <a:lnTo>
                                <a:pt x="0" y="28"/>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01" name="Freeform 2861">
                          <a:extLst>
                            <a:ext uri="{FF2B5EF4-FFF2-40B4-BE49-F238E27FC236}">
                              <a16:creationId xmlns:a16="http://schemas.microsoft.com/office/drawing/2014/main" id="{53D5B5E8-F03A-C246-A4F5-042AF31C67D8}"/>
                            </a:ext>
                          </a:extLst>
                        </p:cNvPr>
                        <p:cNvSpPr>
                          <a:spLocks/>
                        </p:cNvSpPr>
                        <p:nvPr/>
                      </p:nvSpPr>
                      <p:spPr bwMode="auto">
                        <a:xfrm>
                          <a:off x="3546" y="929"/>
                          <a:ext cx="532" cy="252"/>
                        </a:xfrm>
                        <a:custGeom>
                          <a:avLst/>
                          <a:gdLst/>
                          <a:ahLst/>
                          <a:cxnLst>
                            <a:cxn ang="0">
                              <a:pos x="230" y="214"/>
                            </a:cxn>
                            <a:cxn ang="0">
                              <a:pos x="236" y="252"/>
                            </a:cxn>
                            <a:cxn ang="0">
                              <a:pos x="262" y="252"/>
                            </a:cxn>
                            <a:cxn ang="0">
                              <a:pos x="284" y="200"/>
                            </a:cxn>
                            <a:cxn ang="0">
                              <a:pos x="362" y="160"/>
                            </a:cxn>
                            <a:cxn ang="0">
                              <a:pos x="444" y="122"/>
                            </a:cxn>
                            <a:cxn ang="0">
                              <a:pos x="532" y="122"/>
                            </a:cxn>
                            <a:cxn ang="0">
                              <a:pos x="444" y="14"/>
                            </a:cxn>
                            <a:cxn ang="0">
                              <a:pos x="306" y="96"/>
                            </a:cxn>
                            <a:cxn ang="0">
                              <a:pos x="244" y="106"/>
                            </a:cxn>
                            <a:cxn ang="0">
                              <a:pos x="206" y="70"/>
                            </a:cxn>
                            <a:cxn ang="0">
                              <a:pos x="154" y="80"/>
                            </a:cxn>
                            <a:cxn ang="0">
                              <a:pos x="174" y="0"/>
                            </a:cxn>
                            <a:cxn ang="0">
                              <a:pos x="4" y="134"/>
                            </a:cxn>
                            <a:cxn ang="0">
                              <a:pos x="0" y="134"/>
                            </a:cxn>
                            <a:cxn ang="0">
                              <a:pos x="18" y="186"/>
                            </a:cxn>
                            <a:cxn ang="0">
                              <a:pos x="230" y="214"/>
                            </a:cxn>
                          </a:cxnLst>
                          <a:rect l="0" t="0" r="r" b="b"/>
                          <a:pathLst>
                            <a:path w="532" h="252">
                              <a:moveTo>
                                <a:pt x="230" y="214"/>
                              </a:moveTo>
                              <a:lnTo>
                                <a:pt x="236" y="252"/>
                              </a:lnTo>
                              <a:lnTo>
                                <a:pt x="262" y="252"/>
                              </a:lnTo>
                              <a:lnTo>
                                <a:pt x="284" y="200"/>
                              </a:lnTo>
                              <a:lnTo>
                                <a:pt x="362" y="160"/>
                              </a:lnTo>
                              <a:lnTo>
                                <a:pt x="444" y="122"/>
                              </a:lnTo>
                              <a:lnTo>
                                <a:pt x="532" y="122"/>
                              </a:lnTo>
                              <a:lnTo>
                                <a:pt x="444" y="14"/>
                              </a:lnTo>
                              <a:lnTo>
                                <a:pt x="306" y="96"/>
                              </a:lnTo>
                              <a:lnTo>
                                <a:pt x="244" y="106"/>
                              </a:lnTo>
                              <a:lnTo>
                                <a:pt x="206" y="70"/>
                              </a:lnTo>
                              <a:lnTo>
                                <a:pt x="154" y="80"/>
                              </a:lnTo>
                              <a:lnTo>
                                <a:pt x="174" y="0"/>
                              </a:lnTo>
                              <a:lnTo>
                                <a:pt x="4" y="134"/>
                              </a:lnTo>
                              <a:lnTo>
                                <a:pt x="0" y="134"/>
                              </a:lnTo>
                              <a:lnTo>
                                <a:pt x="18" y="186"/>
                              </a:lnTo>
                              <a:lnTo>
                                <a:pt x="230" y="214"/>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02" name="Freeform 2863">
                          <a:extLst>
                            <a:ext uri="{FF2B5EF4-FFF2-40B4-BE49-F238E27FC236}">
                              <a16:creationId xmlns:a16="http://schemas.microsoft.com/office/drawing/2014/main" id="{F619CCE7-A939-124D-86C9-4A841451EAD3}"/>
                            </a:ext>
                          </a:extLst>
                        </p:cNvPr>
                        <p:cNvSpPr>
                          <a:spLocks/>
                        </p:cNvSpPr>
                        <p:nvPr/>
                      </p:nvSpPr>
                      <p:spPr bwMode="auto">
                        <a:xfrm>
                          <a:off x="698" y="1433"/>
                          <a:ext cx="742" cy="1358"/>
                        </a:xfrm>
                        <a:custGeom>
                          <a:avLst/>
                          <a:gdLst/>
                          <a:ahLst/>
                          <a:cxnLst>
                            <a:cxn ang="0">
                              <a:pos x="694" y="1314"/>
                            </a:cxn>
                            <a:cxn ang="0">
                              <a:pos x="682" y="1260"/>
                            </a:cxn>
                            <a:cxn ang="0">
                              <a:pos x="732" y="1150"/>
                            </a:cxn>
                            <a:cxn ang="0">
                              <a:pos x="742" y="1140"/>
                            </a:cxn>
                            <a:cxn ang="0">
                              <a:pos x="712" y="1044"/>
                            </a:cxn>
                            <a:cxn ang="0">
                              <a:pos x="324" y="482"/>
                            </a:cxn>
                            <a:cxn ang="0">
                              <a:pos x="334" y="454"/>
                            </a:cxn>
                            <a:cxn ang="0">
                              <a:pos x="324" y="426"/>
                            </a:cxn>
                            <a:cxn ang="0">
                              <a:pos x="402" y="98"/>
                            </a:cxn>
                            <a:cxn ang="0">
                              <a:pos x="70" y="8"/>
                            </a:cxn>
                            <a:cxn ang="0">
                              <a:pos x="68" y="0"/>
                            </a:cxn>
                            <a:cxn ang="0">
                              <a:pos x="70" y="34"/>
                            </a:cxn>
                            <a:cxn ang="0">
                              <a:pos x="0" y="156"/>
                            </a:cxn>
                            <a:cxn ang="0">
                              <a:pos x="42" y="278"/>
                            </a:cxn>
                            <a:cxn ang="0">
                              <a:pos x="32" y="384"/>
                            </a:cxn>
                            <a:cxn ang="0">
                              <a:pos x="102" y="534"/>
                            </a:cxn>
                            <a:cxn ang="0">
                              <a:pos x="102" y="614"/>
                            </a:cxn>
                            <a:cxn ang="0">
                              <a:pos x="122" y="682"/>
                            </a:cxn>
                            <a:cxn ang="0">
                              <a:pos x="90" y="734"/>
                            </a:cxn>
                            <a:cxn ang="0">
                              <a:pos x="190" y="870"/>
                            </a:cxn>
                            <a:cxn ang="0">
                              <a:pos x="190" y="1006"/>
                            </a:cxn>
                            <a:cxn ang="0">
                              <a:pos x="360" y="1114"/>
                            </a:cxn>
                            <a:cxn ang="0">
                              <a:pos x="360" y="1178"/>
                            </a:cxn>
                            <a:cxn ang="0">
                              <a:pos x="450" y="1236"/>
                            </a:cxn>
                            <a:cxn ang="0">
                              <a:pos x="450" y="1342"/>
                            </a:cxn>
                            <a:cxn ang="0">
                              <a:pos x="668" y="1354"/>
                            </a:cxn>
                            <a:cxn ang="0">
                              <a:pos x="672" y="1358"/>
                            </a:cxn>
                            <a:cxn ang="0">
                              <a:pos x="668" y="1354"/>
                            </a:cxn>
                            <a:cxn ang="0">
                              <a:pos x="694" y="1314"/>
                            </a:cxn>
                          </a:cxnLst>
                          <a:rect l="0" t="0" r="r" b="b"/>
                          <a:pathLst>
                            <a:path w="742" h="1358">
                              <a:moveTo>
                                <a:pt x="694" y="1314"/>
                              </a:moveTo>
                              <a:lnTo>
                                <a:pt x="682" y="1260"/>
                              </a:lnTo>
                              <a:lnTo>
                                <a:pt x="732" y="1150"/>
                              </a:lnTo>
                              <a:lnTo>
                                <a:pt x="742" y="1140"/>
                              </a:lnTo>
                              <a:lnTo>
                                <a:pt x="712" y="1044"/>
                              </a:lnTo>
                              <a:lnTo>
                                <a:pt x="324" y="482"/>
                              </a:lnTo>
                              <a:lnTo>
                                <a:pt x="334" y="454"/>
                              </a:lnTo>
                              <a:lnTo>
                                <a:pt x="324" y="426"/>
                              </a:lnTo>
                              <a:lnTo>
                                <a:pt x="402" y="98"/>
                              </a:lnTo>
                              <a:lnTo>
                                <a:pt x="70" y="8"/>
                              </a:lnTo>
                              <a:lnTo>
                                <a:pt x="68" y="0"/>
                              </a:lnTo>
                              <a:lnTo>
                                <a:pt x="70" y="34"/>
                              </a:lnTo>
                              <a:lnTo>
                                <a:pt x="0" y="156"/>
                              </a:lnTo>
                              <a:lnTo>
                                <a:pt x="42" y="278"/>
                              </a:lnTo>
                              <a:lnTo>
                                <a:pt x="32" y="384"/>
                              </a:lnTo>
                              <a:lnTo>
                                <a:pt x="102" y="534"/>
                              </a:lnTo>
                              <a:lnTo>
                                <a:pt x="102" y="614"/>
                              </a:lnTo>
                              <a:lnTo>
                                <a:pt x="122" y="682"/>
                              </a:lnTo>
                              <a:lnTo>
                                <a:pt x="90" y="734"/>
                              </a:lnTo>
                              <a:lnTo>
                                <a:pt x="190" y="870"/>
                              </a:lnTo>
                              <a:lnTo>
                                <a:pt x="190" y="1006"/>
                              </a:lnTo>
                              <a:lnTo>
                                <a:pt x="360" y="1114"/>
                              </a:lnTo>
                              <a:lnTo>
                                <a:pt x="360" y="1178"/>
                              </a:lnTo>
                              <a:lnTo>
                                <a:pt x="450" y="1236"/>
                              </a:lnTo>
                              <a:lnTo>
                                <a:pt x="450" y="1342"/>
                              </a:lnTo>
                              <a:lnTo>
                                <a:pt x="668" y="1354"/>
                              </a:lnTo>
                              <a:lnTo>
                                <a:pt x="672" y="1358"/>
                              </a:lnTo>
                              <a:lnTo>
                                <a:pt x="668" y="1354"/>
                              </a:lnTo>
                              <a:lnTo>
                                <a:pt x="694" y="1314"/>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endParaRPr lang="da-DK" sz="1350" kern="0">
                            <a:solidFill>
                              <a:srgbClr val="171717"/>
                            </a:solidFill>
                            <a:latin typeface="Calibri" pitchFamily="34" charset="0"/>
                            <a:ea typeface="ＭＳ Ｐゴシック" pitchFamily="-97" charset="-128"/>
                            <a:cs typeface="Calibri" pitchFamily="34" charset="0"/>
                          </a:endParaRPr>
                        </a:p>
                      </p:txBody>
                    </p:sp>
                    <p:sp>
                      <p:nvSpPr>
                        <p:cNvPr id="303" name="Freeform 2864">
                          <a:extLst>
                            <a:ext uri="{FF2B5EF4-FFF2-40B4-BE49-F238E27FC236}">
                              <a16:creationId xmlns:a16="http://schemas.microsoft.com/office/drawing/2014/main" id="{70338EA8-B81B-5C49-81C4-1CBD05D4748C}"/>
                            </a:ext>
                          </a:extLst>
                        </p:cNvPr>
                        <p:cNvSpPr>
                          <a:spLocks/>
                        </p:cNvSpPr>
                        <p:nvPr/>
                      </p:nvSpPr>
                      <p:spPr bwMode="auto">
                        <a:xfrm>
                          <a:off x="1816" y="1295"/>
                          <a:ext cx="656" cy="550"/>
                        </a:xfrm>
                        <a:custGeom>
                          <a:avLst/>
                          <a:gdLst/>
                          <a:ahLst/>
                          <a:cxnLst>
                            <a:cxn ang="0">
                              <a:pos x="26" y="388"/>
                            </a:cxn>
                            <a:cxn ang="0">
                              <a:pos x="28" y="388"/>
                            </a:cxn>
                            <a:cxn ang="0">
                              <a:pos x="0" y="508"/>
                            </a:cxn>
                            <a:cxn ang="0">
                              <a:pos x="192" y="536"/>
                            </a:cxn>
                            <a:cxn ang="0">
                              <a:pos x="650" y="550"/>
                            </a:cxn>
                            <a:cxn ang="0">
                              <a:pos x="656" y="40"/>
                            </a:cxn>
                            <a:cxn ang="0">
                              <a:pos x="64" y="0"/>
                            </a:cxn>
                            <a:cxn ang="0">
                              <a:pos x="26" y="388"/>
                            </a:cxn>
                          </a:cxnLst>
                          <a:rect l="0" t="0" r="r" b="b"/>
                          <a:pathLst>
                            <a:path w="656" h="550">
                              <a:moveTo>
                                <a:pt x="26" y="388"/>
                              </a:moveTo>
                              <a:lnTo>
                                <a:pt x="28" y="388"/>
                              </a:lnTo>
                              <a:lnTo>
                                <a:pt x="0" y="508"/>
                              </a:lnTo>
                              <a:lnTo>
                                <a:pt x="192" y="536"/>
                              </a:lnTo>
                              <a:lnTo>
                                <a:pt x="650" y="550"/>
                              </a:lnTo>
                              <a:lnTo>
                                <a:pt x="656" y="40"/>
                              </a:lnTo>
                              <a:lnTo>
                                <a:pt x="64" y="0"/>
                              </a:lnTo>
                              <a:lnTo>
                                <a:pt x="26" y="388"/>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04" name="Freeform 2866">
                          <a:extLst>
                            <a:ext uri="{FF2B5EF4-FFF2-40B4-BE49-F238E27FC236}">
                              <a16:creationId xmlns:a16="http://schemas.microsoft.com/office/drawing/2014/main" id="{0FE4E1FB-DC92-2A46-B3CA-5EF2F8658DC1}"/>
                            </a:ext>
                          </a:extLst>
                        </p:cNvPr>
                        <p:cNvSpPr>
                          <a:spLocks/>
                        </p:cNvSpPr>
                        <p:nvPr/>
                      </p:nvSpPr>
                      <p:spPr bwMode="auto">
                        <a:xfrm>
                          <a:off x="4324" y="1975"/>
                          <a:ext cx="788" cy="418"/>
                        </a:xfrm>
                        <a:custGeom>
                          <a:avLst/>
                          <a:gdLst/>
                          <a:ahLst/>
                          <a:cxnLst>
                            <a:cxn ang="0">
                              <a:pos x="196" y="202"/>
                            </a:cxn>
                            <a:cxn ang="0">
                              <a:pos x="26" y="326"/>
                            </a:cxn>
                            <a:cxn ang="0">
                              <a:pos x="0" y="418"/>
                            </a:cxn>
                            <a:cxn ang="0">
                              <a:pos x="62" y="408"/>
                            </a:cxn>
                            <a:cxn ang="0">
                              <a:pos x="312" y="310"/>
                            </a:cxn>
                            <a:cxn ang="0">
                              <a:pos x="344" y="344"/>
                            </a:cxn>
                            <a:cxn ang="0">
                              <a:pos x="424" y="326"/>
                            </a:cxn>
                            <a:cxn ang="0">
                              <a:pos x="558" y="414"/>
                            </a:cxn>
                            <a:cxn ang="0">
                              <a:pos x="560" y="408"/>
                            </a:cxn>
                            <a:cxn ang="0">
                              <a:pos x="628" y="368"/>
                            </a:cxn>
                            <a:cxn ang="0">
                              <a:pos x="628" y="328"/>
                            </a:cxn>
                            <a:cxn ang="0">
                              <a:pos x="678" y="248"/>
                            </a:cxn>
                            <a:cxn ang="0">
                              <a:pos x="738" y="248"/>
                            </a:cxn>
                            <a:cxn ang="0">
                              <a:pos x="788" y="128"/>
                            </a:cxn>
                            <a:cxn ang="0">
                              <a:pos x="788" y="46"/>
                            </a:cxn>
                            <a:cxn ang="0">
                              <a:pos x="754" y="0"/>
                            </a:cxn>
                            <a:cxn ang="0">
                              <a:pos x="208" y="170"/>
                            </a:cxn>
                            <a:cxn ang="0">
                              <a:pos x="196" y="202"/>
                            </a:cxn>
                          </a:cxnLst>
                          <a:rect l="0" t="0" r="r" b="b"/>
                          <a:pathLst>
                            <a:path w="788" h="418">
                              <a:moveTo>
                                <a:pt x="196" y="202"/>
                              </a:moveTo>
                              <a:lnTo>
                                <a:pt x="26" y="326"/>
                              </a:lnTo>
                              <a:lnTo>
                                <a:pt x="0" y="418"/>
                              </a:lnTo>
                              <a:lnTo>
                                <a:pt x="62" y="408"/>
                              </a:lnTo>
                              <a:lnTo>
                                <a:pt x="312" y="310"/>
                              </a:lnTo>
                              <a:lnTo>
                                <a:pt x="344" y="344"/>
                              </a:lnTo>
                              <a:lnTo>
                                <a:pt x="424" y="326"/>
                              </a:lnTo>
                              <a:lnTo>
                                <a:pt x="558" y="414"/>
                              </a:lnTo>
                              <a:lnTo>
                                <a:pt x="560" y="408"/>
                              </a:lnTo>
                              <a:lnTo>
                                <a:pt x="628" y="368"/>
                              </a:lnTo>
                              <a:lnTo>
                                <a:pt x="628" y="328"/>
                              </a:lnTo>
                              <a:lnTo>
                                <a:pt x="678" y="248"/>
                              </a:lnTo>
                              <a:lnTo>
                                <a:pt x="738" y="248"/>
                              </a:lnTo>
                              <a:lnTo>
                                <a:pt x="788" y="128"/>
                              </a:lnTo>
                              <a:lnTo>
                                <a:pt x="788" y="46"/>
                              </a:lnTo>
                              <a:lnTo>
                                <a:pt x="754" y="0"/>
                              </a:lnTo>
                              <a:lnTo>
                                <a:pt x="208" y="170"/>
                              </a:lnTo>
                              <a:lnTo>
                                <a:pt x="196" y="202"/>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FF8000"/>
                            </a:solidFill>
                            <a:latin typeface="Calibri" pitchFamily="34" charset="0"/>
                            <a:ea typeface="ＭＳ Ｐゴシック" pitchFamily="-97" charset="-128"/>
                            <a:cs typeface="Calibri" pitchFamily="34" charset="0"/>
                          </a:endParaRPr>
                        </a:p>
                      </p:txBody>
                    </p:sp>
                    <p:sp>
                      <p:nvSpPr>
                        <p:cNvPr id="305" name="Freeform 2867">
                          <a:extLst>
                            <a:ext uri="{FF2B5EF4-FFF2-40B4-BE49-F238E27FC236}">
                              <a16:creationId xmlns:a16="http://schemas.microsoft.com/office/drawing/2014/main" id="{99C8A30F-4DDE-1E4D-A477-92229B8A4ABD}"/>
                            </a:ext>
                          </a:extLst>
                        </p:cNvPr>
                        <p:cNvSpPr>
                          <a:spLocks/>
                        </p:cNvSpPr>
                        <p:nvPr/>
                      </p:nvSpPr>
                      <p:spPr bwMode="auto">
                        <a:xfrm>
                          <a:off x="5106" y="1349"/>
                          <a:ext cx="110" cy="76"/>
                        </a:xfrm>
                        <a:custGeom>
                          <a:avLst/>
                          <a:gdLst/>
                          <a:ahLst/>
                          <a:cxnLst>
                            <a:cxn ang="0">
                              <a:pos x="14" y="38"/>
                            </a:cxn>
                            <a:cxn ang="0">
                              <a:pos x="0" y="76"/>
                            </a:cxn>
                            <a:cxn ang="0">
                              <a:pos x="46" y="52"/>
                            </a:cxn>
                            <a:cxn ang="0">
                              <a:pos x="106" y="12"/>
                            </a:cxn>
                            <a:cxn ang="0">
                              <a:pos x="110" y="0"/>
                            </a:cxn>
                            <a:cxn ang="0">
                              <a:pos x="98" y="0"/>
                            </a:cxn>
                            <a:cxn ang="0">
                              <a:pos x="14" y="38"/>
                            </a:cxn>
                          </a:cxnLst>
                          <a:rect l="0" t="0" r="r" b="b"/>
                          <a:pathLst>
                            <a:path w="110" h="76">
                              <a:moveTo>
                                <a:pt x="14" y="38"/>
                              </a:moveTo>
                              <a:lnTo>
                                <a:pt x="0" y="76"/>
                              </a:lnTo>
                              <a:lnTo>
                                <a:pt x="46" y="52"/>
                              </a:lnTo>
                              <a:lnTo>
                                <a:pt x="106" y="12"/>
                              </a:lnTo>
                              <a:lnTo>
                                <a:pt x="110" y="0"/>
                              </a:lnTo>
                              <a:lnTo>
                                <a:pt x="98" y="0"/>
                              </a:lnTo>
                              <a:lnTo>
                                <a:pt x="14" y="38"/>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06" name="Freeform 2868">
                          <a:extLst>
                            <a:ext uri="{FF2B5EF4-FFF2-40B4-BE49-F238E27FC236}">
                              <a16:creationId xmlns:a16="http://schemas.microsoft.com/office/drawing/2014/main" id="{9DD3C345-608A-574C-96BB-297278B7080D}"/>
                            </a:ext>
                          </a:extLst>
                        </p:cNvPr>
                        <p:cNvSpPr>
                          <a:spLocks/>
                        </p:cNvSpPr>
                        <p:nvPr/>
                      </p:nvSpPr>
                      <p:spPr bwMode="auto">
                        <a:xfrm>
                          <a:off x="2628" y="1945"/>
                          <a:ext cx="700" cy="362"/>
                        </a:xfrm>
                        <a:custGeom>
                          <a:avLst/>
                          <a:gdLst/>
                          <a:ahLst/>
                          <a:cxnLst>
                            <a:cxn ang="0">
                              <a:pos x="626" y="62"/>
                            </a:cxn>
                            <a:cxn ang="0">
                              <a:pos x="642" y="0"/>
                            </a:cxn>
                            <a:cxn ang="0">
                              <a:pos x="606" y="0"/>
                            </a:cxn>
                            <a:cxn ang="0">
                              <a:pos x="608" y="0"/>
                            </a:cxn>
                            <a:cxn ang="0">
                              <a:pos x="0" y="8"/>
                            </a:cxn>
                            <a:cxn ang="0">
                              <a:pos x="10" y="362"/>
                            </a:cxn>
                            <a:cxn ang="0">
                              <a:pos x="700" y="338"/>
                            </a:cxn>
                            <a:cxn ang="0">
                              <a:pos x="680" y="90"/>
                            </a:cxn>
                            <a:cxn ang="0">
                              <a:pos x="626" y="62"/>
                            </a:cxn>
                          </a:cxnLst>
                          <a:rect l="0" t="0" r="r" b="b"/>
                          <a:pathLst>
                            <a:path w="700" h="362">
                              <a:moveTo>
                                <a:pt x="626" y="62"/>
                              </a:moveTo>
                              <a:lnTo>
                                <a:pt x="642" y="0"/>
                              </a:lnTo>
                              <a:lnTo>
                                <a:pt x="606" y="0"/>
                              </a:lnTo>
                              <a:lnTo>
                                <a:pt x="608" y="0"/>
                              </a:lnTo>
                              <a:lnTo>
                                <a:pt x="0" y="8"/>
                              </a:lnTo>
                              <a:lnTo>
                                <a:pt x="10" y="362"/>
                              </a:lnTo>
                              <a:lnTo>
                                <a:pt x="700" y="338"/>
                              </a:lnTo>
                              <a:lnTo>
                                <a:pt x="680" y="90"/>
                              </a:lnTo>
                              <a:lnTo>
                                <a:pt x="626" y="62"/>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07" name="Freeform 2869">
                          <a:extLst>
                            <a:ext uri="{FF2B5EF4-FFF2-40B4-BE49-F238E27FC236}">
                              <a16:creationId xmlns:a16="http://schemas.microsoft.com/office/drawing/2014/main" id="{6D4CEA4C-0361-E84B-8FD9-1E31E2366B20}"/>
                            </a:ext>
                          </a:extLst>
                        </p:cNvPr>
                        <p:cNvSpPr>
                          <a:spLocks/>
                        </p:cNvSpPr>
                        <p:nvPr/>
                      </p:nvSpPr>
                      <p:spPr bwMode="auto">
                        <a:xfrm>
                          <a:off x="3908" y="1089"/>
                          <a:ext cx="390" cy="510"/>
                        </a:xfrm>
                        <a:custGeom>
                          <a:avLst/>
                          <a:gdLst/>
                          <a:ahLst/>
                          <a:cxnLst>
                            <a:cxn ang="0">
                              <a:pos x="350" y="464"/>
                            </a:cxn>
                            <a:cxn ang="0">
                              <a:pos x="338" y="460"/>
                            </a:cxn>
                            <a:cxn ang="0">
                              <a:pos x="390" y="284"/>
                            </a:cxn>
                            <a:cxn ang="0">
                              <a:pos x="320" y="164"/>
                            </a:cxn>
                            <a:cxn ang="0">
                              <a:pos x="280" y="190"/>
                            </a:cxn>
                            <a:cxn ang="0">
                              <a:pos x="250" y="14"/>
                            </a:cxn>
                            <a:cxn ang="0">
                              <a:pos x="100" y="0"/>
                            </a:cxn>
                            <a:cxn ang="0">
                              <a:pos x="100" y="28"/>
                            </a:cxn>
                            <a:cxn ang="0">
                              <a:pos x="22" y="124"/>
                            </a:cxn>
                            <a:cxn ang="0">
                              <a:pos x="0" y="232"/>
                            </a:cxn>
                            <a:cxn ang="0">
                              <a:pos x="12" y="272"/>
                            </a:cxn>
                            <a:cxn ang="0">
                              <a:pos x="50" y="378"/>
                            </a:cxn>
                            <a:cxn ang="0">
                              <a:pos x="50" y="486"/>
                            </a:cxn>
                            <a:cxn ang="0">
                              <a:pos x="24" y="510"/>
                            </a:cxn>
                            <a:cxn ang="0">
                              <a:pos x="212" y="506"/>
                            </a:cxn>
                            <a:cxn ang="0">
                              <a:pos x="350" y="464"/>
                            </a:cxn>
                          </a:cxnLst>
                          <a:rect l="0" t="0" r="r" b="b"/>
                          <a:pathLst>
                            <a:path w="390" h="510">
                              <a:moveTo>
                                <a:pt x="350" y="464"/>
                              </a:moveTo>
                              <a:lnTo>
                                <a:pt x="338" y="460"/>
                              </a:lnTo>
                              <a:lnTo>
                                <a:pt x="390" y="284"/>
                              </a:lnTo>
                              <a:lnTo>
                                <a:pt x="320" y="164"/>
                              </a:lnTo>
                              <a:lnTo>
                                <a:pt x="280" y="190"/>
                              </a:lnTo>
                              <a:lnTo>
                                <a:pt x="250" y="14"/>
                              </a:lnTo>
                              <a:lnTo>
                                <a:pt x="100" y="0"/>
                              </a:lnTo>
                              <a:lnTo>
                                <a:pt x="100" y="28"/>
                              </a:lnTo>
                              <a:lnTo>
                                <a:pt x="22" y="124"/>
                              </a:lnTo>
                              <a:lnTo>
                                <a:pt x="0" y="232"/>
                              </a:lnTo>
                              <a:lnTo>
                                <a:pt x="12" y="272"/>
                              </a:lnTo>
                              <a:lnTo>
                                <a:pt x="50" y="378"/>
                              </a:lnTo>
                              <a:lnTo>
                                <a:pt x="50" y="486"/>
                              </a:lnTo>
                              <a:lnTo>
                                <a:pt x="24" y="510"/>
                              </a:lnTo>
                              <a:lnTo>
                                <a:pt x="212" y="506"/>
                              </a:lnTo>
                              <a:lnTo>
                                <a:pt x="350" y="464"/>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08" name="Freeform 2870">
                          <a:extLst>
                            <a:ext uri="{FF2B5EF4-FFF2-40B4-BE49-F238E27FC236}">
                              <a16:creationId xmlns:a16="http://schemas.microsoft.com/office/drawing/2014/main" id="{626BA80C-B8DC-4C45-9C6D-DDBA07EE26C9}"/>
                            </a:ext>
                          </a:extLst>
                        </p:cNvPr>
                        <p:cNvSpPr>
                          <a:spLocks/>
                        </p:cNvSpPr>
                        <p:nvPr/>
                      </p:nvSpPr>
                      <p:spPr bwMode="auto">
                        <a:xfrm>
                          <a:off x="1028" y="1531"/>
                          <a:ext cx="540" cy="942"/>
                        </a:xfrm>
                        <a:custGeom>
                          <a:avLst/>
                          <a:gdLst/>
                          <a:ahLst/>
                          <a:cxnLst>
                            <a:cxn ang="0">
                              <a:pos x="468" y="688"/>
                            </a:cxn>
                            <a:cxn ang="0">
                              <a:pos x="540" y="98"/>
                            </a:cxn>
                            <a:cxn ang="0">
                              <a:pos x="302" y="50"/>
                            </a:cxn>
                            <a:cxn ang="0">
                              <a:pos x="302" y="46"/>
                            </a:cxn>
                            <a:cxn ang="0">
                              <a:pos x="76" y="0"/>
                            </a:cxn>
                            <a:cxn ang="0">
                              <a:pos x="0" y="328"/>
                            </a:cxn>
                            <a:cxn ang="0">
                              <a:pos x="10" y="356"/>
                            </a:cxn>
                            <a:cxn ang="0">
                              <a:pos x="0" y="384"/>
                            </a:cxn>
                            <a:cxn ang="0">
                              <a:pos x="384" y="942"/>
                            </a:cxn>
                            <a:cxn ang="0">
                              <a:pos x="414" y="794"/>
                            </a:cxn>
                            <a:cxn ang="0">
                              <a:pos x="454" y="806"/>
                            </a:cxn>
                            <a:cxn ang="0">
                              <a:pos x="468" y="688"/>
                            </a:cxn>
                            <a:cxn ang="0">
                              <a:pos x="468" y="688"/>
                            </a:cxn>
                            <a:cxn ang="0">
                              <a:pos x="468" y="688"/>
                            </a:cxn>
                          </a:cxnLst>
                          <a:rect l="0" t="0" r="r" b="b"/>
                          <a:pathLst>
                            <a:path w="540" h="942">
                              <a:moveTo>
                                <a:pt x="468" y="688"/>
                              </a:moveTo>
                              <a:lnTo>
                                <a:pt x="540" y="98"/>
                              </a:lnTo>
                              <a:lnTo>
                                <a:pt x="302" y="50"/>
                              </a:lnTo>
                              <a:lnTo>
                                <a:pt x="302" y="46"/>
                              </a:lnTo>
                              <a:lnTo>
                                <a:pt x="76" y="0"/>
                              </a:lnTo>
                              <a:lnTo>
                                <a:pt x="0" y="328"/>
                              </a:lnTo>
                              <a:lnTo>
                                <a:pt x="10" y="356"/>
                              </a:lnTo>
                              <a:lnTo>
                                <a:pt x="0" y="384"/>
                              </a:lnTo>
                              <a:lnTo>
                                <a:pt x="384" y="942"/>
                              </a:lnTo>
                              <a:lnTo>
                                <a:pt x="414" y="794"/>
                              </a:lnTo>
                              <a:lnTo>
                                <a:pt x="454" y="806"/>
                              </a:lnTo>
                              <a:lnTo>
                                <a:pt x="468" y="688"/>
                              </a:lnTo>
                              <a:lnTo>
                                <a:pt x="468" y="688"/>
                              </a:lnTo>
                              <a:lnTo>
                                <a:pt x="468" y="688"/>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FF8000"/>
                            </a:solidFill>
                            <a:latin typeface="Calibri" pitchFamily="34" charset="0"/>
                            <a:ea typeface="ＭＳ Ｐゴシック" pitchFamily="-97" charset="-128"/>
                            <a:cs typeface="Calibri" pitchFamily="34" charset="0"/>
                          </a:endParaRPr>
                        </a:p>
                      </p:txBody>
                    </p:sp>
                    <p:sp>
                      <p:nvSpPr>
                        <p:cNvPr id="309" name="Freeform 2871">
                          <a:extLst>
                            <a:ext uri="{FF2B5EF4-FFF2-40B4-BE49-F238E27FC236}">
                              <a16:creationId xmlns:a16="http://schemas.microsoft.com/office/drawing/2014/main" id="{D453DE08-2CCA-D148-A217-893E0DA0ED00}"/>
                            </a:ext>
                          </a:extLst>
                        </p:cNvPr>
                        <p:cNvSpPr>
                          <a:spLocks/>
                        </p:cNvSpPr>
                        <p:nvPr/>
                      </p:nvSpPr>
                      <p:spPr bwMode="auto">
                        <a:xfrm>
                          <a:off x="5194" y="1185"/>
                          <a:ext cx="86" cy="156"/>
                        </a:xfrm>
                        <a:custGeom>
                          <a:avLst/>
                          <a:gdLst/>
                          <a:ahLst/>
                          <a:cxnLst>
                            <a:cxn ang="0">
                              <a:pos x="0" y="18"/>
                            </a:cxn>
                            <a:cxn ang="0">
                              <a:pos x="26" y="156"/>
                            </a:cxn>
                            <a:cxn ang="0">
                              <a:pos x="48" y="108"/>
                            </a:cxn>
                            <a:cxn ang="0">
                              <a:pos x="86" y="40"/>
                            </a:cxn>
                            <a:cxn ang="0">
                              <a:pos x="50" y="0"/>
                            </a:cxn>
                            <a:cxn ang="0">
                              <a:pos x="0" y="18"/>
                            </a:cxn>
                          </a:cxnLst>
                          <a:rect l="0" t="0" r="r" b="b"/>
                          <a:pathLst>
                            <a:path w="86" h="156">
                              <a:moveTo>
                                <a:pt x="0" y="18"/>
                              </a:moveTo>
                              <a:lnTo>
                                <a:pt x="26" y="156"/>
                              </a:lnTo>
                              <a:lnTo>
                                <a:pt x="48" y="108"/>
                              </a:lnTo>
                              <a:lnTo>
                                <a:pt x="86" y="40"/>
                              </a:lnTo>
                              <a:lnTo>
                                <a:pt x="50" y="0"/>
                              </a:lnTo>
                              <a:lnTo>
                                <a:pt x="0" y="18"/>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10" name="Freeform 2872">
                          <a:extLst>
                            <a:ext uri="{FF2B5EF4-FFF2-40B4-BE49-F238E27FC236}">
                              <a16:creationId xmlns:a16="http://schemas.microsoft.com/office/drawing/2014/main" id="{374CBA82-DCFC-C94E-B929-74D7F52B7CC0}"/>
                            </a:ext>
                          </a:extLst>
                        </p:cNvPr>
                        <p:cNvSpPr>
                          <a:spLocks/>
                        </p:cNvSpPr>
                        <p:nvPr/>
                      </p:nvSpPr>
                      <p:spPr bwMode="auto">
                        <a:xfrm>
                          <a:off x="4366" y="1699"/>
                          <a:ext cx="710" cy="474"/>
                        </a:xfrm>
                        <a:custGeom>
                          <a:avLst/>
                          <a:gdLst/>
                          <a:ahLst/>
                          <a:cxnLst>
                            <a:cxn ang="0">
                              <a:pos x="492" y="106"/>
                            </a:cxn>
                            <a:cxn ang="0">
                              <a:pos x="502" y="26"/>
                            </a:cxn>
                            <a:cxn ang="0">
                              <a:pos x="442" y="0"/>
                            </a:cxn>
                            <a:cxn ang="0">
                              <a:pos x="424" y="26"/>
                            </a:cxn>
                            <a:cxn ang="0">
                              <a:pos x="386" y="26"/>
                            </a:cxn>
                            <a:cxn ang="0">
                              <a:pos x="344" y="84"/>
                            </a:cxn>
                            <a:cxn ang="0">
                              <a:pos x="314" y="158"/>
                            </a:cxn>
                            <a:cxn ang="0">
                              <a:pos x="286" y="132"/>
                            </a:cxn>
                            <a:cxn ang="0">
                              <a:pos x="256" y="296"/>
                            </a:cxn>
                            <a:cxn ang="0">
                              <a:pos x="184" y="340"/>
                            </a:cxn>
                            <a:cxn ang="0">
                              <a:pos x="112" y="306"/>
                            </a:cxn>
                            <a:cxn ang="0">
                              <a:pos x="60" y="402"/>
                            </a:cxn>
                            <a:cxn ang="0">
                              <a:pos x="0" y="474"/>
                            </a:cxn>
                            <a:cxn ang="0">
                              <a:pos x="164" y="444"/>
                            </a:cxn>
                            <a:cxn ang="0">
                              <a:pos x="710" y="272"/>
                            </a:cxn>
                            <a:cxn ang="0">
                              <a:pos x="666" y="214"/>
                            </a:cxn>
                            <a:cxn ang="0">
                              <a:pos x="698" y="96"/>
                            </a:cxn>
                            <a:cxn ang="0">
                              <a:pos x="614" y="116"/>
                            </a:cxn>
                            <a:cxn ang="0">
                              <a:pos x="492" y="106"/>
                            </a:cxn>
                          </a:cxnLst>
                          <a:rect l="0" t="0" r="r" b="b"/>
                          <a:pathLst>
                            <a:path w="710" h="474">
                              <a:moveTo>
                                <a:pt x="492" y="106"/>
                              </a:moveTo>
                              <a:lnTo>
                                <a:pt x="502" y="26"/>
                              </a:lnTo>
                              <a:lnTo>
                                <a:pt x="442" y="0"/>
                              </a:lnTo>
                              <a:lnTo>
                                <a:pt x="424" y="26"/>
                              </a:lnTo>
                              <a:lnTo>
                                <a:pt x="386" y="26"/>
                              </a:lnTo>
                              <a:lnTo>
                                <a:pt x="344" y="84"/>
                              </a:lnTo>
                              <a:lnTo>
                                <a:pt x="314" y="158"/>
                              </a:lnTo>
                              <a:lnTo>
                                <a:pt x="286" y="132"/>
                              </a:lnTo>
                              <a:lnTo>
                                <a:pt x="256" y="296"/>
                              </a:lnTo>
                              <a:lnTo>
                                <a:pt x="184" y="340"/>
                              </a:lnTo>
                              <a:lnTo>
                                <a:pt x="112" y="306"/>
                              </a:lnTo>
                              <a:lnTo>
                                <a:pt x="60" y="402"/>
                              </a:lnTo>
                              <a:lnTo>
                                <a:pt x="0" y="474"/>
                              </a:lnTo>
                              <a:lnTo>
                                <a:pt x="164" y="444"/>
                              </a:lnTo>
                              <a:lnTo>
                                <a:pt x="710" y="272"/>
                              </a:lnTo>
                              <a:lnTo>
                                <a:pt x="666" y="214"/>
                              </a:lnTo>
                              <a:lnTo>
                                <a:pt x="698" y="96"/>
                              </a:lnTo>
                              <a:lnTo>
                                <a:pt x="614" y="116"/>
                              </a:lnTo>
                              <a:lnTo>
                                <a:pt x="492" y="106"/>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11" name="Freeform 2874">
                          <a:extLst>
                            <a:ext uri="{FF2B5EF4-FFF2-40B4-BE49-F238E27FC236}">
                              <a16:creationId xmlns:a16="http://schemas.microsoft.com/office/drawing/2014/main" id="{E10F38A0-C1EF-F640-8FA8-000692A50E2D}"/>
                            </a:ext>
                          </a:extLst>
                        </p:cNvPr>
                        <p:cNvSpPr>
                          <a:spLocks/>
                        </p:cNvSpPr>
                        <p:nvPr/>
                      </p:nvSpPr>
                      <p:spPr bwMode="auto">
                        <a:xfrm>
                          <a:off x="2626" y="1951"/>
                          <a:ext cx="12" cy="356"/>
                        </a:xfrm>
                        <a:custGeom>
                          <a:avLst/>
                          <a:gdLst/>
                          <a:ahLst/>
                          <a:cxnLst>
                            <a:cxn ang="0">
                              <a:pos x="2" y="2"/>
                            </a:cxn>
                            <a:cxn ang="0">
                              <a:pos x="2" y="0"/>
                            </a:cxn>
                            <a:cxn ang="0">
                              <a:pos x="0" y="0"/>
                            </a:cxn>
                            <a:cxn ang="0">
                              <a:pos x="8" y="356"/>
                            </a:cxn>
                            <a:cxn ang="0">
                              <a:pos x="12" y="356"/>
                            </a:cxn>
                            <a:cxn ang="0">
                              <a:pos x="2" y="2"/>
                            </a:cxn>
                            <a:cxn ang="0">
                              <a:pos x="2" y="2"/>
                            </a:cxn>
                          </a:cxnLst>
                          <a:rect l="0" t="0" r="r" b="b"/>
                          <a:pathLst>
                            <a:path w="12" h="356">
                              <a:moveTo>
                                <a:pt x="2" y="2"/>
                              </a:moveTo>
                              <a:lnTo>
                                <a:pt x="2" y="0"/>
                              </a:lnTo>
                              <a:lnTo>
                                <a:pt x="0" y="0"/>
                              </a:lnTo>
                              <a:lnTo>
                                <a:pt x="8" y="356"/>
                              </a:lnTo>
                              <a:lnTo>
                                <a:pt x="12" y="356"/>
                              </a:lnTo>
                              <a:lnTo>
                                <a:pt x="2" y="2"/>
                              </a:lnTo>
                              <a:lnTo>
                                <a:pt x="2" y="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12" name="Freeform 2875">
                          <a:extLst>
                            <a:ext uri="{FF2B5EF4-FFF2-40B4-BE49-F238E27FC236}">
                              <a16:creationId xmlns:a16="http://schemas.microsoft.com/office/drawing/2014/main" id="{66D9A175-78A6-5C4C-8C27-16BF9B9902C3}"/>
                            </a:ext>
                          </a:extLst>
                        </p:cNvPr>
                        <p:cNvSpPr>
                          <a:spLocks/>
                        </p:cNvSpPr>
                        <p:nvPr/>
                      </p:nvSpPr>
                      <p:spPr bwMode="auto">
                        <a:xfrm>
                          <a:off x="3202" y="1875"/>
                          <a:ext cx="2" cy="2"/>
                        </a:xfrm>
                        <a:custGeom>
                          <a:avLst/>
                          <a:gdLst/>
                          <a:ahLst/>
                          <a:cxnLst>
                            <a:cxn ang="0">
                              <a:pos x="0" y="0"/>
                            </a:cxn>
                            <a:cxn ang="0">
                              <a:pos x="0" y="2"/>
                            </a:cxn>
                            <a:cxn ang="0">
                              <a:pos x="2" y="2"/>
                            </a:cxn>
                            <a:cxn ang="0">
                              <a:pos x="0" y="0"/>
                            </a:cxn>
                            <a:cxn ang="0">
                              <a:pos x="0" y="0"/>
                            </a:cxn>
                          </a:cxnLst>
                          <a:rect l="0" t="0" r="r" b="b"/>
                          <a:pathLst>
                            <a:path w="2" h="2">
                              <a:moveTo>
                                <a:pt x="0" y="0"/>
                              </a:moveTo>
                              <a:lnTo>
                                <a:pt x="0" y="2"/>
                              </a:lnTo>
                              <a:lnTo>
                                <a:pt x="2" y="2"/>
                              </a:lnTo>
                              <a:lnTo>
                                <a:pt x="0" y="0"/>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13" name="Freeform 2876">
                          <a:extLst>
                            <a:ext uri="{FF2B5EF4-FFF2-40B4-BE49-F238E27FC236}">
                              <a16:creationId xmlns:a16="http://schemas.microsoft.com/office/drawing/2014/main" id="{CAB88789-B0C0-534C-9F94-F91E5C549C3F}"/>
                            </a:ext>
                          </a:extLst>
                        </p:cNvPr>
                        <p:cNvSpPr>
                          <a:spLocks/>
                        </p:cNvSpPr>
                        <p:nvPr/>
                      </p:nvSpPr>
                      <p:spPr bwMode="auto">
                        <a:xfrm>
                          <a:off x="3210" y="1865"/>
                          <a:ext cx="346" cy="12"/>
                        </a:xfrm>
                        <a:custGeom>
                          <a:avLst/>
                          <a:gdLst/>
                          <a:ahLst/>
                          <a:cxnLst>
                            <a:cxn ang="0">
                              <a:pos x="346" y="0"/>
                            </a:cxn>
                            <a:cxn ang="0">
                              <a:pos x="0" y="10"/>
                            </a:cxn>
                            <a:cxn ang="0">
                              <a:pos x="0" y="12"/>
                            </a:cxn>
                            <a:cxn ang="0">
                              <a:pos x="346" y="4"/>
                            </a:cxn>
                            <a:cxn ang="0">
                              <a:pos x="346" y="0"/>
                            </a:cxn>
                          </a:cxnLst>
                          <a:rect l="0" t="0" r="r" b="b"/>
                          <a:pathLst>
                            <a:path w="346" h="12">
                              <a:moveTo>
                                <a:pt x="346" y="0"/>
                              </a:moveTo>
                              <a:lnTo>
                                <a:pt x="0" y="10"/>
                              </a:lnTo>
                              <a:lnTo>
                                <a:pt x="0" y="12"/>
                              </a:lnTo>
                              <a:lnTo>
                                <a:pt x="346" y="4"/>
                              </a:lnTo>
                              <a:lnTo>
                                <a:pt x="346"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14" name="Rectangle 2877">
                          <a:extLst>
                            <a:ext uri="{FF2B5EF4-FFF2-40B4-BE49-F238E27FC236}">
                              <a16:creationId xmlns:a16="http://schemas.microsoft.com/office/drawing/2014/main" id="{A9C32292-74F5-254D-9E8E-FC773CCEBAAA}"/>
                            </a:ext>
                          </a:extLst>
                        </p:cNvPr>
                        <p:cNvSpPr>
                          <a:spLocks noChangeArrowheads="1"/>
                        </p:cNvSpPr>
                        <p:nvPr/>
                      </p:nvSpPr>
                      <p:spPr bwMode="auto">
                        <a:xfrm>
                          <a:off x="4022" y="3015"/>
                          <a:ext cx="2" cy="4"/>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15" name="Freeform 2878">
                          <a:extLst>
                            <a:ext uri="{FF2B5EF4-FFF2-40B4-BE49-F238E27FC236}">
                              <a16:creationId xmlns:a16="http://schemas.microsoft.com/office/drawing/2014/main" id="{149303E3-4058-F947-87DA-EDFFA7F833CB}"/>
                            </a:ext>
                          </a:extLst>
                        </p:cNvPr>
                        <p:cNvSpPr>
                          <a:spLocks/>
                        </p:cNvSpPr>
                        <p:nvPr/>
                      </p:nvSpPr>
                      <p:spPr bwMode="auto">
                        <a:xfrm>
                          <a:off x="3970" y="2457"/>
                          <a:ext cx="54" cy="558"/>
                        </a:xfrm>
                        <a:custGeom>
                          <a:avLst/>
                          <a:gdLst/>
                          <a:ahLst/>
                          <a:cxnLst>
                            <a:cxn ang="0">
                              <a:pos x="0" y="0"/>
                            </a:cxn>
                            <a:cxn ang="0">
                              <a:pos x="52" y="558"/>
                            </a:cxn>
                            <a:cxn ang="0">
                              <a:pos x="54" y="558"/>
                            </a:cxn>
                            <a:cxn ang="0">
                              <a:pos x="2" y="0"/>
                            </a:cxn>
                            <a:cxn ang="0">
                              <a:pos x="0" y="0"/>
                            </a:cxn>
                          </a:cxnLst>
                          <a:rect l="0" t="0" r="r" b="b"/>
                          <a:pathLst>
                            <a:path w="54" h="558">
                              <a:moveTo>
                                <a:pt x="0" y="0"/>
                              </a:moveTo>
                              <a:lnTo>
                                <a:pt x="52" y="558"/>
                              </a:lnTo>
                              <a:lnTo>
                                <a:pt x="54" y="558"/>
                              </a:lnTo>
                              <a:lnTo>
                                <a:pt x="2" y="0"/>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16" name="Freeform 2879">
                          <a:extLst>
                            <a:ext uri="{FF2B5EF4-FFF2-40B4-BE49-F238E27FC236}">
                              <a16:creationId xmlns:a16="http://schemas.microsoft.com/office/drawing/2014/main" id="{1646E831-076E-4D4E-9C8B-CFA495A7133A}"/>
                            </a:ext>
                          </a:extLst>
                        </p:cNvPr>
                        <p:cNvSpPr>
                          <a:spLocks/>
                        </p:cNvSpPr>
                        <p:nvPr/>
                      </p:nvSpPr>
                      <p:spPr bwMode="auto">
                        <a:xfrm>
                          <a:off x="4320" y="2145"/>
                          <a:ext cx="212" cy="248"/>
                        </a:xfrm>
                        <a:custGeom>
                          <a:avLst/>
                          <a:gdLst/>
                          <a:ahLst/>
                          <a:cxnLst>
                            <a:cxn ang="0">
                              <a:pos x="26" y="156"/>
                            </a:cxn>
                            <a:cxn ang="0">
                              <a:pos x="0" y="248"/>
                            </a:cxn>
                            <a:cxn ang="0">
                              <a:pos x="4" y="248"/>
                            </a:cxn>
                            <a:cxn ang="0">
                              <a:pos x="30" y="156"/>
                            </a:cxn>
                            <a:cxn ang="0">
                              <a:pos x="200" y="32"/>
                            </a:cxn>
                            <a:cxn ang="0">
                              <a:pos x="212" y="0"/>
                            </a:cxn>
                            <a:cxn ang="0">
                              <a:pos x="208" y="2"/>
                            </a:cxn>
                            <a:cxn ang="0">
                              <a:pos x="198" y="32"/>
                            </a:cxn>
                            <a:cxn ang="0">
                              <a:pos x="26" y="156"/>
                            </a:cxn>
                          </a:cxnLst>
                          <a:rect l="0" t="0" r="r" b="b"/>
                          <a:pathLst>
                            <a:path w="212" h="248">
                              <a:moveTo>
                                <a:pt x="26" y="156"/>
                              </a:moveTo>
                              <a:lnTo>
                                <a:pt x="0" y="248"/>
                              </a:lnTo>
                              <a:lnTo>
                                <a:pt x="4" y="248"/>
                              </a:lnTo>
                              <a:lnTo>
                                <a:pt x="30" y="156"/>
                              </a:lnTo>
                              <a:lnTo>
                                <a:pt x="200" y="32"/>
                              </a:lnTo>
                              <a:lnTo>
                                <a:pt x="212" y="0"/>
                              </a:lnTo>
                              <a:lnTo>
                                <a:pt x="208" y="2"/>
                              </a:lnTo>
                              <a:lnTo>
                                <a:pt x="198" y="32"/>
                              </a:lnTo>
                              <a:lnTo>
                                <a:pt x="26" y="15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17" name="Freeform 2880">
                          <a:extLst>
                            <a:ext uri="{FF2B5EF4-FFF2-40B4-BE49-F238E27FC236}">
                              <a16:creationId xmlns:a16="http://schemas.microsoft.com/office/drawing/2014/main" id="{889C7E00-9273-444E-BCF8-1EAAC1F0C38F}"/>
                            </a:ext>
                          </a:extLst>
                        </p:cNvPr>
                        <p:cNvSpPr>
                          <a:spLocks/>
                        </p:cNvSpPr>
                        <p:nvPr/>
                      </p:nvSpPr>
                      <p:spPr bwMode="auto">
                        <a:xfrm>
                          <a:off x="4476" y="2001"/>
                          <a:ext cx="2" cy="2"/>
                        </a:xfrm>
                        <a:custGeom>
                          <a:avLst/>
                          <a:gdLst/>
                          <a:ahLst/>
                          <a:cxnLst>
                            <a:cxn ang="0">
                              <a:pos x="0" y="0"/>
                            </a:cxn>
                            <a:cxn ang="0">
                              <a:pos x="0" y="0"/>
                            </a:cxn>
                            <a:cxn ang="0">
                              <a:pos x="2" y="2"/>
                            </a:cxn>
                            <a:cxn ang="0">
                              <a:pos x="0" y="0"/>
                            </a:cxn>
                          </a:cxnLst>
                          <a:rect l="0" t="0" r="r" b="b"/>
                          <a:pathLst>
                            <a:path w="2" h="2">
                              <a:moveTo>
                                <a:pt x="0" y="0"/>
                              </a:moveTo>
                              <a:lnTo>
                                <a:pt x="0" y="0"/>
                              </a:lnTo>
                              <a:lnTo>
                                <a:pt x="2" y="2"/>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18" name="Freeform 2881">
                          <a:extLst>
                            <a:ext uri="{FF2B5EF4-FFF2-40B4-BE49-F238E27FC236}">
                              <a16:creationId xmlns:a16="http://schemas.microsoft.com/office/drawing/2014/main" id="{9C9C4244-603A-8548-A2EC-725A9D485A1B}"/>
                            </a:ext>
                          </a:extLst>
                        </p:cNvPr>
                        <p:cNvSpPr>
                          <a:spLocks/>
                        </p:cNvSpPr>
                        <p:nvPr/>
                      </p:nvSpPr>
                      <p:spPr bwMode="auto">
                        <a:xfrm>
                          <a:off x="4360" y="2003"/>
                          <a:ext cx="118" cy="172"/>
                        </a:xfrm>
                        <a:custGeom>
                          <a:avLst/>
                          <a:gdLst/>
                          <a:ahLst/>
                          <a:cxnLst>
                            <a:cxn ang="0">
                              <a:pos x="64" y="98"/>
                            </a:cxn>
                            <a:cxn ang="0">
                              <a:pos x="0" y="172"/>
                            </a:cxn>
                            <a:cxn ang="0">
                              <a:pos x="6" y="170"/>
                            </a:cxn>
                            <a:cxn ang="0">
                              <a:pos x="6" y="170"/>
                            </a:cxn>
                            <a:cxn ang="0">
                              <a:pos x="66" y="98"/>
                            </a:cxn>
                            <a:cxn ang="0">
                              <a:pos x="118" y="2"/>
                            </a:cxn>
                            <a:cxn ang="0">
                              <a:pos x="114" y="0"/>
                            </a:cxn>
                            <a:cxn ang="0">
                              <a:pos x="64" y="98"/>
                            </a:cxn>
                          </a:cxnLst>
                          <a:rect l="0" t="0" r="r" b="b"/>
                          <a:pathLst>
                            <a:path w="118" h="172">
                              <a:moveTo>
                                <a:pt x="64" y="98"/>
                              </a:moveTo>
                              <a:lnTo>
                                <a:pt x="0" y="172"/>
                              </a:lnTo>
                              <a:lnTo>
                                <a:pt x="6" y="170"/>
                              </a:lnTo>
                              <a:lnTo>
                                <a:pt x="6" y="170"/>
                              </a:lnTo>
                              <a:lnTo>
                                <a:pt x="66" y="98"/>
                              </a:lnTo>
                              <a:lnTo>
                                <a:pt x="118" y="2"/>
                              </a:lnTo>
                              <a:lnTo>
                                <a:pt x="114" y="0"/>
                              </a:lnTo>
                              <a:lnTo>
                                <a:pt x="64" y="98"/>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19" name="Freeform 2882">
                          <a:extLst>
                            <a:ext uri="{FF2B5EF4-FFF2-40B4-BE49-F238E27FC236}">
                              <a16:creationId xmlns:a16="http://schemas.microsoft.com/office/drawing/2014/main" id="{A087E4A7-4F94-914D-8B07-20EEC293FE3C}"/>
                            </a:ext>
                          </a:extLst>
                        </p:cNvPr>
                        <p:cNvSpPr>
                          <a:spLocks/>
                        </p:cNvSpPr>
                        <p:nvPr/>
                      </p:nvSpPr>
                      <p:spPr bwMode="auto">
                        <a:xfrm>
                          <a:off x="5072" y="1655"/>
                          <a:ext cx="2" cy="6"/>
                        </a:xfrm>
                        <a:custGeom>
                          <a:avLst/>
                          <a:gdLst/>
                          <a:ahLst/>
                          <a:cxnLst>
                            <a:cxn ang="0">
                              <a:pos x="2" y="6"/>
                            </a:cxn>
                            <a:cxn ang="0">
                              <a:pos x="2" y="2"/>
                            </a:cxn>
                            <a:cxn ang="0">
                              <a:pos x="0" y="0"/>
                            </a:cxn>
                            <a:cxn ang="0">
                              <a:pos x="0" y="6"/>
                            </a:cxn>
                            <a:cxn ang="0">
                              <a:pos x="2" y="6"/>
                            </a:cxn>
                          </a:cxnLst>
                          <a:rect l="0" t="0" r="r" b="b"/>
                          <a:pathLst>
                            <a:path w="2" h="6">
                              <a:moveTo>
                                <a:pt x="2" y="6"/>
                              </a:moveTo>
                              <a:lnTo>
                                <a:pt x="2" y="2"/>
                              </a:lnTo>
                              <a:lnTo>
                                <a:pt x="0" y="0"/>
                              </a:lnTo>
                              <a:lnTo>
                                <a:pt x="0" y="6"/>
                              </a:lnTo>
                              <a:lnTo>
                                <a:pt x="2" y="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20" name="Freeform 2883">
                          <a:extLst>
                            <a:ext uri="{FF2B5EF4-FFF2-40B4-BE49-F238E27FC236}">
                              <a16:creationId xmlns:a16="http://schemas.microsoft.com/office/drawing/2014/main" id="{804ACD73-B8CF-014C-9A61-819EC1FFA3B6}"/>
                            </a:ext>
                          </a:extLst>
                        </p:cNvPr>
                        <p:cNvSpPr>
                          <a:spLocks/>
                        </p:cNvSpPr>
                        <p:nvPr/>
                      </p:nvSpPr>
                      <p:spPr bwMode="auto">
                        <a:xfrm>
                          <a:off x="4976" y="1581"/>
                          <a:ext cx="96" cy="80"/>
                        </a:xfrm>
                        <a:custGeom>
                          <a:avLst/>
                          <a:gdLst/>
                          <a:ahLst/>
                          <a:cxnLst>
                            <a:cxn ang="0">
                              <a:pos x="0" y="2"/>
                            </a:cxn>
                            <a:cxn ang="0">
                              <a:pos x="96" y="80"/>
                            </a:cxn>
                            <a:cxn ang="0">
                              <a:pos x="96" y="74"/>
                            </a:cxn>
                            <a:cxn ang="0">
                              <a:pos x="2" y="0"/>
                            </a:cxn>
                            <a:cxn ang="0">
                              <a:pos x="0" y="2"/>
                            </a:cxn>
                          </a:cxnLst>
                          <a:rect l="0" t="0" r="r" b="b"/>
                          <a:pathLst>
                            <a:path w="96" h="80">
                              <a:moveTo>
                                <a:pt x="0" y="2"/>
                              </a:moveTo>
                              <a:lnTo>
                                <a:pt x="96" y="80"/>
                              </a:lnTo>
                              <a:lnTo>
                                <a:pt x="96" y="74"/>
                              </a:lnTo>
                              <a:lnTo>
                                <a:pt x="2" y="0"/>
                              </a:lnTo>
                              <a:lnTo>
                                <a:pt x="0" y="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21" name="Freeform 2884">
                          <a:extLst>
                            <a:ext uri="{FF2B5EF4-FFF2-40B4-BE49-F238E27FC236}">
                              <a16:creationId xmlns:a16="http://schemas.microsoft.com/office/drawing/2014/main" id="{3981542A-FB54-1646-BF80-915737EF43FB}"/>
                            </a:ext>
                          </a:extLst>
                        </p:cNvPr>
                        <p:cNvSpPr>
                          <a:spLocks/>
                        </p:cNvSpPr>
                        <p:nvPr/>
                      </p:nvSpPr>
                      <p:spPr bwMode="auto">
                        <a:xfrm>
                          <a:off x="5104" y="1425"/>
                          <a:ext cx="2" cy="2"/>
                        </a:xfrm>
                        <a:custGeom>
                          <a:avLst/>
                          <a:gdLst/>
                          <a:ahLst/>
                          <a:cxnLst>
                            <a:cxn ang="0">
                              <a:pos x="0" y="2"/>
                            </a:cxn>
                            <a:cxn ang="0">
                              <a:pos x="2" y="2"/>
                            </a:cxn>
                            <a:cxn ang="0">
                              <a:pos x="2" y="0"/>
                            </a:cxn>
                            <a:cxn ang="0">
                              <a:pos x="0" y="2"/>
                            </a:cxn>
                            <a:cxn ang="0">
                              <a:pos x="0" y="2"/>
                            </a:cxn>
                          </a:cxnLst>
                          <a:rect l="0" t="0" r="r" b="b"/>
                          <a:pathLst>
                            <a:path w="2" h="2">
                              <a:moveTo>
                                <a:pt x="0" y="2"/>
                              </a:moveTo>
                              <a:lnTo>
                                <a:pt x="2" y="2"/>
                              </a:lnTo>
                              <a:lnTo>
                                <a:pt x="2" y="0"/>
                              </a:lnTo>
                              <a:lnTo>
                                <a:pt x="0" y="2"/>
                              </a:lnTo>
                              <a:lnTo>
                                <a:pt x="0" y="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22" name="Freeform 2885">
                          <a:extLst>
                            <a:ext uri="{FF2B5EF4-FFF2-40B4-BE49-F238E27FC236}">
                              <a16:creationId xmlns:a16="http://schemas.microsoft.com/office/drawing/2014/main" id="{D4BBE8AF-7A51-344A-AB02-633862B4E531}"/>
                            </a:ext>
                          </a:extLst>
                        </p:cNvPr>
                        <p:cNvSpPr>
                          <a:spLocks/>
                        </p:cNvSpPr>
                        <p:nvPr/>
                      </p:nvSpPr>
                      <p:spPr bwMode="auto">
                        <a:xfrm>
                          <a:off x="5216" y="1347"/>
                          <a:ext cx="6" cy="2"/>
                        </a:xfrm>
                        <a:custGeom>
                          <a:avLst/>
                          <a:gdLst/>
                          <a:ahLst/>
                          <a:cxnLst>
                            <a:cxn ang="0">
                              <a:pos x="4" y="0"/>
                            </a:cxn>
                            <a:cxn ang="0">
                              <a:pos x="2" y="0"/>
                            </a:cxn>
                            <a:cxn ang="0">
                              <a:pos x="0" y="2"/>
                            </a:cxn>
                            <a:cxn ang="0">
                              <a:pos x="6" y="2"/>
                            </a:cxn>
                            <a:cxn ang="0">
                              <a:pos x="6" y="0"/>
                            </a:cxn>
                            <a:cxn ang="0">
                              <a:pos x="4" y="0"/>
                            </a:cxn>
                            <a:cxn ang="0">
                              <a:pos x="4" y="0"/>
                            </a:cxn>
                            <a:cxn ang="0">
                              <a:pos x="4" y="0"/>
                            </a:cxn>
                          </a:cxnLst>
                          <a:rect l="0" t="0" r="r" b="b"/>
                          <a:pathLst>
                            <a:path w="6" h="2">
                              <a:moveTo>
                                <a:pt x="4" y="0"/>
                              </a:moveTo>
                              <a:lnTo>
                                <a:pt x="2" y="0"/>
                              </a:lnTo>
                              <a:lnTo>
                                <a:pt x="0" y="2"/>
                              </a:lnTo>
                              <a:lnTo>
                                <a:pt x="6" y="2"/>
                              </a:lnTo>
                              <a:lnTo>
                                <a:pt x="6" y="0"/>
                              </a:lnTo>
                              <a:lnTo>
                                <a:pt x="4" y="0"/>
                              </a:lnTo>
                              <a:lnTo>
                                <a:pt x="4" y="0"/>
                              </a:lnTo>
                              <a:lnTo>
                                <a:pt x="4"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23" name="Freeform 2886">
                          <a:extLst>
                            <a:ext uri="{FF2B5EF4-FFF2-40B4-BE49-F238E27FC236}">
                              <a16:creationId xmlns:a16="http://schemas.microsoft.com/office/drawing/2014/main" id="{A1708EF5-7473-E041-9CE6-95E076C37D5F}"/>
                            </a:ext>
                          </a:extLst>
                        </p:cNvPr>
                        <p:cNvSpPr>
                          <a:spLocks/>
                        </p:cNvSpPr>
                        <p:nvPr/>
                      </p:nvSpPr>
                      <p:spPr bwMode="auto">
                        <a:xfrm>
                          <a:off x="4982" y="1347"/>
                          <a:ext cx="236" cy="80"/>
                        </a:xfrm>
                        <a:custGeom>
                          <a:avLst/>
                          <a:gdLst/>
                          <a:ahLst/>
                          <a:cxnLst>
                            <a:cxn ang="0">
                              <a:pos x="222" y="0"/>
                            </a:cxn>
                            <a:cxn ang="0">
                              <a:pos x="136" y="40"/>
                            </a:cxn>
                            <a:cxn ang="0">
                              <a:pos x="124" y="70"/>
                            </a:cxn>
                            <a:cxn ang="0">
                              <a:pos x="0" y="42"/>
                            </a:cxn>
                            <a:cxn ang="0">
                              <a:pos x="0" y="44"/>
                            </a:cxn>
                            <a:cxn ang="0">
                              <a:pos x="124" y="72"/>
                            </a:cxn>
                            <a:cxn ang="0">
                              <a:pos x="122" y="80"/>
                            </a:cxn>
                            <a:cxn ang="0">
                              <a:pos x="124" y="78"/>
                            </a:cxn>
                            <a:cxn ang="0">
                              <a:pos x="138" y="40"/>
                            </a:cxn>
                            <a:cxn ang="0">
                              <a:pos x="222" y="2"/>
                            </a:cxn>
                            <a:cxn ang="0">
                              <a:pos x="234" y="2"/>
                            </a:cxn>
                            <a:cxn ang="0">
                              <a:pos x="236" y="0"/>
                            </a:cxn>
                            <a:cxn ang="0">
                              <a:pos x="222" y="0"/>
                            </a:cxn>
                          </a:cxnLst>
                          <a:rect l="0" t="0" r="r" b="b"/>
                          <a:pathLst>
                            <a:path w="236" h="80">
                              <a:moveTo>
                                <a:pt x="222" y="0"/>
                              </a:moveTo>
                              <a:lnTo>
                                <a:pt x="136" y="40"/>
                              </a:lnTo>
                              <a:lnTo>
                                <a:pt x="124" y="70"/>
                              </a:lnTo>
                              <a:lnTo>
                                <a:pt x="0" y="42"/>
                              </a:lnTo>
                              <a:lnTo>
                                <a:pt x="0" y="44"/>
                              </a:lnTo>
                              <a:lnTo>
                                <a:pt x="124" y="72"/>
                              </a:lnTo>
                              <a:lnTo>
                                <a:pt x="122" y="80"/>
                              </a:lnTo>
                              <a:lnTo>
                                <a:pt x="124" y="78"/>
                              </a:lnTo>
                              <a:lnTo>
                                <a:pt x="138" y="40"/>
                              </a:lnTo>
                              <a:lnTo>
                                <a:pt x="222" y="2"/>
                              </a:lnTo>
                              <a:lnTo>
                                <a:pt x="234" y="2"/>
                              </a:lnTo>
                              <a:lnTo>
                                <a:pt x="236" y="0"/>
                              </a:lnTo>
                              <a:lnTo>
                                <a:pt x="222"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26" name="Rectangle 2887">
                          <a:extLst>
                            <a:ext uri="{FF2B5EF4-FFF2-40B4-BE49-F238E27FC236}">
                              <a16:creationId xmlns:a16="http://schemas.microsoft.com/office/drawing/2014/main" id="{EA0DF2E4-445F-9547-AC18-086A35FA01BA}"/>
                            </a:ext>
                          </a:extLst>
                        </p:cNvPr>
                        <p:cNvSpPr>
                          <a:spLocks noChangeArrowheads="1"/>
                        </p:cNvSpPr>
                        <p:nvPr/>
                      </p:nvSpPr>
                      <p:spPr bwMode="auto">
                        <a:xfrm>
                          <a:off x="882" y="917"/>
                          <a:ext cx="6" cy="6"/>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27" name="Freeform 2888">
                          <a:extLst>
                            <a:ext uri="{FF2B5EF4-FFF2-40B4-BE49-F238E27FC236}">
                              <a16:creationId xmlns:a16="http://schemas.microsoft.com/office/drawing/2014/main" id="{C38DC599-0B23-804D-A8BA-2C73FF249BE0}"/>
                            </a:ext>
                          </a:extLst>
                        </p:cNvPr>
                        <p:cNvSpPr>
                          <a:spLocks/>
                        </p:cNvSpPr>
                        <p:nvPr/>
                      </p:nvSpPr>
                      <p:spPr bwMode="auto">
                        <a:xfrm>
                          <a:off x="888" y="711"/>
                          <a:ext cx="1590" cy="974"/>
                        </a:xfrm>
                        <a:custGeom>
                          <a:avLst/>
                          <a:gdLst/>
                          <a:ahLst/>
                          <a:cxnLst>
                            <a:cxn ang="0">
                              <a:pos x="1590" y="166"/>
                            </a:cxn>
                            <a:cxn ang="0">
                              <a:pos x="1580" y="616"/>
                            </a:cxn>
                            <a:cxn ang="0">
                              <a:pos x="978" y="650"/>
                            </a:cxn>
                            <a:cxn ang="0">
                              <a:pos x="908" y="626"/>
                            </a:cxn>
                            <a:cxn ang="0">
                              <a:pos x="754" y="534"/>
                            </a:cxn>
                            <a:cxn ang="0">
                              <a:pos x="714" y="476"/>
                            </a:cxn>
                            <a:cxn ang="0">
                              <a:pos x="710" y="326"/>
                            </a:cxn>
                            <a:cxn ang="0">
                              <a:pos x="668" y="24"/>
                            </a:cxn>
                            <a:cxn ang="0">
                              <a:pos x="636" y="166"/>
                            </a:cxn>
                            <a:cxn ang="0">
                              <a:pos x="736" y="346"/>
                            </a:cxn>
                            <a:cxn ang="0">
                              <a:pos x="756" y="472"/>
                            </a:cxn>
                            <a:cxn ang="0">
                              <a:pos x="818" y="642"/>
                            </a:cxn>
                            <a:cxn ang="0">
                              <a:pos x="948" y="618"/>
                            </a:cxn>
                            <a:cxn ang="0">
                              <a:pos x="948" y="964"/>
                            </a:cxn>
                            <a:cxn ang="0">
                              <a:pos x="502" y="598"/>
                            </a:cxn>
                            <a:cxn ang="0">
                              <a:pos x="560" y="436"/>
                            </a:cxn>
                            <a:cxn ang="0">
                              <a:pos x="592" y="2"/>
                            </a:cxn>
                            <a:cxn ang="0">
                              <a:pos x="524" y="342"/>
                            </a:cxn>
                            <a:cxn ang="0">
                              <a:pos x="400" y="334"/>
                            </a:cxn>
                            <a:cxn ang="0">
                              <a:pos x="110" y="318"/>
                            </a:cxn>
                            <a:cxn ang="0">
                              <a:pos x="0" y="206"/>
                            </a:cxn>
                            <a:cxn ang="0">
                              <a:pos x="96" y="238"/>
                            </a:cxn>
                            <a:cxn ang="0">
                              <a:pos x="284" y="356"/>
                            </a:cxn>
                            <a:cxn ang="0">
                              <a:pos x="534" y="378"/>
                            </a:cxn>
                            <a:cxn ang="0">
                              <a:pos x="486" y="572"/>
                            </a:cxn>
                            <a:cxn ang="0">
                              <a:pos x="444" y="862"/>
                            </a:cxn>
                            <a:cxn ang="0">
                              <a:pos x="446" y="866"/>
                            </a:cxn>
                            <a:cxn ang="0">
                              <a:pos x="442" y="870"/>
                            </a:cxn>
                            <a:cxn ang="0">
                              <a:pos x="682" y="914"/>
                            </a:cxn>
                            <a:cxn ang="0">
                              <a:pos x="688" y="920"/>
                            </a:cxn>
                            <a:cxn ang="0">
                              <a:pos x="948" y="970"/>
                            </a:cxn>
                            <a:cxn ang="0">
                              <a:pos x="992" y="584"/>
                            </a:cxn>
                            <a:cxn ang="0">
                              <a:pos x="1584" y="624"/>
                            </a:cxn>
                            <a:cxn ang="0">
                              <a:pos x="1586" y="524"/>
                            </a:cxn>
                            <a:cxn ang="0">
                              <a:pos x="1584" y="520"/>
                            </a:cxn>
                          </a:cxnLst>
                          <a:rect l="0" t="0" r="r" b="b"/>
                          <a:pathLst>
                            <a:path w="1590" h="974">
                              <a:moveTo>
                                <a:pt x="1586" y="520"/>
                              </a:moveTo>
                              <a:lnTo>
                                <a:pt x="1590" y="166"/>
                              </a:lnTo>
                              <a:lnTo>
                                <a:pt x="1584" y="164"/>
                              </a:lnTo>
                              <a:lnTo>
                                <a:pt x="1580" y="616"/>
                              </a:lnTo>
                              <a:lnTo>
                                <a:pt x="986" y="578"/>
                              </a:lnTo>
                              <a:lnTo>
                                <a:pt x="978" y="650"/>
                              </a:lnTo>
                              <a:lnTo>
                                <a:pt x="952" y="614"/>
                              </a:lnTo>
                              <a:lnTo>
                                <a:pt x="908" y="626"/>
                              </a:lnTo>
                              <a:lnTo>
                                <a:pt x="824" y="638"/>
                              </a:lnTo>
                              <a:lnTo>
                                <a:pt x="754" y="534"/>
                              </a:lnTo>
                              <a:lnTo>
                                <a:pt x="762" y="464"/>
                              </a:lnTo>
                              <a:lnTo>
                                <a:pt x="714" y="476"/>
                              </a:lnTo>
                              <a:lnTo>
                                <a:pt x="744" y="346"/>
                              </a:lnTo>
                              <a:lnTo>
                                <a:pt x="710" y="326"/>
                              </a:lnTo>
                              <a:lnTo>
                                <a:pt x="644" y="168"/>
                              </a:lnTo>
                              <a:lnTo>
                                <a:pt x="668" y="24"/>
                              </a:lnTo>
                              <a:lnTo>
                                <a:pt x="662" y="22"/>
                              </a:lnTo>
                              <a:lnTo>
                                <a:pt x="636" y="166"/>
                              </a:lnTo>
                              <a:lnTo>
                                <a:pt x="708" y="332"/>
                              </a:lnTo>
                              <a:lnTo>
                                <a:pt x="736" y="346"/>
                              </a:lnTo>
                              <a:lnTo>
                                <a:pt x="706" y="484"/>
                              </a:lnTo>
                              <a:lnTo>
                                <a:pt x="756" y="472"/>
                              </a:lnTo>
                              <a:lnTo>
                                <a:pt x="746" y="534"/>
                              </a:lnTo>
                              <a:lnTo>
                                <a:pt x="818" y="642"/>
                              </a:lnTo>
                              <a:lnTo>
                                <a:pt x="910" y="632"/>
                              </a:lnTo>
                              <a:lnTo>
                                <a:pt x="948" y="618"/>
                              </a:lnTo>
                              <a:lnTo>
                                <a:pt x="976" y="656"/>
                              </a:lnTo>
                              <a:lnTo>
                                <a:pt x="948" y="964"/>
                              </a:lnTo>
                              <a:lnTo>
                                <a:pt x="452" y="864"/>
                              </a:lnTo>
                              <a:lnTo>
                                <a:pt x="502" y="598"/>
                              </a:lnTo>
                              <a:lnTo>
                                <a:pt x="492" y="572"/>
                              </a:lnTo>
                              <a:lnTo>
                                <a:pt x="560" y="436"/>
                              </a:lnTo>
                              <a:lnTo>
                                <a:pt x="530" y="342"/>
                              </a:lnTo>
                              <a:lnTo>
                                <a:pt x="592" y="2"/>
                              </a:lnTo>
                              <a:lnTo>
                                <a:pt x="584" y="0"/>
                              </a:lnTo>
                              <a:lnTo>
                                <a:pt x="524" y="342"/>
                              </a:lnTo>
                              <a:lnTo>
                                <a:pt x="532" y="368"/>
                              </a:lnTo>
                              <a:lnTo>
                                <a:pt x="400" y="334"/>
                              </a:lnTo>
                              <a:lnTo>
                                <a:pt x="284" y="350"/>
                              </a:lnTo>
                              <a:lnTo>
                                <a:pt x="110" y="318"/>
                              </a:lnTo>
                              <a:lnTo>
                                <a:pt x="100" y="234"/>
                              </a:lnTo>
                              <a:lnTo>
                                <a:pt x="0" y="206"/>
                              </a:lnTo>
                              <a:lnTo>
                                <a:pt x="0" y="212"/>
                              </a:lnTo>
                              <a:lnTo>
                                <a:pt x="96" y="238"/>
                              </a:lnTo>
                              <a:lnTo>
                                <a:pt x="104" y="324"/>
                              </a:lnTo>
                              <a:lnTo>
                                <a:pt x="284" y="356"/>
                              </a:lnTo>
                              <a:lnTo>
                                <a:pt x="400" y="340"/>
                              </a:lnTo>
                              <a:lnTo>
                                <a:pt x="534" y="378"/>
                              </a:lnTo>
                              <a:lnTo>
                                <a:pt x="554" y="436"/>
                              </a:lnTo>
                              <a:lnTo>
                                <a:pt x="486" y="572"/>
                              </a:lnTo>
                              <a:lnTo>
                                <a:pt x="494" y="598"/>
                              </a:lnTo>
                              <a:lnTo>
                                <a:pt x="444" y="862"/>
                              </a:lnTo>
                              <a:lnTo>
                                <a:pt x="446" y="862"/>
                              </a:lnTo>
                              <a:lnTo>
                                <a:pt x="446" y="866"/>
                              </a:lnTo>
                              <a:lnTo>
                                <a:pt x="442" y="866"/>
                              </a:lnTo>
                              <a:lnTo>
                                <a:pt x="442" y="870"/>
                              </a:lnTo>
                              <a:lnTo>
                                <a:pt x="680" y="918"/>
                              </a:lnTo>
                              <a:lnTo>
                                <a:pt x="682" y="914"/>
                              </a:lnTo>
                              <a:lnTo>
                                <a:pt x="688" y="914"/>
                              </a:lnTo>
                              <a:lnTo>
                                <a:pt x="688" y="920"/>
                              </a:lnTo>
                              <a:lnTo>
                                <a:pt x="948" y="974"/>
                              </a:lnTo>
                              <a:lnTo>
                                <a:pt x="948" y="970"/>
                              </a:lnTo>
                              <a:lnTo>
                                <a:pt x="954" y="972"/>
                              </a:lnTo>
                              <a:lnTo>
                                <a:pt x="992" y="584"/>
                              </a:lnTo>
                              <a:lnTo>
                                <a:pt x="1584" y="624"/>
                              </a:lnTo>
                              <a:lnTo>
                                <a:pt x="1584" y="624"/>
                              </a:lnTo>
                              <a:lnTo>
                                <a:pt x="1586" y="624"/>
                              </a:lnTo>
                              <a:lnTo>
                                <a:pt x="1586" y="524"/>
                              </a:lnTo>
                              <a:lnTo>
                                <a:pt x="1584" y="524"/>
                              </a:lnTo>
                              <a:lnTo>
                                <a:pt x="1584" y="520"/>
                              </a:lnTo>
                              <a:lnTo>
                                <a:pt x="1586" y="52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28" name="Rectangle 2889">
                          <a:extLst>
                            <a:ext uri="{FF2B5EF4-FFF2-40B4-BE49-F238E27FC236}">
                              <a16:creationId xmlns:a16="http://schemas.microsoft.com/office/drawing/2014/main" id="{02C7797F-40AA-7347-900F-A1317E4117F9}"/>
                            </a:ext>
                          </a:extLst>
                        </p:cNvPr>
                        <p:cNvSpPr>
                          <a:spLocks noChangeArrowheads="1"/>
                        </p:cNvSpPr>
                        <p:nvPr/>
                      </p:nvSpPr>
                      <p:spPr bwMode="auto">
                        <a:xfrm>
                          <a:off x="766" y="1433"/>
                          <a:ext cx="1" cy="1"/>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29" name="Freeform 2890">
                          <a:extLst>
                            <a:ext uri="{FF2B5EF4-FFF2-40B4-BE49-F238E27FC236}">
                              <a16:creationId xmlns:a16="http://schemas.microsoft.com/office/drawing/2014/main" id="{21E7CC63-99BC-9A41-8030-A686721A1990}"/>
                            </a:ext>
                          </a:extLst>
                        </p:cNvPr>
                        <p:cNvSpPr>
                          <a:spLocks/>
                        </p:cNvSpPr>
                        <p:nvPr/>
                      </p:nvSpPr>
                      <p:spPr bwMode="auto">
                        <a:xfrm>
                          <a:off x="1370" y="2791"/>
                          <a:ext cx="2" cy="1"/>
                        </a:xfrm>
                        <a:custGeom>
                          <a:avLst/>
                          <a:gdLst/>
                          <a:ahLst/>
                          <a:cxnLst>
                            <a:cxn ang="0">
                              <a:pos x="2" y="0"/>
                            </a:cxn>
                            <a:cxn ang="0">
                              <a:pos x="2" y="0"/>
                            </a:cxn>
                            <a:cxn ang="0">
                              <a:pos x="0" y="0"/>
                            </a:cxn>
                            <a:cxn ang="0">
                              <a:pos x="2" y="0"/>
                            </a:cxn>
                          </a:cxnLst>
                          <a:rect l="0" t="0" r="r" b="b"/>
                          <a:pathLst>
                            <a:path w="2">
                              <a:moveTo>
                                <a:pt x="2" y="0"/>
                              </a:moveTo>
                              <a:lnTo>
                                <a:pt x="2" y="0"/>
                              </a:lnTo>
                              <a:lnTo>
                                <a:pt x="0" y="0"/>
                              </a:lnTo>
                              <a:lnTo>
                                <a:pt x="2"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30" name="Freeform 2891">
                          <a:extLst>
                            <a:ext uri="{FF2B5EF4-FFF2-40B4-BE49-F238E27FC236}">
                              <a16:creationId xmlns:a16="http://schemas.microsoft.com/office/drawing/2014/main" id="{7F304AFB-69FC-FF4C-96B7-96E244120220}"/>
                            </a:ext>
                          </a:extLst>
                        </p:cNvPr>
                        <p:cNvSpPr>
                          <a:spLocks/>
                        </p:cNvSpPr>
                        <p:nvPr/>
                      </p:nvSpPr>
                      <p:spPr bwMode="auto">
                        <a:xfrm>
                          <a:off x="1496" y="1629"/>
                          <a:ext cx="80" cy="590"/>
                        </a:xfrm>
                        <a:custGeom>
                          <a:avLst/>
                          <a:gdLst/>
                          <a:ahLst/>
                          <a:cxnLst>
                            <a:cxn ang="0">
                              <a:pos x="72" y="0"/>
                            </a:cxn>
                            <a:cxn ang="0">
                              <a:pos x="0" y="590"/>
                            </a:cxn>
                            <a:cxn ang="0">
                              <a:pos x="4" y="590"/>
                            </a:cxn>
                            <a:cxn ang="0">
                              <a:pos x="80" y="2"/>
                            </a:cxn>
                            <a:cxn ang="0">
                              <a:pos x="72" y="0"/>
                            </a:cxn>
                          </a:cxnLst>
                          <a:rect l="0" t="0" r="r" b="b"/>
                          <a:pathLst>
                            <a:path w="80" h="590">
                              <a:moveTo>
                                <a:pt x="72" y="0"/>
                              </a:moveTo>
                              <a:lnTo>
                                <a:pt x="0" y="590"/>
                              </a:lnTo>
                              <a:lnTo>
                                <a:pt x="4" y="590"/>
                              </a:lnTo>
                              <a:lnTo>
                                <a:pt x="80" y="2"/>
                              </a:lnTo>
                              <a:lnTo>
                                <a:pt x="72"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31" name="Freeform 2892">
                          <a:extLst>
                            <a:ext uri="{FF2B5EF4-FFF2-40B4-BE49-F238E27FC236}">
                              <a16:creationId xmlns:a16="http://schemas.microsoft.com/office/drawing/2014/main" id="{B7139167-5F10-B74C-96B7-F445F50E5145}"/>
                            </a:ext>
                          </a:extLst>
                        </p:cNvPr>
                        <p:cNvSpPr>
                          <a:spLocks/>
                        </p:cNvSpPr>
                        <p:nvPr/>
                      </p:nvSpPr>
                      <p:spPr bwMode="auto">
                        <a:xfrm>
                          <a:off x="766" y="1433"/>
                          <a:ext cx="734" cy="1358"/>
                        </a:xfrm>
                        <a:custGeom>
                          <a:avLst/>
                          <a:gdLst/>
                          <a:ahLst/>
                          <a:cxnLst>
                            <a:cxn ang="0">
                              <a:pos x="618" y="1262"/>
                            </a:cxn>
                            <a:cxn ang="0">
                              <a:pos x="668" y="1154"/>
                            </a:cxn>
                            <a:cxn ang="0">
                              <a:pos x="680" y="1140"/>
                            </a:cxn>
                            <a:cxn ang="0">
                              <a:pos x="648" y="1044"/>
                            </a:cxn>
                            <a:cxn ang="0">
                              <a:pos x="678" y="896"/>
                            </a:cxn>
                            <a:cxn ang="0">
                              <a:pos x="718" y="910"/>
                            </a:cxn>
                            <a:cxn ang="0">
                              <a:pos x="734" y="790"/>
                            </a:cxn>
                            <a:cxn ang="0">
                              <a:pos x="730" y="788"/>
                            </a:cxn>
                            <a:cxn ang="0">
                              <a:pos x="730" y="786"/>
                            </a:cxn>
                            <a:cxn ang="0">
                              <a:pos x="716" y="904"/>
                            </a:cxn>
                            <a:cxn ang="0">
                              <a:pos x="676" y="892"/>
                            </a:cxn>
                            <a:cxn ang="0">
                              <a:pos x="646" y="1040"/>
                            </a:cxn>
                            <a:cxn ang="0">
                              <a:pos x="262" y="482"/>
                            </a:cxn>
                            <a:cxn ang="0">
                              <a:pos x="272" y="454"/>
                            </a:cxn>
                            <a:cxn ang="0">
                              <a:pos x="262" y="426"/>
                            </a:cxn>
                            <a:cxn ang="0">
                              <a:pos x="338" y="98"/>
                            </a:cxn>
                            <a:cxn ang="0">
                              <a:pos x="564" y="144"/>
                            </a:cxn>
                            <a:cxn ang="0">
                              <a:pos x="566" y="140"/>
                            </a:cxn>
                            <a:cxn ang="0">
                              <a:pos x="338" y="92"/>
                            </a:cxn>
                            <a:cxn ang="0">
                              <a:pos x="0" y="0"/>
                            </a:cxn>
                            <a:cxn ang="0">
                              <a:pos x="0" y="0"/>
                            </a:cxn>
                            <a:cxn ang="0">
                              <a:pos x="2" y="8"/>
                            </a:cxn>
                            <a:cxn ang="0">
                              <a:pos x="334" y="98"/>
                            </a:cxn>
                            <a:cxn ang="0">
                              <a:pos x="256" y="426"/>
                            </a:cxn>
                            <a:cxn ang="0">
                              <a:pos x="266" y="454"/>
                            </a:cxn>
                            <a:cxn ang="0">
                              <a:pos x="256" y="482"/>
                            </a:cxn>
                            <a:cxn ang="0">
                              <a:pos x="644" y="1044"/>
                            </a:cxn>
                            <a:cxn ang="0">
                              <a:pos x="674" y="1140"/>
                            </a:cxn>
                            <a:cxn ang="0">
                              <a:pos x="664" y="1150"/>
                            </a:cxn>
                            <a:cxn ang="0">
                              <a:pos x="614" y="1260"/>
                            </a:cxn>
                            <a:cxn ang="0">
                              <a:pos x="626" y="1314"/>
                            </a:cxn>
                            <a:cxn ang="0">
                              <a:pos x="600" y="1354"/>
                            </a:cxn>
                            <a:cxn ang="0">
                              <a:pos x="604" y="1358"/>
                            </a:cxn>
                            <a:cxn ang="0">
                              <a:pos x="606" y="1358"/>
                            </a:cxn>
                            <a:cxn ang="0">
                              <a:pos x="630" y="1316"/>
                            </a:cxn>
                            <a:cxn ang="0">
                              <a:pos x="618" y="1262"/>
                            </a:cxn>
                          </a:cxnLst>
                          <a:rect l="0" t="0" r="r" b="b"/>
                          <a:pathLst>
                            <a:path w="734" h="1358">
                              <a:moveTo>
                                <a:pt x="618" y="1262"/>
                              </a:moveTo>
                              <a:lnTo>
                                <a:pt x="668" y="1154"/>
                              </a:lnTo>
                              <a:lnTo>
                                <a:pt x="680" y="1140"/>
                              </a:lnTo>
                              <a:lnTo>
                                <a:pt x="648" y="1044"/>
                              </a:lnTo>
                              <a:lnTo>
                                <a:pt x="678" y="896"/>
                              </a:lnTo>
                              <a:lnTo>
                                <a:pt x="718" y="910"/>
                              </a:lnTo>
                              <a:lnTo>
                                <a:pt x="734" y="790"/>
                              </a:lnTo>
                              <a:lnTo>
                                <a:pt x="730" y="788"/>
                              </a:lnTo>
                              <a:lnTo>
                                <a:pt x="730" y="786"/>
                              </a:lnTo>
                              <a:lnTo>
                                <a:pt x="716" y="904"/>
                              </a:lnTo>
                              <a:lnTo>
                                <a:pt x="676" y="892"/>
                              </a:lnTo>
                              <a:lnTo>
                                <a:pt x="646" y="1040"/>
                              </a:lnTo>
                              <a:lnTo>
                                <a:pt x="262" y="482"/>
                              </a:lnTo>
                              <a:lnTo>
                                <a:pt x="272" y="454"/>
                              </a:lnTo>
                              <a:lnTo>
                                <a:pt x="262" y="426"/>
                              </a:lnTo>
                              <a:lnTo>
                                <a:pt x="338" y="98"/>
                              </a:lnTo>
                              <a:lnTo>
                                <a:pt x="564" y="144"/>
                              </a:lnTo>
                              <a:lnTo>
                                <a:pt x="566" y="140"/>
                              </a:lnTo>
                              <a:lnTo>
                                <a:pt x="338" y="92"/>
                              </a:lnTo>
                              <a:lnTo>
                                <a:pt x="0" y="0"/>
                              </a:lnTo>
                              <a:lnTo>
                                <a:pt x="0" y="0"/>
                              </a:lnTo>
                              <a:lnTo>
                                <a:pt x="2" y="8"/>
                              </a:lnTo>
                              <a:lnTo>
                                <a:pt x="334" y="98"/>
                              </a:lnTo>
                              <a:lnTo>
                                <a:pt x="256" y="426"/>
                              </a:lnTo>
                              <a:lnTo>
                                <a:pt x="266" y="454"/>
                              </a:lnTo>
                              <a:lnTo>
                                <a:pt x="256" y="482"/>
                              </a:lnTo>
                              <a:lnTo>
                                <a:pt x="644" y="1044"/>
                              </a:lnTo>
                              <a:lnTo>
                                <a:pt x="674" y="1140"/>
                              </a:lnTo>
                              <a:lnTo>
                                <a:pt x="664" y="1150"/>
                              </a:lnTo>
                              <a:lnTo>
                                <a:pt x="614" y="1260"/>
                              </a:lnTo>
                              <a:lnTo>
                                <a:pt x="626" y="1314"/>
                              </a:lnTo>
                              <a:lnTo>
                                <a:pt x="600" y="1354"/>
                              </a:lnTo>
                              <a:lnTo>
                                <a:pt x="604" y="1358"/>
                              </a:lnTo>
                              <a:lnTo>
                                <a:pt x="606" y="1358"/>
                              </a:lnTo>
                              <a:lnTo>
                                <a:pt x="630" y="1316"/>
                              </a:lnTo>
                              <a:lnTo>
                                <a:pt x="618" y="126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32" name="Freeform 2893">
                          <a:extLst>
                            <a:ext uri="{FF2B5EF4-FFF2-40B4-BE49-F238E27FC236}">
                              <a16:creationId xmlns:a16="http://schemas.microsoft.com/office/drawing/2014/main" id="{AA28A678-F66E-3D4F-AF10-74E51FCCC683}"/>
                            </a:ext>
                          </a:extLst>
                        </p:cNvPr>
                        <p:cNvSpPr>
                          <a:spLocks/>
                        </p:cNvSpPr>
                        <p:nvPr/>
                      </p:nvSpPr>
                      <p:spPr bwMode="auto">
                        <a:xfrm>
                          <a:off x="1330" y="1573"/>
                          <a:ext cx="4" cy="4"/>
                        </a:xfrm>
                        <a:custGeom>
                          <a:avLst/>
                          <a:gdLst/>
                          <a:ahLst/>
                          <a:cxnLst>
                            <a:cxn ang="0">
                              <a:pos x="4" y="0"/>
                            </a:cxn>
                            <a:cxn ang="0">
                              <a:pos x="2" y="0"/>
                            </a:cxn>
                            <a:cxn ang="0">
                              <a:pos x="0" y="4"/>
                            </a:cxn>
                            <a:cxn ang="0">
                              <a:pos x="4" y="4"/>
                            </a:cxn>
                            <a:cxn ang="0">
                              <a:pos x="4" y="0"/>
                            </a:cxn>
                          </a:cxnLst>
                          <a:rect l="0" t="0" r="r" b="b"/>
                          <a:pathLst>
                            <a:path w="4" h="4">
                              <a:moveTo>
                                <a:pt x="4" y="0"/>
                              </a:moveTo>
                              <a:lnTo>
                                <a:pt x="2" y="0"/>
                              </a:lnTo>
                              <a:lnTo>
                                <a:pt x="0" y="4"/>
                              </a:lnTo>
                              <a:lnTo>
                                <a:pt x="4" y="4"/>
                              </a:lnTo>
                              <a:lnTo>
                                <a:pt x="4"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33" name="Freeform 2894">
                          <a:extLst>
                            <a:ext uri="{FF2B5EF4-FFF2-40B4-BE49-F238E27FC236}">
                              <a16:creationId xmlns:a16="http://schemas.microsoft.com/office/drawing/2014/main" id="{0867C9CD-317A-9F49-9BFD-34334B8321B4}"/>
                            </a:ext>
                          </a:extLst>
                        </p:cNvPr>
                        <p:cNvSpPr>
                          <a:spLocks/>
                        </p:cNvSpPr>
                        <p:nvPr/>
                      </p:nvSpPr>
                      <p:spPr bwMode="auto">
                        <a:xfrm>
                          <a:off x="1568" y="1625"/>
                          <a:ext cx="8" cy="6"/>
                        </a:xfrm>
                        <a:custGeom>
                          <a:avLst/>
                          <a:gdLst/>
                          <a:ahLst/>
                          <a:cxnLst>
                            <a:cxn ang="0">
                              <a:pos x="8" y="0"/>
                            </a:cxn>
                            <a:cxn ang="0">
                              <a:pos x="2" y="0"/>
                            </a:cxn>
                            <a:cxn ang="0">
                              <a:pos x="0" y="4"/>
                            </a:cxn>
                            <a:cxn ang="0">
                              <a:pos x="8" y="6"/>
                            </a:cxn>
                            <a:cxn ang="0">
                              <a:pos x="8" y="0"/>
                            </a:cxn>
                          </a:cxnLst>
                          <a:rect l="0" t="0" r="r" b="b"/>
                          <a:pathLst>
                            <a:path w="8" h="6">
                              <a:moveTo>
                                <a:pt x="8" y="0"/>
                              </a:moveTo>
                              <a:lnTo>
                                <a:pt x="2" y="0"/>
                              </a:lnTo>
                              <a:lnTo>
                                <a:pt x="0" y="4"/>
                              </a:lnTo>
                              <a:lnTo>
                                <a:pt x="8" y="6"/>
                              </a:lnTo>
                              <a:lnTo>
                                <a:pt x="8"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34" name="Freeform 2895">
                          <a:extLst>
                            <a:ext uri="{FF2B5EF4-FFF2-40B4-BE49-F238E27FC236}">
                              <a16:creationId xmlns:a16="http://schemas.microsoft.com/office/drawing/2014/main" id="{9BDC75CA-6137-5F46-96A3-24B0AA580612}"/>
                            </a:ext>
                          </a:extLst>
                        </p:cNvPr>
                        <p:cNvSpPr>
                          <a:spLocks/>
                        </p:cNvSpPr>
                        <p:nvPr/>
                      </p:nvSpPr>
                      <p:spPr bwMode="auto">
                        <a:xfrm>
                          <a:off x="3476" y="3155"/>
                          <a:ext cx="4" cy="1"/>
                        </a:xfrm>
                        <a:custGeom>
                          <a:avLst/>
                          <a:gdLst/>
                          <a:ahLst/>
                          <a:cxnLst>
                            <a:cxn ang="0">
                              <a:pos x="4" y="0"/>
                            </a:cxn>
                            <a:cxn ang="0">
                              <a:pos x="4" y="0"/>
                            </a:cxn>
                            <a:cxn ang="0">
                              <a:pos x="0" y="0"/>
                            </a:cxn>
                            <a:cxn ang="0">
                              <a:pos x="4" y="0"/>
                            </a:cxn>
                          </a:cxnLst>
                          <a:rect l="0" t="0" r="r" b="b"/>
                          <a:pathLst>
                            <a:path w="4">
                              <a:moveTo>
                                <a:pt x="4" y="0"/>
                              </a:moveTo>
                              <a:lnTo>
                                <a:pt x="4" y="0"/>
                              </a:lnTo>
                              <a:lnTo>
                                <a:pt x="0" y="0"/>
                              </a:lnTo>
                              <a:lnTo>
                                <a:pt x="4"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35" name="Freeform 2896">
                          <a:extLst>
                            <a:ext uri="{FF2B5EF4-FFF2-40B4-BE49-F238E27FC236}">
                              <a16:creationId xmlns:a16="http://schemas.microsoft.com/office/drawing/2014/main" id="{109F7109-2F40-FE43-903A-CD5FD565D128}"/>
                            </a:ext>
                          </a:extLst>
                        </p:cNvPr>
                        <p:cNvSpPr>
                          <a:spLocks/>
                        </p:cNvSpPr>
                        <p:nvPr/>
                      </p:nvSpPr>
                      <p:spPr bwMode="auto">
                        <a:xfrm>
                          <a:off x="2174" y="2981"/>
                          <a:ext cx="2" cy="4"/>
                        </a:xfrm>
                        <a:custGeom>
                          <a:avLst/>
                          <a:gdLst/>
                          <a:ahLst/>
                          <a:cxnLst>
                            <a:cxn ang="0">
                              <a:pos x="2" y="4"/>
                            </a:cxn>
                            <a:cxn ang="0">
                              <a:pos x="2" y="2"/>
                            </a:cxn>
                            <a:cxn ang="0">
                              <a:pos x="0" y="0"/>
                            </a:cxn>
                            <a:cxn ang="0">
                              <a:pos x="2" y="4"/>
                            </a:cxn>
                          </a:cxnLst>
                          <a:rect l="0" t="0" r="r" b="b"/>
                          <a:pathLst>
                            <a:path w="2" h="4">
                              <a:moveTo>
                                <a:pt x="2" y="4"/>
                              </a:moveTo>
                              <a:lnTo>
                                <a:pt x="2" y="2"/>
                              </a:lnTo>
                              <a:lnTo>
                                <a:pt x="0" y="0"/>
                              </a:lnTo>
                              <a:lnTo>
                                <a:pt x="2" y="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36" name="Freeform 2897">
                          <a:extLst>
                            <a:ext uri="{FF2B5EF4-FFF2-40B4-BE49-F238E27FC236}">
                              <a16:creationId xmlns:a16="http://schemas.microsoft.com/office/drawing/2014/main" id="{6065B9F9-F287-9F46-A3B4-F225DEFBCF51}"/>
                            </a:ext>
                          </a:extLst>
                        </p:cNvPr>
                        <p:cNvSpPr>
                          <a:spLocks/>
                        </p:cNvSpPr>
                        <p:nvPr/>
                      </p:nvSpPr>
                      <p:spPr bwMode="auto">
                        <a:xfrm>
                          <a:off x="1910" y="3007"/>
                          <a:ext cx="8" cy="2"/>
                        </a:xfrm>
                        <a:custGeom>
                          <a:avLst/>
                          <a:gdLst/>
                          <a:ahLst/>
                          <a:cxnLst>
                            <a:cxn ang="0">
                              <a:pos x="0" y="0"/>
                            </a:cxn>
                            <a:cxn ang="0">
                              <a:pos x="8" y="2"/>
                            </a:cxn>
                            <a:cxn ang="0">
                              <a:pos x="8" y="0"/>
                            </a:cxn>
                            <a:cxn ang="0">
                              <a:pos x="0" y="0"/>
                            </a:cxn>
                            <a:cxn ang="0">
                              <a:pos x="0" y="0"/>
                            </a:cxn>
                          </a:cxnLst>
                          <a:rect l="0" t="0" r="r" b="b"/>
                          <a:pathLst>
                            <a:path w="8" h="2">
                              <a:moveTo>
                                <a:pt x="0" y="0"/>
                              </a:moveTo>
                              <a:lnTo>
                                <a:pt x="8" y="2"/>
                              </a:lnTo>
                              <a:lnTo>
                                <a:pt x="8" y="0"/>
                              </a:lnTo>
                              <a:lnTo>
                                <a:pt x="0" y="0"/>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37" name="Freeform 2898">
                          <a:extLst>
                            <a:ext uri="{FF2B5EF4-FFF2-40B4-BE49-F238E27FC236}">
                              <a16:creationId xmlns:a16="http://schemas.microsoft.com/office/drawing/2014/main" id="{596BE371-A40C-464D-AF86-FE227E975AAF}"/>
                            </a:ext>
                          </a:extLst>
                        </p:cNvPr>
                        <p:cNvSpPr>
                          <a:spLocks/>
                        </p:cNvSpPr>
                        <p:nvPr/>
                      </p:nvSpPr>
                      <p:spPr bwMode="auto">
                        <a:xfrm>
                          <a:off x="3410" y="2759"/>
                          <a:ext cx="92" cy="396"/>
                        </a:xfrm>
                        <a:custGeom>
                          <a:avLst/>
                          <a:gdLst/>
                          <a:ahLst/>
                          <a:cxnLst>
                            <a:cxn ang="0">
                              <a:pos x="92" y="254"/>
                            </a:cxn>
                            <a:cxn ang="0">
                              <a:pos x="24" y="134"/>
                            </a:cxn>
                            <a:cxn ang="0">
                              <a:pos x="8" y="0"/>
                            </a:cxn>
                            <a:cxn ang="0">
                              <a:pos x="0" y="0"/>
                            </a:cxn>
                            <a:cxn ang="0">
                              <a:pos x="18" y="136"/>
                            </a:cxn>
                            <a:cxn ang="0">
                              <a:pos x="88" y="254"/>
                            </a:cxn>
                            <a:cxn ang="0">
                              <a:pos x="78" y="350"/>
                            </a:cxn>
                            <a:cxn ang="0">
                              <a:pos x="64" y="394"/>
                            </a:cxn>
                            <a:cxn ang="0">
                              <a:pos x="66" y="396"/>
                            </a:cxn>
                            <a:cxn ang="0">
                              <a:pos x="70" y="396"/>
                            </a:cxn>
                            <a:cxn ang="0">
                              <a:pos x="84" y="352"/>
                            </a:cxn>
                            <a:cxn ang="0">
                              <a:pos x="92" y="254"/>
                            </a:cxn>
                          </a:cxnLst>
                          <a:rect l="0" t="0" r="r" b="b"/>
                          <a:pathLst>
                            <a:path w="92" h="396">
                              <a:moveTo>
                                <a:pt x="92" y="254"/>
                              </a:moveTo>
                              <a:lnTo>
                                <a:pt x="24" y="134"/>
                              </a:lnTo>
                              <a:lnTo>
                                <a:pt x="8" y="0"/>
                              </a:lnTo>
                              <a:lnTo>
                                <a:pt x="0" y="0"/>
                              </a:lnTo>
                              <a:lnTo>
                                <a:pt x="18" y="136"/>
                              </a:lnTo>
                              <a:lnTo>
                                <a:pt x="88" y="254"/>
                              </a:lnTo>
                              <a:lnTo>
                                <a:pt x="78" y="350"/>
                              </a:lnTo>
                              <a:lnTo>
                                <a:pt x="64" y="394"/>
                              </a:lnTo>
                              <a:lnTo>
                                <a:pt x="66" y="396"/>
                              </a:lnTo>
                              <a:lnTo>
                                <a:pt x="70" y="396"/>
                              </a:lnTo>
                              <a:lnTo>
                                <a:pt x="84" y="352"/>
                              </a:lnTo>
                              <a:lnTo>
                                <a:pt x="92" y="25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38" name="Rectangle 2899">
                          <a:extLst>
                            <a:ext uri="{FF2B5EF4-FFF2-40B4-BE49-F238E27FC236}">
                              <a16:creationId xmlns:a16="http://schemas.microsoft.com/office/drawing/2014/main" id="{D5DD3F61-8A6E-ED43-AC03-69C9B2DE4B03}"/>
                            </a:ext>
                          </a:extLst>
                        </p:cNvPr>
                        <p:cNvSpPr>
                          <a:spLocks noChangeArrowheads="1"/>
                        </p:cNvSpPr>
                        <p:nvPr/>
                      </p:nvSpPr>
                      <p:spPr bwMode="auto">
                        <a:xfrm>
                          <a:off x="1496" y="2219"/>
                          <a:ext cx="1" cy="1"/>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39" name="Freeform 2900">
                          <a:extLst>
                            <a:ext uri="{FF2B5EF4-FFF2-40B4-BE49-F238E27FC236}">
                              <a16:creationId xmlns:a16="http://schemas.microsoft.com/office/drawing/2014/main" id="{67ACAD95-A3D5-3140-A52A-FDB201BC794F}"/>
                            </a:ext>
                          </a:extLst>
                        </p:cNvPr>
                        <p:cNvSpPr>
                          <a:spLocks/>
                        </p:cNvSpPr>
                        <p:nvPr/>
                      </p:nvSpPr>
                      <p:spPr bwMode="auto">
                        <a:xfrm>
                          <a:off x="1500" y="1335"/>
                          <a:ext cx="1918" cy="1672"/>
                        </a:xfrm>
                        <a:custGeom>
                          <a:avLst/>
                          <a:gdLst/>
                          <a:ahLst/>
                          <a:cxnLst>
                            <a:cxn ang="0">
                              <a:pos x="1038" y="1058"/>
                            </a:cxn>
                            <a:cxn ang="0">
                              <a:pos x="1320" y="1284"/>
                            </a:cxn>
                            <a:cxn ang="0">
                              <a:pos x="1796" y="1340"/>
                            </a:cxn>
                            <a:cxn ang="0">
                              <a:pos x="1910" y="1424"/>
                            </a:cxn>
                            <a:cxn ang="0">
                              <a:pos x="1918" y="1420"/>
                            </a:cxn>
                            <a:cxn ang="0">
                              <a:pos x="1874" y="1366"/>
                            </a:cxn>
                            <a:cxn ang="0">
                              <a:pos x="1864" y="1366"/>
                            </a:cxn>
                            <a:cxn ang="0">
                              <a:pos x="1798" y="1334"/>
                            </a:cxn>
                            <a:cxn ang="0">
                              <a:pos x="1326" y="1280"/>
                            </a:cxn>
                            <a:cxn ang="0">
                              <a:pos x="1058" y="1050"/>
                            </a:cxn>
                            <a:cxn ang="0">
                              <a:pos x="1830" y="954"/>
                            </a:cxn>
                            <a:cxn ang="0">
                              <a:pos x="1138" y="972"/>
                            </a:cxn>
                            <a:cxn ang="0">
                              <a:pos x="1134" y="974"/>
                            </a:cxn>
                            <a:cxn ang="0">
                              <a:pos x="1052" y="974"/>
                            </a:cxn>
                            <a:cxn ang="0">
                              <a:pos x="508" y="498"/>
                            </a:cxn>
                            <a:cxn ang="0">
                              <a:pos x="1128" y="616"/>
                            </a:cxn>
                            <a:cxn ang="0">
                              <a:pos x="1128" y="618"/>
                            </a:cxn>
                            <a:cxn ang="0">
                              <a:pos x="1734" y="610"/>
                            </a:cxn>
                            <a:cxn ang="0">
                              <a:pos x="1726" y="604"/>
                            </a:cxn>
                            <a:cxn ang="0">
                              <a:pos x="1710" y="542"/>
                            </a:cxn>
                            <a:cxn ang="0">
                              <a:pos x="1726" y="604"/>
                            </a:cxn>
                            <a:cxn ang="0">
                              <a:pos x="1126" y="518"/>
                            </a:cxn>
                            <a:cxn ang="0">
                              <a:pos x="972" y="252"/>
                            </a:cxn>
                            <a:cxn ang="0">
                              <a:pos x="972" y="248"/>
                            </a:cxn>
                            <a:cxn ang="0">
                              <a:pos x="976" y="0"/>
                            </a:cxn>
                            <a:cxn ang="0">
                              <a:pos x="974" y="0"/>
                            </a:cxn>
                            <a:cxn ang="0">
                              <a:pos x="966" y="510"/>
                            </a:cxn>
                            <a:cxn ang="0">
                              <a:pos x="316" y="468"/>
                            </a:cxn>
                            <a:cxn ang="0">
                              <a:pos x="342" y="348"/>
                            </a:cxn>
                            <a:cxn ang="0">
                              <a:pos x="336" y="350"/>
                            </a:cxn>
                            <a:cxn ang="0">
                              <a:pos x="500" y="498"/>
                            </a:cxn>
                            <a:cxn ang="0">
                              <a:pos x="0" y="884"/>
                            </a:cxn>
                            <a:cxn ang="0">
                              <a:pos x="452" y="968"/>
                            </a:cxn>
                            <a:cxn ang="0">
                              <a:pos x="418" y="1672"/>
                            </a:cxn>
                            <a:cxn ang="0">
                              <a:pos x="1050" y="982"/>
                            </a:cxn>
                            <a:cxn ang="0">
                              <a:pos x="1030" y="1050"/>
                            </a:cxn>
                            <a:cxn ang="0">
                              <a:pos x="672" y="1602"/>
                            </a:cxn>
                            <a:cxn ang="0">
                              <a:pos x="674" y="1646"/>
                            </a:cxn>
                            <a:cxn ang="0">
                              <a:pos x="676" y="1610"/>
                            </a:cxn>
                          </a:cxnLst>
                          <a:rect l="0" t="0" r="r" b="b"/>
                          <a:pathLst>
                            <a:path w="1918" h="1672">
                              <a:moveTo>
                                <a:pt x="1046" y="1620"/>
                              </a:moveTo>
                              <a:lnTo>
                                <a:pt x="1038" y="1058"/>
                              </a:lnTo>
                              <a:lnTo>
                                <a:pt x="1308" y="1048"/>
                              </a:lnTo>
                              <a:lnTo>
                                <a:pt x="1320" y="1284"/>
                              </a:lnTo>
                              <a:lnTo>
                                <a:pt x="1528" y="1352"/>
                              </a:lnTo>
                              <a:lnTo>
                                <a:pt x="1796" y="1340"/>
                              </a:lnTo>
                              <a:lnTo>
                                <a:pt x="1906" y="1386"/>
                              </a:lnTo>
                              <a:lnTo>
                                <a:pt x="1910" y="1424"/>
                              </a:lnTo>
                              <a:lnTo>
                                <a:pt x="1910" y="1420"/>
                              </a:lnTo>
                              <a:lnTo>
                                <a:pt x="1918" y="1420"/>
                              </a:lnTo>
                              <a:lnTo>
                                <a:pt x="1914" y="1382"/>
                              </a:lnTo>
                              <a:lnTo>
                                <a:pt x="1874" y="1366"/>
                              </a:lnTo>
                              <a:lnTo>
                                <a:pt x="1874" y="1370"/>
                              </a:lnTo>
                              <a:lnTo>
                                <a:pt x="1864" y="1366"/>
                              </a:lnTo>
                              <a:lnTo>
                                <a:pt x="1864" y="1362"/>
                              </a:lnTo>
                              <a:lnTo>
                                <a:pt x="1798" y="1334"/>
                              </a:lnTo>
                              <a:lnTo>
                                <a:pt x="1528" y="1348"/>
                              </a:lnTo>
                              <a:lnTo>
                                <a:pt x="1326" y="1280"/>
                              </a:lnTo>
                              <a:lnTo>
                                <a:pt x="1312" y="1042"/>
                              </a:lnTo>
                              <a:lnTo>
                                <a:pt x="1058" y="1050"/>
                              </a:lnTo>
                              <a:lnTo>
                                <a:pt x="1056" y="982"/>
                              </a:lnTo>
                              <a:lnTo>
                                <a:pt x="1830" y="954"/>
                              </a:lnTo>
                              <a:lnTo>
                                <a:pt x="1828" y="948"/>
                              </a:lnTo>
                              <a:lnTo>
                                <a:pt x="1138" y="972"/>
                              </a:lnTo>
                              <a:lnTo>
                                <a:pt x="1138" y="974"/>
                              </a:lnTo>
                              <a:lnTo>
                                <a:pt x="1134" y="974"/>
                              </a:lnTo>
                              <a:lnTo>
                                <a:pt x="1134" y="972"/>
                              </a:lnTo>
                              <a:lnTo>
                                <a:pt x="1052" y="974"/>
                              </a:lnTo>
                              <a:lnTo>
                                <a:pt x="458" y="964"/>
                              </a:lnTo>
                              <a:lnTo>
                                <a:pt x="508" y="498"/>
                              </a:lnTo>
                              <a:lnTo>
                                <a:pt x="1120" y="524"/>
                              </a:lnTo>
                              <a:lnTo>
                                <a:pt x="1128" y="616"/>
                              </a:lnTo>
                              <a:lnTo>
                                <a:pt x="1128" y="616"/>
                              </a:lnTo>
                              <a:lnTo>
                                <a:pt x="1128" y="618"/>
                              </a:lnTo>
                              <a:lnTo>
                                <a:pt x="1736" y="610"/>
                              </a:lnTo>
                              <a:lnTo>
                                <a:pt x="1734" y="610"/>
                              </a:lnTo>
                              <a:lnTo>
                                <a:pt x="1726" y="610"/>
                              </a:lnTo>
                              <a:lnTo>
                                <a:pt x="1726" y="604"/>
                              </a:lnTo>
                              <a:lnTo>
                                <a:pt x="1732" y="604"/>
                              </a:lnTo>
                              <a:lnTo>
                                <a:pt x="1710" y="542"/>
                              </a:lnTo>
                              <a:lnTo>
                                <a:pt x="1704" y="542"/>
                              </a:lnTo>
                              <a:lnTo>
                                <a:pt x="1726" y="604"/>
                              </a:lnTo>
                              <a:lnTo>
                                <a:pt x="1132" y="612"/>
                              </a:lnTo>
                              <a:lnTo>
                                <a:pt x="1126" y="518"/>
                              </a:lnTo>
                              <a:lnTo>
                                <a:pt x="968" y="514"/>
                              </a:lnTo>
                              <a:lnTo>
                                <a:pt x="972" y="252"/>
                              </a:lnTo>
                              <a:lnTo>
                                <a:pt x="972" y="252"/>
                              </a:lnTo>
                              <a:lnTo>
                                <a:pt x="972" y="248"/>
                              </a:lnTo>
                              <a:lnTo>
                                <a:pt x="972" y="248"/>
                              </a:lnTo>
                              <a:lnTo>
                                <a:pt x="976" y="0"/>
                              </a:lnTo>
                              <a:lnTo>
                                <a:pt x="974" y="0"/>
                              </a:lnTo>
                              <a:lnTo>
                                <a:pt x="974" y="0"/>
                              </a:lnTo>
                              <a:lnTo>
                                <a:pt x="972" y="0"/>
                              </a:lnTo>
                              <a:lnTo>
                                <a:pt x="966" y="510"/>
                              </a:lnTo>
                              <a:lnTo>
                                <a:pt x="508" y="496"/>
                              </a:lnTo>
                              <a:lnTo>
                                <a:pt x="316" y="468"/>
                              </a:lnTo>
                              <a:lnTo>
                                <a:pt x="344" y="348"/>
                              </a:lnTo>
                              <a:lnTo>
                                <a:pt x="342" y="348"/>
                              </a:lnTo>
                              <a:lnTo>
                                <a:pt x="342" y="352"/>
                              </a:lnTo>
                              <a:lnTo>
                                <a:pt x="336" y="350"/>
                              </a:lnTo>
                              <a:lnTo>
                                <a:pt x="312" y="472"/>
                              </a:lnTo>
                              <a:lnTo>
                                <a:pt x="500" y="498"/>
                              </a:lnTo>
                              <a:lnTo>
                                <a:pt x="452" y="964"/>
                              </a:lnTo>
                              <a:lnTo>
                                <a:pt x="0" y="884"/>
                              </a:lnTo>
                              <a:lnTo>
                                <a:pt x="0" y="888"/>
                              </a:lnTo>
                              <a:lnTo>
                                <a:pt x="452" y="968"/>
                              </a:lnTo>
                              <a:lnTo>
                                <a:pt x="410" y="1672"/>
                              </a:lnTo>
                              <a:lnTo>
                                <a:pt x="418" y="1672"/>
                              </a:lnTo>
                              <a:lnTo>
                                <a:pt x="458" y="968"/>
                              </a:lnTo>
                              <a:lnTo>
                                <a:pt x="1050" y="982"/>
                              </a:lnTo>
                              <a:lnTo>
                                <a:pt x="1050" y="1050"/>
                              </a:lnTo>
                              <a:lnTo>
                                <a:pt x="1030" y="1050"/>
                              </a:lnTo>
                              <a:lnTo>
                                <a:pt x="1038" y="1610"/>
                              </a:lnTo>
                              <a:lnTo>
                                <a:pt x="672" y="1602"/>
                              </a:lnTo>
                              <a:lnTo>
                                <a:pt x="670" y="1642"/>
                              </a:lnTo>
                              <a:lnTo>
                                <a:pt x="674" y="1646"/>
                              </a:lnTo>
                              <a:lnTo>
                                <a:pt x="676" y="1648"/>
                              </a:lnTo>
                              <a:lnTo>
                                <a:pt x="676" y="1610"/>
                              </a:lnTo>
                              <a:lnTo>
                                <a:pt x="1046" y="162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40" name="Freeform 2901">
                          <a:extLst>
                            <a:ext uri="{FF2B5EF4-FFF2-40B4-BE49-F238E27FC236}">
                              <a16:creationId xmlns:a16="http://schemas.microsoft.com/office/drawing/2014/main" id="{E519DF60-EF2B-814C-9D11-22E1E0663532}"/>
                            </a:ext>
                          </a:extLst>
                        </p:cNvPr>
                        <p:cNvSpPr>
                          <a:spLocks/>
                        </p:cNvSpPr>
                        <p:nvPr/>
                      </p:nvSpPr>
                      <p:spPr bwMode="auto">
                        <a:xfrm>
                          <a:off x="3104" y="1481"/>
                          <a:ext cx="106" cy="394"/>
                        </a:xfrm>
                        <a:custGeom>
                          <a:avLst/>
                          <a:gdLst/>
                          <a:ahLst/>
                          <a:cxnLst>
                            <a:cxn ang="0">
                              <a:pos x="12" y="136"/>
                            </a:cxn>
                            <a:cxn ang="0">
                              <a:pos x="8" y="0"/>
                            </a:cxn>
                            <a:cxn ang="0">
                              <a:pos x="0" y="2"/>
                            </a:cxn>
                            <a:cxn ang="0">
                              <a:pos x="4" y="140"/>
                            </a:cxn>
                            <a:cxn ang="0">
                              <a:pos x="98" y="394"/>
                            </a:cxn>
                            <a:cxn ang="0">
                              <a:pos x="106" y="394"/>
                            </a:cxn>
                            <a:cxn ang="0">
                              <a:pos x="12" y="136"/>
                            </a:cxn>
                          </a:cxnLst>
                          <a:rect l="0" t="0" r="r" b="b"/>
                          <a:pathLst>
                            <a:path w="106" h="394">
                              <a:moveTo>
                                <a:pt x="12" y="136"/>
                              </a:moveTo>
                              <a:lnTo>
                                <a:pt x="8" y="0"/>
                              </a:lnTo>
                              <a:lnTo>
                                <a:pt x="0" y="2"/>
                              </a:lnTo>
                              <a:lnTo>
                                <a:pt x="4" y="140"/>
                              </a:lnTo>
                              <a:lnTo>
                                <a:pt x="98" y="394"/>
                              </a:lnTo>
                              <a:lnTo>
                                <a:pt x="106" y="394"/>
                              </a:lnTo>
                              <a:lnTo>
                                <a:pt x="12" y="13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41" name="Freeform 2902">
                          <a:extLst>
                            <a:ext uri="{FF2B5EF4-FFF2-40B4-BE49-F238E27FC236}">
                              <a16:creationId xmlns:a16="http://schemas.microsoft.com/office/drawing/2014/main" id="{37125D3F-E92F-6341-AEBA-018C30397AAA}"/>
                            </a:ext>
                          </a:extLst>
                        </p:cNvPr>
                        <p:cNvSpPr>
                          <a:spLocks/>
                        </p:cNvSpPr>
                        <p:nvPr/>
                      </p:nvSpPr>
                      <p:spPr bwMode="auto">
                        <a:xfrm>
                          <a:off x="3014" y="847"/>
                          <a:ext cx="98" cy="634"/>
                        </a:xfrm>
                        <a:custGeom>
                          <a:avLst/>
                          <a:gdLst/>
                          <a:ahLst/>
                          <a:cxnLst>
                            <a:cxn ang="0">
                              <a:pos x="98" y="626"/>
                            </a:cxn>
                            <a:cxn ang="0">
                              <a:pos x="92" y="448"/>
                            </a:cxn>
                            <a:cxn ang="0">
                              <a:pos x="62" y="410"/>
                            </a:cxn>
                            <a:cxn ang="0">
                              <a:pos x="80" y="378"/>
                            </a:cxn>
                            <a:cxn ang="0">
                              <a:pos x="6" y="2"/>
                            </a:cxn>
                            <a:cxn ang="0">
                              <a:pos x="0" y="0"/>
                            </a:cxn>
                            <a:cxn ang="0">
                              <a:pos x="74" y="378"/>
                            </a:cxn>
                            <a:cxn ang="0">
                              <a:pos x="54" y="410"/>
                            </a:cxn>
                            <a:cxn ang="0">
                              <a:pos x="84" y="448"/>
                            </a:cxn>
                            <a:cxn ang="0">
                              <a:pos x="90" y="634"/>
                            </a:cxn>
                            <a:cxn ang="0">
                              <a:pos x="90" y="626"/>
                            </a:cxn>
                            <a:cxn ang="0">
                              <a:pos x="98" y="626"/>
                            </a:cxn>
                          </a:cxnLst>
                          <a:rect l="0" t="0" r="r" b="b"/>
                          <a:pathLst>
                            <a:path w="98" h="634">
                              <a:moveTo>
                                <a:pt x="98" y="626"/>
                              </a:moveTo>
                              <a:lnTo>
                                <a:pt x="92" y="448"/>
                              </a:lnTo>
                              <a:lnTo>
                                <a:pt x="62" y="410"/>
                              </a:lnTo>
                              <a:lnTo>
                                <a:pt x="80" y="378"/>
                              </a:lnTo>
                              <a:lnTo>
                                <a:pt x="6" y="2"/>
                              </a:lnTo>
                              <a:lnTo>
                                <a:pt x="0" y="0"/>
                              </a:lnTo>
                              <a:lnTo>
                                <a:pt x="74" y="378"/>
                              </a:lnTo>
                              <a:lnTo>
                                <a:pt x="54" y="410"/>
                              </a:lnTo>
                              <a:lnTo>
                                <a:pt x="84" y="448"/>
                              </a:lnTo>
                              <a:lnTo>
                                <a:pt x="90" y="634"/>
                              </a:lnTo>
                              <a:lnTo>
                                <a:pt x="90" y="626"/>
                              </a:lnTo>
                              <a:lnTo>
                                <a:pt x="98" y="62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42" name="Rectangle 2903">
                          <a:extLst>
                            <a:ext uri="{FF2B5EF4-FFF2-40B4-BE49-F238E27FC236}">
                              <a16:creationId xmlns:a16="http://schemas.microsoft.com/office/drawing/2014/main" id="{98D27F55-E573-AE41-9202-CF7D8C680A92}"/>
                            </a:ext>
                          </a:extLst>
                        </p:cNvPr>
                        <p:cNvSpPr>
                          <a:spLocks noChangeArrowheads="1"/>
                        </p:cNvSpPr>
                        <p:nvPr/>
                      </p:nvSpPr>
                      <p:spPr bwMode="auto">
                        <a:xfrm>
                          <a:off x="2628" y="1951"/>
                          <a:ext cx="1" cy="2"/>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43" name="Rectangle 2904">
                          <a:extLst>
                            <a:ext uri="{FF2B5EF4-FFF2-40B4-BE49-F238E27FC236}">
                              <a16:creationId xmlns:a16="http://schemas.microsoft.com/office/drawing/2014/main" id="{7A0AE4A7-452D-0E4A-8926-BD4049C58DF7}"/>
                            </a:ext>
                          </a:extLst>
                        </p:cNvPr>
                        <p:cNvSpPr>
                          <a:spLocks noChangeArrowheads="1"/>
                        </p:cNvSpPr>
                        <p:nvPr/>
                      </p:nvSpPr>
                      <p:spPr bwMode="auto">
                        <a:xfrm>
                          <a:off x="2634" y="2307"/>
                          <a:ext cx="4" cy="2"/>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44" name="Freeform 2905">
                          <a:extLst>
                            <a:ext uri="{FF2B5EF4-FFF2-40B4-BE49-F238E27FC236}">
                              <a16:creationId xmlns:a16="http://schemas.microsoft.com/office/drawing/2014/main" id="{32A46BA0-9E66-4040-B37F-CE8BCA8F48E6}"/>
                            </a:ext>
                          </a:extLst>
                        </p:cNvPr>
                        <p:cNvSpPr>
                          <a:spLocks/>
                        </p:cNvSpPr>
                        <p:nvPr/>
                      </p:nvSpPr>
                      <p:spPr bwMode="auto">
                        <a:xfrm>
                          <a:off x="3202" y="1875"/>
                          <a:ext cx="8" cy="2"/>
                        </a:xfrm>
                        <a:custGeom>
                          <a:avLst/>
                          <a:gdLst/>
                          <a:ahLst/>
                          <a:cxnLst>
                            <a:cxn ang="0">
                              <a:pos x="0" y="0"/>
                            </a:cxn>
                            <a:cxn ang="0">
                              <a:pos x="2" y="2"/>
                            </a:cxn>
                            <a:cxn ang="0">
                              <a:pos x="8" y="2"/>
                            </a:cxn>
                            <a:cxn ang="0">
                              <a:pos x="8" y="0"/>
                            </a:cxn>
                            <a:cxn ang="0">
                              <a:pos x="0" y="0"/>
                            </a:cxn>
                          </a:cxnLst>
                          <a:rect l="0" t="0" r="r" b="b"/>
                          <a:pathLst>
                            <a:path w="8" h="2">
                              <a:moveTo>
                                <a:pt x="0" y="0"/>
                              </a:moveTo>
                              <a:lnTo>
                                <a:pt x="2" y="2"/>
                              </a:lnTo>
                              <a:lnTo>
                                <a:pt x="8" y="2"/>
                              </a:lnTo>
                              <a:lnTo>
                                <a:pt x="8" y="0"/>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45" name="Freeform 2906">
                          <a:extLst>
                            <a:ext uri="{FF2B5EF4-FFF2-40B4-BE49-F238E27FC236}">
                              <a16:creationId xmlns:a16="http://schemas.microsoft.com/office/drawing/2014/main" id="{379315C5-4249-8941-B7D4-478D8E9D33D7}"/>
                            </a:ext>
                          </a:extLst>
                        </p:cNvPr>
                        <p:cNvSpPr>
                          <a:spLocks/>
                        </p:cNvSpPr>
                        <p:nvPr/>
                      </p:nvSpPr>
                      <p:spPr bwMode="auto">
                        <a:xfrm>
                          <a:off x="1836" y="1681"/>
                          <a:ext cx="6" cy="6"/>
                        </a:xfrm>
                        <a:custGeom>
                          <a:avLst/>
                          <a:gdLst/>
                          <a:ahLst/>
                          <a:cxnLst>
                            <a:cxn ang="0">
                              <a:pos x="0" y="4"/>
                            </a:cxn>
                            <a:cxn ang="0">
                              <a:pos x="6" y="6"/>
                            </a:cxn>
                            <a:cxn ang="0">
                              <a:pos x="6" y="2"/>
                            </a:cxn>
                            <a:cxn ang="0">
                              <a:pos x="0" y="0"/>
                            </a:cxn>
                            <a:cxn ang="0">
                              <a:pos x="0" y="4"/>
                            </a:cxn>
                          </a:cxnLst>
                          <a:rect l="0" t="0" r="r" b="b"/>
                          <a:pathLst>
                            <a:path w="6" h="6">
                              <a:moveTo>
                                <a:pt x="0" y="4"/>
                              </a:moveTo>
                              <a:lnTo>
                                <a:pt x="6" y="6"/>
                              </a:lnTo>
                              <a:lnTo>
                                <a:pt x="6" y="2"/>
                              </a:lnTo>
                              <a:lnTo>
                                <a:pt x="0" y="0"/>
                              </a:lnTo>
                              <a:lnTo>
                                <a:pt x="0" y="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46" name="Rectangle 2907">
                          <a:extLst>
                            <a:ext uri="{FF2B5EF4-FFF2-40B4-BE49-F238E27FC236}">
                              <a16:creationId xmlns:a16="http://schemas.microsoft.com/office/drawing/2014/main" id="{80CE78CC-7C2A-CC41-93DC-6F2C487F0FE9}"/>
                            </a:ext>
                          </a:extLst>
                        </p:cNvPr>
                        <p:cNvSpPr>
                          <a:spLocks noChangeArrowheads="1"/>
                        </p:cNvSpPr>
                        <p:nvPr/>
                      </p:nvSpPr>
                      <p:spPr bwMode="auto">
                        <a:xfrm>
                          <a:off x="2472" y="1335"/>
                          <a:ext cx="2" cy="1"/>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47" name="Freeform 2908">
                          <a:extLst>
                            <a:ext uri="{FF2B5EF4-FFF2-40B4-BE49-F238E27FC236}">
                              <a16:creationId xmlns:a16="http://schemas.microsoft.com/office/drawing/2014/main" id="{BFC4E5BB-2FDE-6D4F-922F-F4D6D23EBA85}"/>
                            </a:ext>
                          </a:extLst>
                        </p:cNvPr>
                        <p:cNvSpPr>
                          <a:spLocks/>
                        </p:cNvSpPr>
                        <p:nvPr/>
                      </p:nvSpPr>
                      <p:spPr bwMode="auto">
                        <a:xfrm>
                          <a:off x="1496" y="2219"/>
                          <a:ext cx="4" cy="4"/>
                        </a:xfrm>
                        <a:custGeom>
                          <a:avLst/>
                          <a:gdLst/>
                          <a:ahLst/>
                          <a:cxnLst>
                            <a:cxn ang="0">
                              <a:pos x="0" y="0"/>
                            </a:cxn>
                            <a:cxn ang="0">
                              <a:pos x="0" y="2"/>
                            </a:cxn>
                            <a:cxn ang="0">
                              <a:pos x="4" y="4"/>
                            </a:cxn>
                            <a:cxn ang="0">
                              <a:pos x="4" y="0"/>
                            </a:cxn>
                            <a:cxn ang="0">
                              <a:pos x="0" y="0"/>
                            </a:cxn>
                            <a:cxn ang="0">
                              <a:pos x="0" y="0"/>
                            </a:cxn>
                          </a:cxnLst>
                          <a:rect l="0" t="0" r="r" b="b"/>
                          <a:pathLst>
                            <a:path w="4" h="4">
                              <a:moveTo>
                                <a:pt x="0" y="0"/>
                              </a:moveTo>
                              <a:lnTo>
                                <a:pt x="0" y="2"/>
                              </a:lnTo>
                              <a:lnTo>
                                <a:pt x="4" y="4"/>
                              </a:lnTo>
                              <a:lnTo>
                                <a:pt x="4" y="0"/>
                              </a:lnTo>
                              <a:lnTo>
                                <a:pt x="0" y="0"/>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48" name="Freeform 2909">
                          <a:extLst>
                            <a:ext uri="{FF2B5EF4-FFF2-40B4-BE49-F238E27FC236}">
                              <a16:creationId xmlns:a16="http://schemas.microsoft.com/office/drawing/2014/main" id="{4F5F7CF6-C1C1-564B-A08D-23390414B2AB}"/>
                            </a:ext>
                          </a:extLst>
                        </p:cNvPr>
                        <p:cNvSpPr>
                          <a:spLocks/>
                        </p:cNvSpPr>
                        <p:nvPr/>
                      </p:nvSpPr>
                      <p:spPr bwMode="auto">
                        <a:xfrm>
                          <a:off x="2472" y="1581"/>
                          <a:ext cx="644" cy="62"/>
                        </a:xfrm>
                        <a:custGeom>
                          <a:avLst/>
                          <a:gdLst/>
                          <a:ahLst/>
                          <a:cxnLst>
                            <a:cxn ang="0">
                              <a:pos x="644" y="62"/>
                            </a:cxn>
                            <a:cxn ang="0">
                              <a:pos x="642" y="54"/>
                            </a:cxn>
                            <a:cxn ang="0">
                              <a:pos x="474" y="0"/>
                            </a:cxn>
                            <a:cxn ang="0">
                              <a:pos x="0" y="2"/>
                            </a:cxn>
                            <a:cxn ang="0">
                              <a:pos x="0" y="6"/>
                            </a:cxn>
                            <a:cxn ang="0">
                              <a:pos x="474" y="4"/>
                            </a:cxn>
                            <a:cxn ang="0">
                              <a:pos x="644" y="62"/>
                            </a:cxn>
                          </a:cxnLst>
                          <a:rect l="0" t="0" r="r" b="b"/>
                          <a:pathLst>
                            <a:path w="644" h="62">
                              <a:moveTo>
                                <a:pt x="644" y="62"/>
                              </a:moveTo>
                              <a:lnTo>
                                <a:pt x="642" y="54"/>
                              </a:lnTo>
                              <a:lnTo>
                                <a:pt x="474" y="0"/>
                              </a:lnTo>
                              <a:lnTo>
                                <a:pt x="0" y="2"/>
                              </a:lnTo>
                              <a:lnTo>
                                <a:pt x="0" y="6"/>
                              </a:lnTo>
                              <a:lnTo>
                                <a:pt x="474" y="4"/>
                              </a:lnTo>
                              <a:lnTo>
                                <a:pt x="644" y="6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49" name="Rectangle 2910">
                          <a:extLst>
                            <a:ext uri="{FF2B5EF4-FFF2-40B4-BE49-F238E27FC236}">
                              <a16:creationId xmlns:a16="http://schemas.microsoft.com/office/drawing/2014/main" id="{8E1AA9D4-4658-674D-908E-BED276DDAA9A}"/>
                            </a:ext>
                          </a:extLst>
                        </p:cNvPr>
                        <p:cNvSpPr>
                          <a:spLocks noChangeArrowheads="1"/>
                        </p:cNvSpPr>
                        <p:nvPr/>
                      </p:nvSpPr>
                      <p:spPr bwMode="auto">
                        <a:xfrm>
                          <a:off x="2472" y="1583"/>
                          <a:ext cx="1" cy="4"/>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50" name="Freeform 2911">
                          <a:extLst>
                            <a:ext uri="{FF2B5EF4-FFF2-40B4-BE49-F238E27FC236}">
                              <a16:creationId xmlns:a16="http://schemas.microsoft.com/office/drawing/2014/main" id="{110CECC1-7DBA-2F41-A540-17847B24A18F}"/>
                            </a:ext>
                          </a:extLst>
                        </p:cNvPr>
                        <p:cNvSpPr>
                          <a:spLocks/>
                        </p:cNvSpPr>
                        <p:nvPr/>
                      </p:nvSpPr>
                      <p:spPr bwMode="auto">
                        <a:xfrm>
                          <a:off x="3896" y="1623"/>
                          <a:ext cx="4" cy="6"/>
                        </a:xfrm>
                        <a:custGeom>
                          <a:avLst/>
                          <a:gdLst/>
                          <a:ahLst/>
                          <a:cxnLst>
                            <a:cxn ang="0">
                              <a:pos x="4" y="4"/>
                            </a:cxn>
                            <a:cxn ang="0">
                              <a:pos x="4" y="4"/>
                            </a:cxn>
                            <a:cxn ang="0">
                              <a:pos x="0" y="0"/>
                            </a:cxn>
                            <a:cxn ang="0">
                              <a:pos x="0" y="4"/>
                            </a:cxn>
                            <a:cxn ang="0">
                              <a:pos x="2" y="6"/>
                            </a:cxn>
                            <a:cxn ang="0">
                              <a:pos x="4" y="4"/>
                            </a:cxn>
                          </a:cxnLst>
                          <a:rect l="0" t="0" r="r" b="b"/>
                          <a:pathLst>
                            <a:path w="4" h="6">
                              <a:moveTo>
                                <a:pt x="4" y="4"/>
                              </a:moveTo>
                              <a:lnTo>
                                <a:pt x="4" y="4"/>
                              </a:lnTo>
                              <a:lnTo>
                                <a:pt x="0" y="0"/>
                              </a:lnTo>
                              <a:lnTo>
                                <a:pt x="0" y="4"/>
                              </a:lnTo>
                              <a:lnTo>
                                <a:pt x="2" y="6"/>
                              </a:lnTo>
                              <a:lnTo>
                                <a:pt x="4" y="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51" name="Freeform 2912">
                          <a:extLst>
                            <a:ext uri="{FF2B5EF4-FFF2-40B4-BE49-F238E27FC236}">
                              <a16:creationId xmlns:a16="http://schemas.microsoft.com/office/drawing/2014/main" id="{813EEDD5-54E9-F94F-AB83-723EECF438E2}"/>
                            </a:ext>
                          </a:extLst>
                        </p:cNvPr>
                        <p:cNvSpPr>
                          <a:spLocks/>
                        </p:cNvSpPr>
                        <p:nvPr/>
                      </p:nvSpPr>
                      <p:spPr bwMode="auto">
                        <a:xfrm>
                          <a:off x="3440" y="1043"/>
                          <a:ext cx="6" cy="6"/>
                        </a:xfrm>
                        <a:custGeom>
                          <a:avLst/>
                          <a:gdLst/>
                          <a:ahLst/>
                          <a:cxnLst>
                            <a:cxn ang="0">
                              <a:pos x="6" y="0"/>
                            </a:cxn>
                            <a:cxn ang="0">
                              <a:pos x="0" y="4"/>
                            </a:cxn>
                            <a:cxn ang="0">
                              <a:pos x="0" y="6"/>
                            </a:cxn>
                            <a:cxn ang="0">
                              <a:pos x="4" y="6"/>
                            </a:cxn>
                            <a:cxn ang="0">
                              <a:pos x="6" y="0"/>
                            </a:cxn>
                          </a:cxnLst>
                          <a:rect l="0" t="0" r="r" b="b"/>
                          <a:pathLst>
                            <a:path w="6" h="6">
                              <a:moveTo>
                                <a:pt x="6" y="0"/>
                              </a:moveTo>
                              <a:lnTo>
                                <a:pt x="0" y="4"/>
                              </a:lnTo>
                              <a:lnTo>
                                <a:pt x="0" y="6"/>
                              </a:lnTo>
                              <a:lnTo>
                                <a:pt x="4" y="6"/>
                              </a:lnTo>
                              <a:lnTo>
                                <a:pt x="6"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52" name="Freeform 2913">
                          <a:extLst>
                            <a:ext uri="{FF2B5EF4-FFF2-40B4-BE49-F238E27FC236}">
                              <a16:creationId xmlns:a16="http://schemas.microsoft.com/office/drawing/2014/main" id="{43D83DD5-DBDB-104D-8EEC-D9CC9C172CEE}"/>
                            </a:ext>
                          </a:extLst>
                        </p:cNvPr>
                        <p:cNvSpPr>
                          <a:spLocks/>
                        </p:cNvSpPr>
                        <p:nvPr/>
                      </p:nvSpPr>
                      <p:spPr bwMode="auto">
                        <a:xfrm>
                          <a:off x="3362" y="1049"/>
                          <a:ext cx="576" cy="1180"/>
                        </a:xfrm>
                        <a:custGeom>
                          <a:avLst/>
                          <a:gdLst/>
                          <a:ahLst/>
                          <a:cxnLst>
                            <a:cxn ang="0">
                              <a:pos x="0" y="130"/>
                            </a:cxn>
                            <a:cxn ang="0">
                              <a:pos x="30" y="268"/>
                            </a:cxn>
                            <a:cxn ang="0">
                              <a:pos x="168" y="352"/>
                            </a:cxn>
                            <a:cxn ang="0">
                              <a:pos x="178" y="410"/>
                            </a:cxn>
                            <a:cxn ang="0">
                              <a:pos x="194" y="484"/>
                            </a:cxn>
                            <a:cxn ang="0">
                              <a:pos x="266" y="554"/>
                            </a:cxn>
                            <a:cxn ang="0">
                              <a:pos x="274" y="610"/>
                            </a:cxn>
                            <a:cxn ang="0">
                              <a:pos x="214" y="676"/>
                            </a:cxn>
                            <a:cxn ang="0">
                              <a:pos x="234" y="716"/>
                            </a:cxn>
                            <a:cxn ang="0">
                              <a:pos x="194" y="786"/>
                            </a:cxn>
                            <a:cxn ang="0">
                              <a:pos x="194" y="816"/>
                            </a:cxn>
                            <a:cxn ang="0">
                              <a:pos x="196" y="816"/>
                            </a:cxn>
                            <a:cxn ang="0">
                              <a:pos x="196" y="820"/>
                            </a:cxn>
                            <a:cxn ang="0">
                              <a:pos x="194" y="820"/>
                            </a:cxn>
                            <a:cxn ang="0">
                              <a:pos x="194" y="834"/>
                            </a:cxn>
                            <a:cxn ang="0">
                              <a:pos x="292" y="960"/>
                            </a:cxn>
                            <a:cxn ang="0">
                              <a:pos x="324" y="960"/>
                            </a:cxn>
                            <a:cxn ang="0">
                              <a:pos x="324" y="1040"/>
                            </a:cxn>
                            <a:cxn ang="0">
                              <a:pos x="404" y="1098"/>
                            </a:cxn>
                            <a:cxn ang="0">
                              <a:pos x="434" y="1180"/>
                            </a:cxn>
                            <a:cxn ang="0">
                              <a:pos x="456" y="1136"/>
                            </a:cxn>
                            <a:cxn ang="0">
                              <a:pos x="506" y="1162"/>
                            </a:cxn>
                            <a:cxn ang="0">
                              <a:pos x="548" y="1106"/>
                            </a:cxn>
                            <a:cxn ang="0">
                              <a:pos x="560" y="1024"/>
                            </a:cxn>
                            <a:cxn ang="0">
                              <a:pos x="576" y="942"/>
                            </a:cxn>
                            <a:cxn ang="0">
                              <a:pos x="538" y="578"/>
                            </a:cxn>
                            <a:cxn ang="0">
                              <a:pos x="536" y="580"/>
                            </a:cxn>
                            <a:cxn ang="0">
                              <a:pos x="534" y="578"/>
                            </a:cxn>
                            <a:cxn ang="0">
                              <a:pos x="574" y="942"/>
                            </a:cxn>
                            <a:cxn ang="0">
                              <a:pos x="554" y="1024"/>
                            </a:cxn>
                            <a:cxn ang="0">
                              <a:pos x="546" y="1106"/>
                            </a:cxn>
                            <a:cxn ang="0">
                              <a:pos x="506" y="1158"/>
                            </a:cxn>
                            <a:cxn ang="0">
                              <a:pos x="456" y="1130"/>
                            </a:cxn>
                            <a:cxn ang="0">
                              <a:pos x="434" y="1172"/>
                            </a:cxn>
                            <a:cxn ang="0">
                              <a:pos x="406" y="1094"/>
                            </a:cxn>
                            <a:cxn ang="0">
                              <a:pos x="328" y="1040"/>
                            </a:cxn>
                            <a:cxn ang="0">
                              <a:pos x="328" y="956"/>
                            </a:cxn>
                            <a:cxn ang="0">
                              <a:pos x="294" y="956"/>
                            </a:cxn>
                            <a:cxn ang="0">
                              <a:pos x="198" y="834"/>
                            </a:cxn>
                            <a:cxn ang="0">
                              <a:pos x="198" y="786"/>
                            </a:cxn>
                            <a:cxn ang="0">
                              <a:pos x="240" y="716"/>
                            </a:cxn>
                            <a:cxn ang="0">
                              <a:pos x="220" y="676"/>
                            </a:cxn>
                            <a:cxn ang="0">
                              <a:pos x="276" y="610"/>
                            </a:cxn>
                            <a:cxn ang="0">
                              <a:pos x="268" y="550"/>
                            </a:cxn>
                            <a:cxn ang="0">
                              <a:pos x="198" y="484"/>
                            </a:cxn>
                            <a:cxn ang="0">
                              <a:pos x="170" y="350"/>
                            </a:cxn>
                            <a:cxn ang="0">
                              <a:pos x="32" y="268"/>
                            </a:cxn>
                            <a:cxn ang="0">
                              <a:pos x="4" y="134"/>
                            </a:cxn>
                            <a:cxn ang="0">
                              <a:pos x="40" y="92"/>
                            </a:cxn>
                            <a:cxn ang="0">
                              <a:pos x="82" y="0"/>
                            </a:cxn>
                            <a:cxn ang="0">
                              <a:pos x="78" y="0"/>
                            </a:cxn>
                            <a:cxn ang="0">
                              <a:pos x="40" y="88"/>
                            </a:cxn>
                            <a:cxn ang="0">
                              <a:pos x="0" y="130"/>
                            </a:cxn>
                          </a:cxnLst>
                          <a:rect l="0" t="0" r="r" b="b"/>
                          <a:pathLst>
                            <a:path w="576" h="1180">
                              <a:moveTo>
                                <a:pt x="0" y="130"/>
                              </a:moveTo>
                              <a:lnTo>
                                <a:pt x="30" y="268"/>
                              </a:lnTo>
                              <a:lnTo>
                                <a:pt x="168" y="352"/>
                              </a:lnTo>
                              <a:lnTo>
                                <a:pt x="178" y="410"/>
                              </a:lnTo>
                              <a:lnTo>
                                <a:pt x="194" y="484"/>
                              </a:lnTo>
                              <a:lnTo>
                                <a:pt x="266" y="554"/>
                              </a:lnTo>
                              <a:lnTo>
                                <a:pt x="274" y="610"/>
                              </a:lnTo>
                              <a:lnTo>
                                <a:pt x="214" y="676"/>
                              </a:lnTo>
                              <a:lnTo>
                                <a:pt x="234" y="716"/>
                              </a:lnTo>
                              <a:lnTo>
                                <a:pt x="194" y="786"/>
                              </a:lnTo>
                              <a:lnTo>
                                <a:pt x="194" y="816"/>
                              </a:lnTo>
                              <a:lnTo>
                                <a:pt x="196" y="816"/>
                              </a:lnTo>
                              <a:lnTo>
                                <a:pt x="196" y="820"/>
                              </a:lnTo>
                              <a:lnTo>
                                <a:pt x="194" y="820"/>
                              </a:lnTo>
                              <a:lnTo>
                                <a:pt x="194" y="834"/>
                              </a:lnTo>
                              <a:lnTo>
                                <a:pt x="292" y="960"/>
                              </a:lnTo>
                              <a:lnTo>
                                <a:pt x="324" y="960"/>
                              </a:lnTo>
                              <a:lnTo>
                                <a:pt x="324" y="1040"/>
                              </a:lnTo>
                              <a:lnTo>
                                <a:pt x="404" y="1098"/>
                              </a:lnTo>
                              <a:lnTo>
                                <a:pt x="434" y="1180"/>
                              </a:lnTo>
                              <a:lnTo>
                                <a:pt x="456" y="1136"/>
                              </a:lnTo>
                              <a:lnTo>
                                <a:pt x="506" y="1162"/>
                              </a:lnTo>
                              <a:lnTo>
                                <a:pt x="548" y="1106"/>
                              </a:lnTo>
                              <a:lnTo>
                                <a:pt x="560" y="1024"/>
                              </a:lnTo>
                              <a:lnTo>
                                <a:pt x="576" y="942"/>
                              </a:lnTo>
                              <a:lnTo>
                                <a:pt x="538" y="578"/>
                              </a:lnTo>
                              <a:lnTo>
                                <a:pt x="536" y="580"/>
                              </a:lnTo>
                              <a:lnTo>
                                <a:pt x="534" y="578"/>
                              </a:lnTo>
                              <a:lnTo>
                                <a:pt x="574" y="942"/>
                              </a:lnTo>
                              <a:lnTo>
                                <a:pt x="554" y="1024"/>
                              </a:lnTo>
                              <a:lnTo>
                                <a:pt x="546" y="1106"/>
                              </a:lnTo>
                              <a:lnTo>
                                <a:pt x="506" y="1158"/>
                              </a:lnTo>
                              <a:lnTo>
                                <a:pt x="456" y="1130"/>
                              </a:lnTo>
                              <a:lnTo>
                                <a:pt x="434" y="1172"/>
                              </a:lnTo>
                              <a:lnTo>
                                <a:pt x="406" y="1094"/>
                              </a:lnTo>
                              <a:lnTo>
                                <a:pt x="328" y="1040"/>
                              </a:lnTo>
                              <a:lnTo>
                                <a:pt x="328" y="956"/>
                              </a:lnTo>
                              <a:lnTo>
                                <a:pt x="294" y="956"/>
                              </a:lnTo>
                              <a:lnTo>
                                <a:pt x="198" y="834"/>
                              </a:lnTo>
                              <a:lnTo>
                                <a:pt x="198" y="786"/>
                              </a:lnTo>
                              <a:lnTo>
                                <a:pt x="240" y="716"/>
                              </a:lnTo>
                              <a:lnTo>
                                <a:pt x="220" y="676"/>
                              </a:lnTo>
                              <a:lnTo>
                                <a:pt x="276" y="610"/>
                              </a:lnTo>
                              <a:lnTo>
                                <a:pt x="268" y="550"/>
                              </a:lnTo>
                              <a:lnTo>
                                <a:pt x="198" y="484"/>
                              </a:lnTo>
                              <a:lnTo>
                                <a:pt x="170" y="350"/>
                              </a:lnTo>
                              <a:lnTo>
                                <a:pt x="32" y="268"/>
                              </a:lnTo>
                              <a:lnTo>
                                <a:pt x="4" y="134"/>
                              </a:lnTo>
                              <a:lnTo>
                                <a:pt x="40" y="92"/>
                              </a:lnTo>
                              <a:lnTo>
                                <a:pt x="82" y="0"/>
                              </a:lnTo>
                              <a:lnTo>
                                <a:pt x="78" y="0"/>
                              </a:lnTo>
                              <a:lnTo>
                                <a:pt x="40" y="88"/>
                              </a:lnTo>
                              <a:lnTo>
                                <a:pt x="0" y="13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53" name="Rectangle 2914">
                          <a:extLst>
                            <a:ext uri="{FF2B5EF4-FFF2-40B4-BE49-F238E27FC236}">
                              <a16:creationId xmlns:a16="http://schemas.microsoft.com/office/drawing/2014/main" id="{2DB7D900-F990-4A4E-B56D-315C2BAA84EC}"/>
                            </a:ext>
                          </a:extLst>
                        </p:cNvPr>
                        <p:cNvSpPr>
                          <a:spLocks noChangeArrowheads="1"/>
                        </p:cNvSpPr>
                        <p:nvPr/>
                      </p:nvSpPr>
                      <p:spPr bwMode="auto">
                        <a:xfrm>
                          <a:off x="3556" y="1865"/>
                          <a:ext cx="2" cy="4"/>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54" name="Freeform 2915">
                          <a:extLst>
                            <a:ext uri="{FF2B5EF4-FFF2-40B4-BE49-F238E27FC236}">
                              <a16:creationId xmlns:a16="http://schemas.microsoft.com/office/drawing/2014/main" id="{6B5B2FBB-BD35-E14A-A824-DA6C2B9C1B7B}"/>
                            </a:ext>
                          </a:extLst>
                        </p:cNvPr>
                        <p:cNvSpPr>
                          <a:spLocks/>
                        </p:cNvSpPr>
                        <p:nvPr/>
                      </p:nvSpPr>
                      <p:spPr bwMode="auto">
                        <a:xfrm>
                          <a:off x="3112" y="1457"/>
                          <a:ext cx="428" cy="24"/>
                        </a:xfrm>
                        <a:custGeom>
                          <a:avLst/>
                          <a:gdLst/>
                          <a:ahLst/>
                          <a:cxnLst>
                            <a:cxn ang="0">
                              <a:pos x="428" y="6"/>
                            </a:cxn>
                            <a:cxn ang="0">
                              <a:pos x="426" y="0"/>
                            </a:cxn>
                            <a:cxn ang="0">
                              <a:pos x="0" y="16"/>
                            </a:cxn>
                            <a:cxn ang="0">
                              <a:pos x="0" y="24"/>
                            </a:cxn>
                            <a:cxn ang="0">
                              <a:pos x="428" y="6"/>
                            </a:cxn>
                          </a:cxnLst>
                          <a:rect l="0" t="0" r="r" b="b"/>
                          <a:pathLst>
                            <a:path w="428" h="24">
                              <a:moveTo>
                                <a:pt x="428" y="6"/>
                              </a:moveTo>
                              <a:lnTo>
                                <a:pt x="426" y="0"/>
                              </a:lnTo>
                              <a:lnTo>
                                <a:pt x="0" y="16"/>
                              </a:lnTo>
                              <a:lnTo>
                                <a:pt x="0" y="24"/>
                              </a:lnTo>
                              <a:lnTo>
                                <a:pt x="428" y="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55" name="Freeform 2916">
                          <a:extLst>
                            <a:ext uri="{FF2B5EF4-FFF2-40B4-BE49-F238E27FC236}">
                              <a16:creationId xmlns:a16="http://schemas.microsoft.com/office/drawing/2014/main" id="{30D1A8EF-0708-024E-950C-CDC969943667}"/>
                            </a:ext>
                          </a:extLst>
                        </p:cNvPr>
                        <p:cNvSpPr>
                          <a:spLocks/>
                        </p:cNvSpPr>
                        <p:nvPr/>
                      </p:nvSpPr>
                      <p:spPr bwMode="auto">
                        <a:xfrm>
                          <a:off x="3104" y="1481"/>
                          <a:ext cx="1" cy="2"/>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56" name="Freeform 2917">
                          <a:extLst>
                            <a:ext uri="{FF2B5EF4-FFF2-40B4-BE49-F238E27FC236}">
                              <a16:creationId xmlns:a16="http://schemas.microsoft.com/office/drawing/2014/main" id="{C3FEC5CD-D81E-7146-94B7-5194206A6A1A}"/>
                            </a:ext>
                          </a:extLst>
                        </p:cNvPr>
                        <p:cNvSpPr>
                          <a:spLocks/>
                        </p:cNvSpPr>
                        <p:nvPr/>
                      </p:nvSpPr>
                      <p:spPr bwMode="auto">
                        <a:xfrm>
                          <a:off x="3104" y="1473"/>
                          <a:ext cx="8" cy="10"/>
                        </a:xfrm>
                        <a:custGeom>
                          <a:avLst/>
                          <a:gdLst/>
                          <a:ahLst/>
                          <a:cxnLst>
                            <a:cxn ang="0">
                              <a:pos x="8" y="0"/>
                            </a:cxn>
                            <a:cxn ang="0">
                              <a:pos x="0" y="0"/>
                            </a:cxn>
                            <a:cxn ang="0">
                              <a:pos x="0" y="8"/>
                            </a:cxn>
                            <a:cxn ang="0">
                              <a:pos x="0" y="10"/>
                            </a:cxn>
                            <a:cxn ang="0">
                              <a:pos x="8" y="8"/>
                            </a:cxn>
                            <a:cxn ang="0">
                              <a:pos x="8" y="0"/>
                            </a:cxn>
                          </a:cxnLst>
                          <a:rect l="0" t="0" r="r" b="b"/>
                          <a:pathLst>
                            <a:path w="8" h="10">
                              <a:moveTo>
                                <a:pt x="8" y="0"/>
                              </a:moveTo>
                              <a:lnTo>
                                <a:pt x="0" y="0"/>
                              </a:lnTo>
                              <a:lnTo>
                                <a:pt x="0" y="8"/>
                              </a:lnTo>
                              <a:lnTo>
                                <a:pt x="0" y="10"/>
                              </a:lnTo>
                              <a:lnTo>
                                <a:pt x="8" y="8"/>
                              </a:lnTo>
                              <a:lnTo>
                                <a:pt x="8"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57" name="Freeform 2918">
                          <a:extLst>
                            <a:ext uri="{FF2B5EF4-FFF2-40B4-BE49-F238E27FC236}">
                              <a16:creationId xmlns:a16="http://schemas.microsoft.com/office/drawing/2014/main" id="{8EEC6C8F-4154-5649-9251-EAC2070C41E9}"/>
                            </a:ext>
                          </a:extLst>
                        </p:cNvPr>
                        <p:cNvSpPr>
                          <a:spLocks/>
                        </p:cNvSpPr>
                        <p:nvPr/>
                      </p:nvSpPr>
                      <p:spPr bwMode="auto">
                        <a:xfrm>
                          <a:off x="2474" y="1229"/>
                          <a:ext cx="612" cy="6"/>
                        </a:xfrm>
                        <a:custGeom>
                          <a:avLst/>
                          <a:gdLst/>
                          <a:ahLst/>
                          <a:cxnLst>
                            <a:cxn ang="0">
                              <a:pos x="612" y="0"/>
                            </a:cxn>
                            <a:cxn ang="0">
                              <a:pos x="0" y="2"/>
                            </a:cxn>
                            <a:cxn ang="0">
                              <a:pos x="0" y="6"/>
                            </a:cxn>
                            <a:cxn ang="0">
                              <a:pos x="610" y="4"/>
                            </a:cxn>
                            <a:cxn ang="0">
                              <a:pos x="612" y="0"/>
                            </a:cxn>
                          </a:cxnLst>
                          <a:rect l="0" t="0" r="r" b="b"/>
                          <a:pathLst>
                            <a:path w="612" h="6">
                              <a:moveTo>
                                <a:pt x="612" y="0"/>
                              </a:moveTo>
                              <a:lnTo>
                                <a:pt x="0" y="2"/>
                              </a:lnTo>
                              <a:lnTo>
                                <a:pt x="0" y="6"/>
                              </a:lnTo>
                              <a:lnTo>
                                <a:pt x="610" y="4"/>
                              </a:lnTo>
                              <a:lnTo>
                                <a:pt x="612"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58" name="Rectangle 2919">
                          <a:extLst>
                            <a:ext uri="{FF2B5EF4-FFF2-40B4-BE49-F238E27FC236}">
                              <a16:creationId xmlns:a16="http://schemas.microsoft.com/office/drawing/2014/main" id="{68D2FF72-8D07-FE4B-A5BB-88F6B83F37CA}"/>
                            </a:ext>
                          </a:extLst>
                        </p:cNvPr>
                        <p:cNvSpPr>
                          <a:spLocks noChangeArrowheads="1"/>
                        </p:cNvSpPr>
                        <p:nvPr/>
                      </p:nvSpPr>
                      <p:spPr bwMode="auto">
                        <a:xfrm>
                          <a:off x="2472" y="1231"/>
                          <a:ext cx="2" cy="4"/>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59" name="Freeform 2920">
                          <a:extLst>
                            <a:ext uri="{FF2B5EF4-FFF2-40B4-BE49-F238E27FC236}">
                              <a16:creationId xmlns:a16="http://schemas.microsoft.com/office/drawing/2014/main" id="{5E0F0E08-A15D-AB48-ADFB-6A96679B7DB8}"/>
                            </a:ext>
                          </a:extLst>
                        </p:cNvPr>
                        <p:cNvSpPr>
                          <a:spLocks/>
                        </p:cNvSpPr>
                        <p:nvPr/>
                      </p:nvSpPr>
                      <p:spPr bwMode="auto">
                        <a:xfrm>
                          <a:off x="3808" y="1181"/>
                          <a:ext cx="14" cy="4"/>
                        </a:xfrm>
                        <a:custGeom>
                          <a:avLst/>
                          <a:gdLst/>
                          <a:ahLst/>
                          <a:cxnLst>
                            <a:cxn ang="0">
                              <a:pos x="4" y="4"/>
                            </a:cxn>
                            <a:cxn ang="0">
                              <a:pos x="14" y="4"/>
                            </a:cxn>
                            <a:cxn ang="0">
                              <a:pos x="4" y="0"/>
                            </a:cxn>
                            <a:cxn ang="0">
                              <a:pos x="0" y="0"/>
                            </a:cxn>
                            <a:cxn ang="0">
                              <a:pos x="0" y="4"/>
                            </a:cxn>
                            <a:cxn ang="0">
                              <a:pos x="4" y="4"/>
                            </a:cxn>
                          </a:cxnLst>
                          <a:rect l="0" t="0" r="r" b="b"/>
                          <a:pathLst>
                            <a:path w="14" h="4">
                              <a:moveTo>
                                <a:pt x="4" y="4"/>
                              </a:moveTo>
                              <a:lnTo>
                                <a:pt x="14" y="4"/>
                              </a:lnTo>
                              <a:lnTo>
                                <a:pt x="4" y="0"/>
                              </a:lnTo>
                              <a:lnTo>
                                <a:pt x="0" y="0"/>
                              </a:lnTo>
                              <a:lnTo>
                                <a:pt x="0" y="4"/>
                              </a:lnTo>
                              <a:lnTo>
                                <a:pt x="4" y="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60" name="Freeform 2921">
                          <a:extLst>
                            <a:ext uri="{FF2B5EF4-FFF2-40B4-BE49-F238E27FC236}">
                              <a16:creationId xmlns:a16="http://schemas.microsoft.com/office/drawing/2014/main" id="{0AD5CC24-9454-EB41-AA47-07902DD14FBA}"/>
                            </a:ext>
                          </a:extLst>
                        </p:cNvPr>
                        <p:cNvSpPr>
                          <a:spLocks/>
                        </p:cNvSpPr>
                        <p:nvPr/>
                      </p:nvSpPr>
                      <p:spPr bwMode="auto">
                        <a:xfrm>
                          <a:off x="3540" y="1063"/>
                          <a:ext cx="272" cy="122"/>
                        </a:xfrm>
                        <a:custGeom>
                          <a:avLst/>
                          <a:gdLst/>
                          <a:ahLst/>
                          <a:cxnLst>
                            <a:cxn ang="0">
                              <a:pos x="230" y="84"/>
                            </a:cxn>
                            <a:cxn ang="0">
                              <a:pos x="240" y="122"/>
                            </a:cxn>
                            <a:cxn ang="0">
                              <a:pos x="272" y="122"/>
                            </a:cxn>
                            <a:cxn ang="0">
                              <a:pos x="268" y="122"/>
                            </a:cxn>
                            <a:cxn ang="0">
                              <a:pos x="268" y="118"/>
                            </a:cxn>
                            <a:cxn ang="0">
                              <a:pos x="242" y="118"/>
                            </a:cxn>
                            <a:cxn ang="0">
                              <a:pos x="236" y="80"/>
                            </a:cxn>
                            <a:cxn ang="0">
                              <a:pos x="24" y="52"/>
                            </a:cxn>
                            <a:cxn ang="0">
                              <a:pos x="6" y="0"/>
                            </a:cxn>
                            <a:cxn ang="0">
                              <a:pos x="0" y="0"/>
                            </a:cxn>
                            <a:cxn ang="0">
                              <a:pos x="22" y="58"/>
                            </a:cxn>
                            <a:cxn ang="0">
                              <a:pos x="230" y="84"/>
                            </a:cxn>
                          </a:cxnLst>
                          <a:rect l="0" t="0" r="r" b="b"/>
                          <a:pathLst>
                            <a:path w="272" h="122">
                              <a:moveTo>
                                <a:pt x="230" y="84"/>
                              </a:moveTo>
                              <a:lnTo>
                                <a:pt x="240" y="122"/>
                              </a:lnTo>
                              <a:lnTo>
                                <a:pt x="272" y="122"/>
                              </a:lnTo>
                              <a:lnTo>
                                <a:pt x="268" y="122"/>
                              </a:lnTo>
                              <a:lnTo>
                                <a:pt x="268" y="118"/>
                              </a:lnTo>
                              <a:lnTo>
                                <a:pt x="242" y="118"/>
                              </a:lnTo>
                              <a:lnTo>
                                <a:pt x="236" y="80"/>
                              </a:lnTo>
                              <a:lnTo>
                                <a:pt x="24" y="52"/>
                              </a:lnTo>
                              <a:lnTo>
                                <a:pt x="6" y="0"/>
                              </a:lnTo>
                              <a:lnTo>
                                <a:pt x="0" y="0"/>
                              </a:lnTo>
                              <a:lnTo>
                                <a:pt x="22" y="58"/>
                              </a:lnTo>
                              <a:lnTo>
                                <a:pt x="230" y="8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61" name="Freeform 2922">
                          <a:extLst>
                            <a:ext uri="{FF2B5EF4-FFF2-40B4-BE49-F238E27FC236}">
                              <a16:creationId xmlns:a16="http://schemas.microsoft.com/office/drawing/2014/main" id="{6CD7B5D6-57D9-3D4A-AA86-1073CA6344CD}"/>
                            </a:ext>
                          </a:extLst>
                        </p:cNvPr>
                        <p:cNvSpPr>
                          <a:spLocks/>
                        </p:cNvSpPr>
                        <p:nvPr/>
                      </p:nvSpPr>
                      <p:spPr bwMode="auto">
                        <a:xfrm>
                          <a:off x="3232" y="1939"/>
                          <a:ext cx="142" cy="762"/>
                        </a:xfrm>
                        <a:custGeom>
                          <a:avLst/>
                          <a:gdLst/>
                          <a:ahLst/>
                          <a:cxnLst>
                            <a:cxn ang="0">
                              <a:pos x="28" y="66"/>
                            </a:cxn>
                            <a:cxn ang="0">
                              <a:pos x="46" y="0"/>
                            </a:cxn>
                            <a:cxn ang="0">
                              <a:pos x="0" y="0"/>
                            </a:cxn>
                            <a:cxn ang="0">
                              <a:pos x="2" y="6"/>
                            </a:cxn>
                            <a:cxn ang="0">
                              <a:pos x="38" y="6"/>
                            </a:cxn>
                            <a:cxn ang="0">
                              <a:pos x="22" y="68"/>
                            </a:cxn>
                            <a:cxn ang="0">
                              <a:pos x="76" y="96"/>
                            </a:cxn>
                            <a:cxn ang="0">
                              <a:pos x="96" y="344"/>
                            </a:cxn>
                            <a:cxn ang="0">
                              <a:pos x="102" y="344"/>
                            </a:cxn>
                            <a:cxn ang="0">
                              <a:pos x="100" y="350"/>
                            </a:cxn>
                            <a:cxn ang="0">
                              <a:pos x="98" y="350"/>
                            </a:cxn>
                            <a:cxn ang="0">
                              <a:pos x="132" y="758"/>
                            </a:cxn>
                            <a:cxn ang="0">
                              <a:pos x="142" y="762"/>
                            </a:cxn>
                            <a:cxn ang="0">
                              <a:pos x="110" y="404"/>
                            </a:cxn>
                            <a:cxn ang="0">
                              <a:pos x="106" y="404"/>
                            </a:cxn>
                            <a:cxn ang="0">
                              <a:pos x="106" y="400"/>
                            </a:cxn>
                            <a:cxn ang="0">
                              <a:pos x="110" y="400"/>
                            </a:cxn>
                            <a:cxn ang="0">
                              <a:pos x="82" y="90"/>
                            </a:cxn>
                            <a:cxn ang="0">
                              <a:pos x="28" y="66"/>
                            </a:cxn>
                          </a:cxnLst>
                          <a:rect l="0" t="0" r="r" b="b"/>
                          <a:pathLst>
                            <a:path w="142" h="762">
                              <a:moveTo>
                                <a:pt x="28" y="66"/>
                              </a:moveTo>
                              <a:lnTo>
                                <a:pt x="46" y="0"/>
                              </a:lnTo>
                              <a:lnTo>
                                <a:pt x="0" y="0"/>
                              </a:lnTo>
                              <a:lnTo>
                                <a:pt x="2" y="6"/>
                              </a:lnTo>
                              <a:lnTo>
                                <a:pt x="38" y="6"/>
                              </a:lnTo>
                              <a:lnTo>
                                <a:pt x="22" y="68"/>
                              </a:lnTo>
                              <a:lnTo>
                                <a:pt x="76" y="96"/>
                              </a:lnTo>
                              <a:lnTo>
                                <a:pt x="96" y="344"/>
                              </a:lnTo>
                              <a:lnTo>
                                <a:pt x="102" y="344"/>
                              </a:lnTo>
                              <a:lnTo>
                                <a:pt x="100" y="350"/>
                              </a:lnTo>
                              <a:lnTo>
                                <a:pt x="98" y="350"/>
                              </a:lnTo>
                              <a:lnTo>
                                <a:pt x="132" y="758"/>
                              </a:lnTo>
                              <a:lnTo>
                                <a:pt x="142" y="762"/>
                              </a:lnTo>
                              <a:lnTo>
                                <a:pt x="110" y="404"/>
                              </a:lnTo>
                              <a:lnTo>
                                <a:pt x="106" y="404"/>
                              </a:lnTo>
                              <a:lnTo>
                                <a:pt x="106" y="400"/>
                              </a:lnTo>
                              <a:lnTo>
                                <a:pt x="110" y="400"/>
                              </a:lnTo>
                              <a:lnTo>
                                <a:pt x="82" y="90"/>
                              </a:lnTo>
                              <a:lnTo>
                                <a:pt x="28" y="6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62" name="Freeform 2923">
                          <a:extLst>
                            <a:ext uri="{FF2B5EF4-FFF2-40B4-BE49-F238E27FC236}">
                              <a16:creationId xmlns:a16="http://schemas.microsoft.com/office/drawing/2014/main" id="{9FDD291A-F0E0-9641-A6DE-363BAC7CAA6A}"/>
                            </a:ext>
                          </a:extLst>
                        </p:cNvPr>
                        <p:cNvSpPr>
                          <a:spLocks/>
                        </p:cNvSpPr>
                        <p:nvPr/>
                      </p:nvSpPr>
                      <p:spPr bwMode="auto">
                        <a:xfrm>
                          <a:off x="3364" y="2697"/>
                          <a:ext cx="10" cy="8"/>
                        </a:xfrm>
                        <a:custGeom>
                          <a:avLst/>
                          <a:gdLst/>
                          <a:ahLst/>
                          <a:cxnLst>
                            <a:cxn ang="0">
                              <a:pos x="0" y="4"/>
                            </a:cxn>
                            <a:cxn ang="0">
                              <a:pos x="10" y="8"/>
                            </a:cxn>
                            <a:cxn ang="0">
                              <a:pos x="10" y="4"/>
                            </a:cxn>
                            <a:cxn ang="0">
                              <a:pos x="0" y="0"/>
                            </a:cxn>
                            <a:cxn ang="0">
                              <a:pos x="0" y="4"/>
                            </a:cxn>
                          </a:cxnLst>
                          <a:rect l="0" t="0" r="r" b="b"/>
                          <a:pathLst>
                            <a:path w="10" h="8">
                              <a:moveTo>
                                <a:pt x="0" y="4"/>
                              </a:moveTo>
                              <a:lnTo>
                                <a:pt x="10" y="8"/>
                              </a:lnTo>
                              <a:lnTo>
                                <a:pt x="10" y="4"/>
                              </a:lnTo>
                              <a:lnTo>
                                <a:pt x="0" y="0"/>
                              </a:lnTo>
                              <a:lnTo>
                                <a:pt x="0" y="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63" name="Freeform 2924">
                          <a:extLst>
                            <a:ext uri="{FF2B5EF4-FFF2-40B4-BE49-F238E27FC236}">
                              <a16:creationId xmlns:a16="http://schemas.microsoft.com/office/drawing/2014/main" id="{A0F503F8-FD22-4247-AFE7-BD5483766E62}"/>
                            </a:ext>
                          </a:extLst>
                        </p:cNvPr>
                        <p:cNvSpPr>
                          <a:spLocks/>
                        </p:cNvSpPr>
                        <p:nvPr/>
                      </p:nvSpPr>
                      <p:spPr bwMode="auto">
                        <a:xfrm>
                          <a:off x="3328" y="2283"/>
                          <a:ext cx="6" cy="6"/>
                        </a:xfrm>
                        <a:custGeom>
                          <a:avLst/>
                          <a:gdLst/>
                          <a:ahLst/>
                          <a:cxnLst>
                            <a:cxn ang="0">
                              <a:pos x="6" y="0"/>
                            </a:cxn>
                            <a:cxn ang="0">
                              <a:pos x="0" y="0"/>
                            </a:cxn>
                            <a:cxn ang="0">
                              <a:pos x="2" y="6"/>
                            </a:cxn>
                            <a:cxn ang="0">
                              <a:pos x="4" y="6"/>
                            </a:cxn>
                            <a:cxn ang="0">
                              <a:pos x="6" y="0"/>
                            </a:cxn>
                          </a:cxnLst>
                          <a:rect l="0" t="0" r="r" b="b"/>
                          <a:pathLst>
                            <a:path w="6" h="6">
                              <a:moveTo>
                                <a:pt x="6" y="0"/>
                              </a:moveTo>
                              <a:lnTo>
                                <a:pt x="0" y="0"/>
                              </a:lnTo>
                              <a:lnTo>
                                <a:pt x="2" y="6"/>
                              </a:lnTo>
                              <a:lnTo>
                                <a:pt x="4" y="6"/>
                              </a:lnTo>
                              <a:lnTo>
                                <a:pt x="6"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64" name="Freeform 2925">
                          <a:extLst>
                            <a:ext uri="{FF2B5EF4-FFF2-40B4-BE49-F238E27FC236}">
                              <a16:creationId xmlns:a16="http://schemas.microsoft.com/office/drawing/2014/main" id="{C3E6CA54-85B8-8741-8B1F-1A481A225EB0}"/>
                            </a:ext>
                          </a:extLst>
                        </p:cNvPr>
                        <p:cNvSpPr>
                          <a:spLocks/>
                        </p:cNvSpPr>
                        <p:nvPr/>
                      </p:nvSpPr>
                      <p:spPr bwMode="auto">
                        <a:xfrm>
                          <a:off x="3226" y="1939"/>
                          <a:ext cx="8" cy="6"/>
                        </a:xfrm>
                        <a:custGeom>
                          <a:avLst/>
                          <a:gdLst/>
                          <a:ahLst/>
                          <a:cxnLst>
                            <a:cxn ang="0">
                              <a:pos x="0" y="0"/>
                            </a:cxn>
                            <a:cxn ang="0">
                              <a:pos x="0" y="6"/>
                            </a:cxn>
                            <a:cxn ang="0">
                              <a:pos x="8" y="6"/>
                            </a:cxn>
                            <a:cxn ang="0">
                              <a:pos x="6" y="0"/>
                            </a:cxn>
                            <a:cxn ang="0">
                              <a:pos x="0" y="0"/>
                            </a:cxn>
                          </a:cxnLst>
                          <a:rect l="0" t="0" r="r" b="b"/>
                          <a:pathLst>
                            <a:path w="8" h="6">
                              <a:moveTo>
                                <a:pt x="0" y="0"/>
                              </a:moveTo>
                              <a:lnTo>
                                <a:pt x="0" y="6"/>
                              </a:lnTo>
                              <a:lnTo>
                                <a:pt x="8" y="6"/>
                              </a:lnTo>
                              <a:lnTo>
                                <a:pt x="6" y="0"/>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65" name="Freeform 2926">
                          <a:extLst>
                            <a:ext uri="{FF2B5EF4-FFF2-40B4-BE49-F238E27FC236}">
                              <a16:creationId xmlns:a16="http://schemas.microsoft.com/office/drawing/2014/main" id="{6674845A-F33B-1342-9862-08E587DE214E}"/>
                            </a:ext>
                          </a:extLst>
                        </p:cNvPr>
                        <p:cNvSpPr>
                          <a:spLocks/>
                        </p:cNvSpPr>
                        <p:nvPr/>
                      </p:nvSpPr>
                      <p:spPr bwMode="auto">
                        <a:xfrm>
                          <a:off x="5076" y="1971"/>
                          <a:ext cx="4" cy="4"/>
                        </a:xfrm>
                        <a:custGeom>
                          <a:avLst/>
                          <a:gdLst/>
                          <a:ahLst/>
                          <a:cxnLst>
                            <a:cxn ang="0">
                              <a:pos x="4" y="4"/>
                            </a:cxn>
                            <a:cxn ang="0">
                              <a:pos x="2" y="0"/>
                            </a:cxn>
                            <a:cxn ang="0">
                              <a:pos x="0" y="0"/>
                            </a:cxn>
                            <a:cxn ang="0">
                              <a:pos x="2" y="4"/>
                            </a:cxn>
                            <a:cxn ang="0">
                              <a:pos x="4" y="4"/>
                            </a:cxn>
                          </a:cxnLst>
                          <a:rect l="0" t="0" r="r" b="b"/>
                          <a:pathLst>
                            <a:path w="4" h="4">
                              <a:moveTo>
                                <a:pt x="4" y="4"/>
                              </a:moveTo>
                              <a:lnTo>
                                <a:pt x="2" y="0"/>
                              </a:lnTo>
                              <a:lnTo>
                                <a:pt x="0" y="0"/>
                              </a:lnTo>
                              <a:lnTo>
                                <a:pt x="2" y="4"/>
                              </a:lnTo>
                              <a:lnTo>
                                <a:pt x="4" y="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66" name="Freeform 2927">
                          <a:extLst>
                            <a:ext uri="{FF2B5EF4-FFF2-40B4-BE49-F238E27FC236}">
                              <a16:creationId xmlns:a16="http://schemas.microsoft.com/office/drawing/2014/main" id="{78916986-E854-F243-81FC-F2D571E28E46}"/>
                            </a:ext>
                          </a:extLst>
                        </p:cNvPr>
                        <p:cNvSpPr>
                          <a:spLocks/>
                        </p:cNvSpPr>
                        <p:nvPr/>
                      </p:nvSpPr>
                      <p:spPr bwMode="auto">
                        <a:xfrm>
                          <a:off x="3342" y="1971"/>
                          <a:ext cx="1736" cy="412"/>
                        </a:xfrm>
                        <a:custGeom>
                          <a:avLst/>
                          <a:gdLst/>
                          <a:ahLst/>
                          <a:cxnLst>
                            <a:cxn ang="0">
                              <a:pos x="1024" y="202"/>
                            </a:cxn>
                            <a:cxn ang="0">
                              <a:pos x="1022" y="206"/>
                            </a:cxn>
                            <a:cxn ang="0">
                              <a:pos x="1014" y="210"/>
                            </a:cxn>
                            <a:cxn ang="0">
                              <a:pos x="1018" y="204"/>
                            </a:cxn>
                            <a:cxn ang="0">
                              <a:pos x="756" y="258"/>
                            </a:cxn>
                            <a:cxn ang="0">
                              <a:pos x="476" y="304"/>
                            </a:cxn>
                            <a:cxn ang="0">
                              <a:pos x="454" y="308"/>
                            </a:cxn>
                            <a:cxn ang="0">
                              <a:pos x="454" y="402"/>
                            </a:cxn>
                            <a:cxn ang="0">
                              <a:pos x="374" y="408"/>
                            </a:cxn>
                            <a:cxn ang="0">
                              <a:pos x="390" y="360"/>
                            </a:cxn>
                            <a:cxn ang="0">
                              <a:pos x="0" y="368"/>
                            </a:cxn>
                            <a:cxn ang="0">
                              <a:pos x="0" y="372"/>
                            </a:cxn>
                            <a:cxn ang="0">
                              <a:pos x="384" y="364"/>
                            </a:cxn>
                            <a:cxn ang="0">
                              <a:pos x="366" y="412"/>
                            </a:cxn>
                            <a:cxn ang="0">
                              <a:pos x="450" y="406"/>
                            </a:cxn>
                            <a:cxn ang="0">
                              <a:pos x="450" y="404"/>
                            </a:cxn>
                            <a:cxn ang="0">
                              <a:pos x="454" y="404"/>
                            </a:cxn>
                            <a:cxn ang="0">
                              <a:pos x="454" y="406"/>
                            </a:cxn>
                            <a:cxn ang="0">
                              <a:pos x="456" y="406"/>
                            </a:cxn>
                            <a:cxn ang="0">
                              <a:pos x="456" y="310"/>
                            </a:cxn>
                            <a:cxn ang="0">
                              <a:pos x="478" y="310"/>
                            </a:cxn>
                            <a:cxn ang="0">
                              <a:pos x="756" y="264"/>
                            </a:cxn>
                            <a:cxn ang="0">
                              <a:pos x="1186" y="176"/>
                            </a:cxn>
                            <a:cxn ang="0">
                              <a:pos x="1186" y="176"/>
                            </a:cxn>
                            <a:cxn ang="0">
                              <a:pos x="1188" y="174"/>
                            </a:cxn>
                            <a:cxn ang="0">
                              <a:pos x="1192" y="172"/>
                            </a:cxn>
                            <a:cxn ang="0">
                              <a:pos x="1190" y="174"/>
                            </a:cxn>
                            <a:cxn ang="0">
                              <a:pos x="1736" y="4"/>
                            </a:cxn>
                            <a:cxn ang="0">
                              <a:pos x="1734" y="0"/>
                            </a:cxn>
                            <a:cxn ang="0">
                              <a:pos x="1188" y="172"/>
                            </a:cxn>
                            <a:cxn ang="0">
                              <a:pos x="1024" y="202"/>
                            </a:cxn>
                          </a:cxnLst>
                          <a:rect l="0" t="0" r="r" b="b"/>
                          <a:pathLst>
                            <a:path w="1736" h="412">
                              <a:moveTo>
                                <a:pt x="1024" y="202"/>
                              </a:moveTo>
                              <a:lnTo>
                                <a:pt x="1022" y="206"/>
                              </a:lnTo>
                              <a:lnTo>
                                <a:pt x="1014" y="210"/>
                              </a:lnTo>
                              <a:lnTo>
                                <a:pt x="1018" y="204"/>
                              </a:lnTo>
                              <a:lnTo>
                                <a:pt x="756" y="258"/>
                              </a:lnTo>
                              <a:lnTo>
                                <a:pt x="476" y="304"/>
                              </a:lnTo>
                              <a:lnTo>
                                <a:pt x="454" y="308"/>
                              </a:lnTo>
                              <a:lnTo>
                                <a:pt x="454" y="402"/>
                              </a:lnTo>
                              <a:lnTo>
                                <a:pt x="374" y="408"/>
                              </a:lnTo>
                              <a:lnTo>
                                <a:pt x="390" y="360"/>
                              </a:lnTo>
                              <a:lnTo>
                                <a:pt x="0" y="368"/>
                              </a:lnTo>
                              <a:lnTo>
                                <a:pt x="0" y="372"/>
                              </a:lnTo>
                              <a:lnTo>
                                <a:pt x="384" y="364"/>
                              </a:lnTo>
                              <a:lnTo>
                                <a:pt x="366" y="412"/>
                              </a:lnTo>
                              <a:lnTo>
                                <a:pt x="450" y="406"/>
                              </a:lnTo>
                              <a:lnTo>
                                <a:pt x="450" y="404"/>
                              </a:lnTo>
                              <a:lnTo>
                                <a:pt x="454" y="404"/>
                              </a:lnTo>
                              <a:lnTo>
                                <a:pt x="454" y="406"/>
                              </a:lnTo>
                              <a:lnTo>
                                <a:pt x="456" y="406"/>
                              </a:lnTo>
                              <a:lnTo>
                                <a:pt x="456" y="310"/>
                              </a:lnTo>
                              <a:lnTo>
                                <a:pt x="478" y="310"/>
                              </a:lnTo>
                              <a:lnTo>
                                <a:pt x="756" y="264"/>
                              </a:lnTo>
                              <a:lnTo>
                                <a:pt x="1186" y="176"/>
                              </a:lnTo>
                              <a:lnTo>
                                <a:pt x="1186" y="176"/>
                              </a:lnTo>
                              <a:lnTo>
                                <a:pt x="1188" y="174"/>
                              </a:lnTo>
                              <a:lnTo>
                                <a:pt x="1192" y="172"/>
                              </a:lnTo>
                              <a:lnTo>
                                <a:pt x="1190" y="174"/>
                              </a:lnTo>
                              <a:lnTo>
                                <a:pt x="1736" y="4"/>
                              </a:lnTo>
                              <a:lnTo>
                                <a:pt x="1734" y="0"/>
                              </a:lnTo>
                              <a:lnTo>
                                <a:pt x="1188" y="172"/>
                              </a:lnTo>
                              <a:lnTo>
                                <a:pt x="1024" y="20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67" name="Freeform 2928">
                          <a:extLst>
                            <a:ext uri="{FF2B5EF4-FFF2-40B4-BE49-F238E27FC236}">
                              <a16:creationId xmlns:a16="http://schemas.microsoft.com/office/drawing/2014/main" id="{DA0C3910-67A8-F94B-874C-611EB7F3881B}"/>
                            </a:ext>
                          </a:extLst>
                        </p:cNvPr>
                        <p:cNvSpPr>
                          <a:spLocks/>
                        </p:cNvSpPr>
                        <p:nvPr/>
                      </p:nvSpPr>
                      <p:spPr bwMode="auto">
                        <a:xfrm>
                          <a:off x="4528" y="2143"/>
                          <a:ext cx="6" cy="4"/>
                        </a:xfrm>
                        <a:custGeom>
                          <a:avLst/>
                          <a:gdLst/>
                          <a:ahLst/>
                          <a:cxnLst>
                            <a:cxn ang="0">
                              <a:pos x="6" y="0"/>
                            </a:cxn>
                            <a:cxn ang="0">
                              <a:pos x="2" y="2"/>
                            </a:cxn>
                            <a:cxn ang="0">
                              <a:pos x="0" y="4"/>
                            </a:cxn>
                            <a:cxn ang="0">
                              <a:pos x="4" y="2"/>
                            </a:cxn>
                            <a:cxn ang="0">
                              <a:pos x="6" y="0"/>
                            </a:cxn>
                          </a:cxnLst>
                          <a:rect l="0" t="0" r="r" b="b"/>
                          <a:pathLst>
                            <a:path w="6" h="4">
                              <a:moveTo>
                                <a:pt x="6" y="0"/>
                              </a:moveTo>
                              <a:lnTo>
                                <a:pt x="2" y="2"/>
                              </a:lnTo>
                              <a:lnTo>
                                <a:pt x="0" y="4"/>
                              </a:lnTo>
                              <a:lnTo>
                                <a:pt x="4" y="2"/>
                              </a:lnTo>
                              <a:lnTo>
                                <a:pt x="6"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68" name="Freeform 2929">
                          <a:extLst>
                            <a:ext uri="{FF2B5EF4-FFF2-40B4-BE49-F238E27FC236}">
                              <a16:creationId xmlns:a16="http://schemas.microsoft.com/office/drawing/2014/main" id="{68C778A3-D2B6-5045-842A-866DB79BFA5B}"/>
                            </a:ext>
                          </a:extLst>
                        </p:cNvPr>
                        <p:cNvSpPr>
                          <a:spLocks/>
                        </p:cNvSpPr>
                        <p:nvPr/>
                      </p:nvSpPr>
                      <p:spPr bwMode="auto">
                        <a:xfrm>
                          <a:off x="4356" y="2173"/>
                          <a:ext cx="10" cy="8"/>
                        </a:xfrm>
                        <a:custGeom>
                          <a:avLst/>
                          <a:gdLst/>
                          <a:ahLst/>
                          <a:cxnLst>
                            <a:cxn ang="0">
                              <a:pos x="4" y="2"/>
                            </a:cxn>
                            <a:cxn ang="0">
                              <a:pos x="0" y="8"/>
                            </a:cxn>
                            <a:cxn ang="0">
                              <a:pos x="8" y="4"/>
                            </a:cxn>
                            <a:cxn ang="0">
                              <a:pos x="10" y="0"/>
                            </a:cxn>
                            <a:cxn ang="0">
                              <a:pos x="10" y="0"/>
                            </a:cxn>
                            <a:cxn ang="0">
                              <a:pos x="4" y="2"/>
                            </a:cxn>
                          </a:cxnLst>
                          <a:rect l="0" t="0" r="r" b="b"/>
                          <a:pathLst>
                            <a:path w="10" h="8">
                              <a:moveTo>
                                <a:pt x="4" y="2"/>
                              </a:moveTo>
                              <a:lnTo>
                                <a:pt x="0" y="8"/>
                              </a:lnTo>
                              <a:lnTo>
                                <a:pt x="8" y="4"/>
                              </a:lnTo>
                              <a:lnTo>
                                <a:pt x="10" y="0"/>
                              </a:lnTo>
                              <a:lnTo>
                                <a:pt x="10" y="0"/>
                              </a:lnTo>
                              <a:lnTo>
                                <a:pt x="4" y="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69" name="Rectangle 2930">
                          <a:extLst>
                            <a:ext uri="{FF2B5EF4-FFF2-40B4-BE49-F238E27FC236}">
                              <a16:creationId xmlns:a16="http://schemas.microsoft.com/office/drawing/2014/main" id="{C0685CAC-6EC6-F24A-8FF8-A609BFEFD981}"/>
                            </a:ext>
                          </a:extLst>
                        </p:cNvPr>
                        <p:cNvSpPr>
                          <a:spLocks noChangeArrowheads="1"/>
                        </p:cNvSpPr>
                        <p:nvPr/>
                      </p:nvSpPr>
                      <p:spPr bwMode="auto">
                        <a:xfrm>
                          <a:off x="3338" y="2339"/>
                          <a:ext cx="4" cy="4"/>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70" name="Freeform 2931">
                          <a:extLst>
                            <a:ext uri="{FF2B5EF4-FFF2-40B4-BE49-F238E27FC236}">
                              <a16:creationId xmlns:a16="http://schemas.microsoft.com/office/drawing/2014/main" id="{02E10E4A-5A02-C84D-945E-C6BA90846FB5}"/>
                            </a:ext>
                          </a:extLst>
                        </p:cNvPr>
                        <p:cNvSpPr>
                          <a:spLocks/>
                        </p:cNvSpPr>
                        <p:nvPr/>
                      </p:nvSpPr>
                      <p:spPr bwMode="auto">
                        <a:xfrm>
                          <a:off x="4880" y="2389"/>
                          <a:ext cx="4" cy="6"/>
                        </a:xfrm>
                        <a:custGeom>
                          <a:avLst/>
                          <a:gdLst/>
                          <a:ahLst/>
                          <a:cxnLst>
                            <a:cxn ang="0">
                              <a:pos x="2" y="6"/>
                            </a:cxn>
                            <a:cxn ang="0">
                              <a:pos x="4" y="0"/>
                            </a:cxn>
                            <a:cxn ang="0">
                              <a:pos x="2" y="0"/>
                            </a:cxn>
                            <a:cxn ang="0">
                              <a:pos x="0" y="6"/>
                            </a:cxn>
                            <a:cxn ang="0">
                              <a:pos x="2" y="6"/>
                            </a:cxn>
                          </a:cxnLst>
                          <a:rect l="0" t="0" r="r" b="b"/>
                          <a:pathLst>
                            <a:path w="4" h="6">
                              <a:moveTo>
                                <a:pt x="2" y="6"/>
                              </a:moveTo>
                              <a:lnTo>
                                <a:pt x="4" y="0"/>
                              </a:lnTo>
                              <a:lnTo>
                                <a:pt x="2" y="0"/>
                              </a:lnTo>
                              <a:lnTo>
                                <a:pt x="0" y="6"/>
                              </a:lnTo>
                              <a:lnTo>
                                <a:pt x="2" y="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71" name="Freeform 2932">
                          <a:extLst>
                            <a:ext uri="{FF2B5EF4-FFF2-40B4-BE49-F238E27FC236}">
                              <a16:creationId xmlns:a16="http://schemas.microsoft.com/office/drawing/2014/main" id="{A1BE45ED-F2AF-AE40-9747-0DCB1388A722}"/>
                            </a:ext>
                          </a:extLst>
                        </p:cNvPr>
                        <p:cNvSpPr>
                          <a:spLocks/>
                        </p:cNvSpPr>
                        <p:nvPr/>
                      </p:nvSpPr>
                      <p:spPr bwMode="auto">
                        <a:xfrm>
                          <a:off x="3904" y="3041"/>
                          <a:ext cx="6" cy="4"/>
                        </a:xfrm>
                        <a:custGeom>
                          <a:avLst/>
                          <a:gdLst/>
                          <a:ahLst/>
                          <a:cxnLst>
                            <a:cxn ang="0">
                              <a:pos x="0" y="4"/>
                            </a:cxn>
                            <a:cxn ang="0">
                              <a:pos x="6" y="2"/>
                            </a:cxn>
                            <a:cxn ang="0">
                              <a:pos x="4" y="0"/>
                            </a:cxn>
                            <a:cxn ang="0">
                              <a:pos x="0" y="0"/>
                            </a:cxn>
                            <a:cxn ang="0">
                              <a:pos x="0" y="4"/>
                            </a:cxn>
                          </a:cxnLst>
                          <a:rect l="0" t="0" r="r" b="b"/>
                          <a:pathLst>
                            <a:path w="6" h="4">
                              <a:moveTo>
                                <a:pt x="0" y="4"/>
                              </a:moveTo>
                              <a:lnTo>
                                <a:pt x="6" y="2"/>
                              </a:lnTo>
                              <a:lnTo>
                                <a:pt x="4" y="0"/>
                              </a:lnTo>
                              <a:lnTo>
                                <a:pt x="0" y="0"/>
                              </a:lnTo>
                              <a:lnTo>
                                <a:pt x="0" y="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72" name="Freeform 2933">
                          <a:extLst>
                            <a:ext uri="{FF2B5EF4-FFF2-40B4-BE49-F238E27FC236}">
                              <a16:creationId xmlns:a16="http://schemas.microsoft.com/office/drawing/2014/main" id="{10192284-0B22-1244-8382-755609C9D3B0}"/>
                            </a:ext>
                          </a:extLst>
                        </p:cNvPr>
                        <p:cNvSpPr>
                          <a:spLocks/>
                        </p:cNvSpPr>
                        <p:nvPr/>
                      </p:nvSpPr>
                      <p:spPr bwMode="auto">
                        <a:xfrm>
                          <a:off x="3418" y="2285"/>
                          <a:ext cx="1464" cy="756"/>
                        </a:xfrm>
                        <a:custGeom>
                          <a:avLst/>
                          <a:gdLst/>
                          <a:ahLst/>
                          <a:cxnLst>
                            <a:cxn ang="0">
                              <a:pos x="1250" y="34"/>
                            </a:cxn>
                            <a:cxn ang="0">
                              <a:pos x="1218" y="0"/>
                            </a:cxn>
                            <a:cxn ang="0">
                              <a:pos x="968" y="98"/>
                            </a:cxn>
                            <a:cxn ang="0">
                              <a:pos x="906" y="108"/>
                            </a:cxn>
                            <a:cxn ang="0">
                              <a:pos x="906" y="108"/>
                            </a:cxn>
                            <a:cxn ang="0">
                              <a:pos x="900" y="112"/>
                            </a:cxn>
                            <a:cxn ang="0">
                              <a:pos x="902" y="108"/>
                            </a:cxn>
                            <a:cxn ang="0">
                              <a:pos x="554" y="166"/>
                            </a:cxn>
                            <a:cxn ang="0">
                              <a:pos x="348" y="186"/>
                            </a:cxn>
                            <a:cxn ang="0">
                              <a:pos x="378" y="92"/>
                            </a:cxn>
                            <a:cxn ang="0">
                              <a:pos x="374" y="92"/>
                            </a:cxn>
                            <a:cxn ang="0">
                              <a:pos x="270" y="410"/>
                            </a:cxn>
                            <a:cxn ang="0">
                              <a:pos x="280" y="450"/>
                            </a:cxn>
                            <a:cxn ang="0">
                              <a:pos x="0" y="470"/>
                            </a:cxn>
                            <a:cxn ang="0">
                              <a:pos x="0" y="474"/>
                            </a:cxn>
                            <a:cxn ang="0">
                              <a:pos x="280" y="454"/>
                            </a:cxn>
                            <a:cxn ang="0">
                              <a:pos x="310" y="544"/>
                            </a:cxn>
                            <a:cxn ang="0">
                              <a:pos x="276" y="694"/>
                            </a:cxn>
                            <a:cxn ang="0">
                              <a:pos x="448" y="684"/>
                            </a:cxn>
                            <a:cxn ang="0">
                              <a:pos x="486" y="756"/>
                            </a:cxn>
                            <a:cxn ang="0">
                              <a:pos x="490" y="756"/>
                            </a:cxn>
                            <a:cxn ang="0">
                              <a:pos x="452" y="678"/>
                            </a:cxn>
                            <a:cxn ang="0">
                              <a:pos x="280" y="692"/>
                            </a:cxn>
                            <a:cxn ang="0">
                              <a:pos x="312" y="542"/>
                            </a:cxn>
                            <a:cxn ang="0">
                              <a:pos x="274" y="410"/>
                            </a:cxn>
                            <a:cxn ang="0">
                              <a:pos x="348" y="192"/>
                            </a:cxn>
                            <a:cxn ang="0">
                              <a:pos x="552" y="170"/>
                            </a:cxn>
                            <a:cxn ang="0">
                              <a:pos x="780" y="134"/>
                            </a:cxn>
                            <a:cxn ang="0">
                              <a:pos x="780" y="132"/>
                            </a:cxn>
                            <a:cxn ang="0">
                              <a:pos x="786" y="130"/>
                            </a:cxn>
                            <a:cxn ang="0">
                              <a:pos x="786" y="132"/>
                            </a:cxn>
                            <a:cxn ang="0">
                              <a:pos x="968" y="102"/>
                            </a:cxn>
                            <a:cxn ang="0">
                              <a:pos x="1218" y="6"/>
                            </a:cxn>
                            <a:cxn ang="0">
                              <a:pos x="1248" y="38"/>
                            </a:cxn>
                            <a:cxn ang="0">
                              <a:pos x="1330" y="22"/>
                            </a:cxn>
                            <a:cxn ang="0">
                              <a:pos x="1462" y="110"/>
                            </a:cxn>
                            <a:cxn ang="0">
                              <a:pos x="1464" y="104"/>
                            </a:cxn>
                            <a:cxn ang="0">
                              <a:pos x="1330" y="16"/>
                            </a:cxn>
                            <a:cxn ang="0">
                              <a:pos x="1250" y="34"/>
                            </a:cxn>
                          </a:cxnLst>
                          <a:rect l="0" t="0" r="r" b="b"/>
                          <a:pathLst>
                            <a:path w="1464" h="756">
                              <a:moveTo>
                                <a:pt x="1250" y="34"/>
                              </a:moveTo>
                              <a:lnTo>
                                <a:pt x="1218" y="0"/>
                              </a:lnTo>
                              <a:lnTo>
                                <a:pt x="968" y="98"/>
                              </a:lnTo>
                              <a:lnTo>
                                <a:pt x="906" y="108"/>
                              </a:lnTo>
                              <a:lnTo>
                                <a:pt x="906" y="108"/>
                              </a:lnTo>
                              <a:lnTo>
                                <a:pt x="900" y="112"/>
                              </a:lnTo>
                              <a:lnTo>
                                <a:pt x="902" y="108"/>
                              </a:lnTo>
                              <a:lnTo>
                                <a:pt x="554" y="166"/>
                              </a:lnTo>
                              <a:lnTo>
                                <a:pt x="348" y="186"/>
                              </a:lnTo>
                              <a:lnTo>
                                <a:pt x="378" y="92"/>
                              </a:lnTo>
                              <a:lnTo>
                                <a:pt x="374" y="92"/>
                              </a:lnTo>
                              <a:lnTo>
                                <a:pt x="270" y="410"/>
                              </a:lnTo>
                              <a:lnTo>
                                <a:pt x="280" y="450"/>
                              </a:lnTo>
                              <a:lnTo>
                                <a:pt x="0" y="470"/>
                              </a:lnTo>
                              <a:lnTo>
                                <a:pt x="0" y="474"/>
                              </a:lnTo>
                              <a:lnTo>
                                <a:pt x="280" y="454"/>
                              </a:lnTo>
                              <a:lnTo>
                                <a:pt x="310" y="544"/>
                              </a:lnTo>
                              <a:lnTo>
                                <a:pt x="276" y="694"/>
                              </a:lnTo>
                              <a:lnTo>
                                <a:pt x="448" y="684"/>
                              </a:lnTo>
                              <a:lnTo>
                                <a:pt x="486" y="756"/>
                              </a:lnTo>
                              <a:lnTo>
                                <a:pt x="490" y="756"/>
                              </a:lnTo>
                              <a:lnTo>
                                <a:pt x="452" y="678"/>
                              </a:lnTo>
                              <a:lnTo>
                                <a:pt x="280" y="692"/>
                              </a:lnTo>
                              <a:lnTo>
                                <a:pt x="312" y="542"/>
                              </a:lnTo>
                              <a:lnTo>
                                <a:pt x="274" y="410"/>
                              </a:lnTo>
                              <a:lnTo>
                                <a:pt x="348" y="192"/>
                              </a:lnTo>
                              <a:lnTo>
                                <a:pt x="552" y="170"/>
                              </a:lnTo>
                              <a:lnTo>
                                <a:pt x="780" y="134"/>
                              </a:lnTo>
                              <a:lnTo>
                                <a:pt x="780" y="132"/>
                              </a:lnTo>
                              <a:lnTo>
                                <a:pt x="786" y="130"/>
                              </a:lnTo>
                              <a:lnTo>
                                <a:pt x="786" y="132"/>
                              </a:lnTo>
                              <a:lnTo>
                                <a:pt x="968" y="102"/>
                              </a:lnTo>
                              <a:lnTo>
                                <a:pt x="1218" y="6"/>
                              </a:lnTo>
                              <a:lnTo>
                                <a:pt x="1248" y="38"/>
                              </a:lnTo>
                              <a:lnTo>
                                <a:pt x="1330" y="22"/>
                              </a:lnTo>
                              <a:lnTo>
                                <a:pt x="1462" y="110"/>
                              </a:lnTo>
                              <a:lnTo>
                                <a:pt x="1464" y="104"/>
                              </a:lnTo>
                              <a:lnTo>
                                <a:pt x="1330" y="16"/>
                              </a:lnTo>
                              <a:lnTo>
                                <a:pt x="1250" y="3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73" name="Rectangle 2934">
                          <a:extLst>
                            <a:ext uri="{FF2B5EF4-FFF2-40B4-BE49-F238E27FC236}">
                              <a16:creationId xmlns:a16="http://schemas.microsoft.com/office/drawing/2014/main" id="{8170B230-A5F0-9949-AED1-4B02911B0915}"/>
                            </a:ext>
                          </a:extLst>
                        </p:cNvPr>
                        <p:cNvSpPr>
                          <a:spLocks noChangeArrowheads="1"/>
                        </p:cNvSpPr>
                        <p:nvPr/>
                      </p:nvSpPr>
                      <p:spPr bwMode="auto">
                        <a:xfrm>
                          <a:off x="3410" y="2759"/>
                          <a:ext cx="1" cy="1"/>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74" name="Freeform 2935">
                          <a:extLst>
                            <a:ext uri="{FF2B5EF4-FFF2-40B4-BE49-F238E27FC236}">
                              <a16:creationId xmlns:a16="http://schemas.microsoft.com/office/drawing/2014/main" id="{3D98D5A3-ABE4-FB4D-8DAA-6278A4C8539E}"/>
                            </a:ext>
                          </a:extLst>
                        </p:cNvPr>
                        <p:cNvSpPr>
                          <a:spLocks/>
                        </p:cNvSpPr>
                        <p:nvPr/>
                      </p:nvSpPr>
                      <p:spPr bwMode="auto">
                        <a:xfrm>
                          <a:off x="4318" y="2393"/>
                          <a:ext cx="6" cy="4"/>
                        </a:xfrm>
                        <a:custGeom>
                          <a:avLst/>
                          <a:gdLst/>
                          <a:ahLst/>
                          <a:cxnLst>
                            <a:cxn ang="0">
                              <a:pos x="0" y="4"/>
                            </a:cxn>
                            <a:cxn ang="0">
                              <a:pos x="6" y="0"/>
                            </a:cxn>
                            <a:cxn ang="0">
                              <a:pos x="6" y="0"/>
                            </a:cxn>
                            <a:cxn ang="0">
                              <a:pos x="2" y="0"/>
                            </a:cxn>
                            <a:cxn ang="0">
                              <a:pos x="0" y="4"/>
                            </a:cxn>
                          </a:cxnLst>
                          <a:rect l="0" t="0" r="r" b="b"/>
                          <a:pathLst>
                            <a:path w="6" h="4">
                              <a:moveTo>
                                <a:pt x="0" y="4"/>
                              </a:moveTo>
                              <a:lnTo>
                                <a:pt x="6" y="0"/>
                              </a:lnTo>
                              <a:lnTo>
                                <a:pt x="6" y="0"/>
                              </a:lnTo>
                              <a:lnTo>
                                <a:pt x="2" y="0"/>
                              </a:lnTo>
                              <a:lnTo>
                                <a:pt x="0" y="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75" name="Freeform 2936">
                          <a:extLst>
                            <a:ext uri="{FF2B5EF4-FFF2-40B4-BE49-F238E27FC236}">
                              <a16:creationId xmlns:a16="http://schemas.microsoft.com/office/drawing/2014/main" id="{560B794F-1C4C-A943-B1E1-8A4EAF0062FC}"/>
                            </a:ext>
                          </a:extLst>
                        </p:cNvPr>
                        <p:cNvSpPr>
                          <a:spLocks/>
                        </p:cNvSpPr>
                        <p:nvPr/>
                      </p:nvSpPr>
                      <p:spPr bwMode="auto">
                        <a:xfrm>
                          <a:off x="3410" y="2755"/>
                          <a:ext cx="8" cy="4"/>
                        </a:xfrm>
                        <a:custGeom>
                          <a:avLst/>
                          <a:gdLst/>
                          <a:ahLst/>
                          <a:cxnLst>
                            <a:cxn ang="0">
                              <a:pos x="0" y="4"/>
                            </a:cxn>
                            <a:cxn ang="0">
                              <a:pos x="0" y="4"/>
                            </a:cxn>
                            <a:cxn ang="0">
                              <a:pos x="8" y="4"/>
                            </a:cxn>
                            <a:cxn ang="0">
                              <a:pos x="8" y="0"/>
                            </a:cxn>
                            <a:cxn ang="0">
                              <a:pos x="0" y="0"/>
                            </a:cxn>
                            <a:cxn ang="0">
                              <a:pos x="0" y="4"/>
                            </a:cxn>
                          </a:cxnLst>
                          <a:rect l="0" t="0" r="r" b="b"/>
                          <a:pathLst>
                            <a:path w="8" h="4">
                              <a:moveTo>
                                <a:pt x="0" y="4"/>
                              </a:moveTo>
                              <a:lnTo>
                                <a:pt x="0" y="4"/>
                              </a:lnTo>
                              <a:lnTo>
                                <a:pt x="8" y="4"/>
                              </a:lnTo>
                              <a:lnTo>
                                <a:pt x="8" y="0"/>
                              </a:lnTo>
                              <a:lnTo>
                                <a:pt x="0" y="0"/>
                              </a:lnTo>
                              <a:lnTo>
                                <a:pt x="0" y="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76" name="Rectangle 2937">
                          <a:extLst>
                            <a:ext uri="{FF2B5EF4-FFF2-40B4-BE49-F238E27FC236}">
                              <a16:creationId xmlns:a16="http://schemas.microsoft.com/office/drawing/2014/main" id="{E84486F9-3920-2241-9955-042B27EC8AFC}"/>
                            </a:ext>
                          </a:extLst>
                        </p:cNvPr>
                        <p:cNvSpPr>
                          <a:spLocks noChangeArrowheads="1"/>
                        </p:cNvSpPr>
                        <p:nvPr/>
                      </p:nvSpPr>
                      <p:spPr bwMode="auto">
                        <a:xfrm>
                          <a:off x="3792" y="2375"/>
                          <a:ext cx="4" cy="2"/>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77" name="Freeform 2938">
                          <a:extLst>
                            <a:ext uri="{FF2B5EF4-FFF2-40B4-BE49-F238E27FC236}">
                              <a16:creationId xmlns:a16="http://schemas.microsoft.com/office/drawing/2014/main" id="{0D073B87-EC08-5B4F-9DE7-D89BBE916A58}"/>
                            </a:ext>
                          </a:extLst>
                        </p:cNvPr>
                        <p:cNvSpPr>
                          <a:spLocks/>
                        </p:cNvSpPr>
                        <p:nvPr/>
                      </p:nvSpPr>
                      <p:spPr bwMode="auto">
                        <a:xfrm>
                          <a:off x="4106" y="2997"/>
                          <a:ext cx="6" cy="4"/>
                        </a:xfrm>
                        <a:custGeom>
                          <a:avLst/>
                          <a:gdLst/>
                          <a:ahLst/>
                          <a:cxnLst>
                            <a:cxn ang="0">
                              <a:pos x="0" y="4"/>
                            </a:cxn>
                            <a:cxn ang="0">
                              <a:pos x="6" y="4"/>
                            </a:cxn>
                            <a:cxn ang="0">
                              <a:pos x="4" y="0"/>
                            </a:cxn>
                            <a:cxn ang="0">
                              <a:pos x="0" y="2"/>
                            </a:cxn>
                            <a:cxn ang="0">
                              <a:pos x="0" y="4"/>
                            </a:cxn>
                          </a:cxnLst>
                          <a:rect l="0" t="0" r="r" b="b"/>
                          <a:pathLst>
                            <a:path w="6" h="4">
                              <a:moveTo>
                                <a:pt x="0" y="4"/>
                              </a:moveTo>
                              <a:lnTo>
                                <a:pt x="6" y="4"/>
                              </a:lnTo>
                              <a:lnTo>
                                <a:pt x="4" y="0"/>
                              </a:lnTo>
                              <a:lnTo>
                                <a:pt x="0" y="2"/>
                              </a:lnTo>
                              <a:lnTo>
                                <a:pt x="0" y="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78" name="Freeform 2939">
                          <a:extLst>
                            <a:ext uri="{FF2B5EF4-FFF2-40B4-BE49-F238E27FC236}">
                              <a16:creationId xmlns:a16="http://schemas.microsoft.com/office/drawing/2014/main" id="{8C881264-0D9F-DE41-961E-0DC4431554BD}"/>
                            </a:ext>
                          </a:extLst>
                        </p:cNvPr>
                        <p:cNvSpPr>
                          <a:spLocks/>
                        </p:cNvSpPr>
                        <p:nvPr/>
                      </p:nvSpPr>
                      <p:spPr bwMode="auto">
                        <a:xfrm>
                          <a:off x="4062" y="2417"/>
                          <a:ext cx="668" cy="582"/>
                        </a:xfrm>
                        <a:custGeom>
                          <a:avLst/>
                          <a:gdLst/>
                          <a:ahLst/>
                          <a:cxnLst>
                            <a:cxn ang="0">
                              <a:pos x="278" y="474"/>
                            </a:cxn>
                            <a:cxn ang="0">
                              <a:pos x="280" y="486"/>
                            </a:cxn>
                            <a:cxn ang="0">
                              <a:pos x="302" y="516"/>
                            </a:cxn>
                            <a:cxn ang="0">
                              <a:pos x="562" y="474"/>
                            </a:cxn>
                            <a:cxn ang="0">
                              <a:pos x="604" y="488"/>
                            </a:cxn>
                            <a:cxn ang="0">
                              <a:pos x="604" y="438"/>
                            </a:cxn>
                            <a:cxn ang="0">
                              <a:pos x="668" y="438"/>
                            </a:cxn>
                            <a:cxn ang="0">
                              <a:pos x="668" y="430"/>
                            </a:cxn>
                            <a:cxn ang="0">
                              <a:pos x="598" y="432"/>
                            </a:cxn>
                            <a:cxn ang="0">
                              <a:pos x="598" y="480"/>
                            </a:cxn>
                            <a:cxn ang="0">
                              <a:pos x="564" y="468"/>
                            </a:cxn>
                            <a:cxn ang="0">
                              <a:pos x="302" y="510"/>
                            </a:cxn>
                            <a:cxn ang="0">
                              <a:pos x="284" y="486"/>
                            </a:cxn>
                            <a:cxn ang="0">
                              <a:pos x="262" y="330"/>
                            </a:cxn>
                            <a:cxn ang="0">
                              <a:pos x="142" y="0"/>
                            </a:cxn>
                            <a:cxn ang="0">
                              <a:pos x="136" y="2"/>
                            </a:cxn>
                            <a:cxn ang="0">
                              <a:pos x="260" y="332"/>
                            </a:cxn>
                            <a:cxn ang="0">
                              <a:pos x="278" y="468"/>
                            </a:cxn>
                            <a:cxn ang="0">
                              <a:pos x="0" y="492"/>
                            </a:cxn>
                            <a:cxn ang="0">
                              <a:pos x="44" y="582"/>
                            </a:cxn>
                            <a:cxn ang="0">
                              <a:pos x="48" y="580"/>
                            </a:cxn>
                            <a:cxn ang="0">
                              <a:pos x="4" y="494"/>
                            </a:cxn>
                            <a:cxn ang="0">
                              <a:pos x="278" y="474"/>
                            </a:cxn>
                          </a:cxnLst>
                          <a:rect l="0" t="0" r="r" b="b"/>
                          <a:pathLst>
                            <a:path w="668" h="582">
                              <a:moveTo>
                                <a:pt x="278" y="474"/>
                              </a:moveTo>
                              <a:lnTo>
                                <a:pt x="280" y="486"/>
                              </a:lnTo>
                              <a:lnTo>
                                <a:pt x="302" y="516"/>
                              </a:lnTo>
                              <a:lnTo>
                                <a:pt x="562" y="474"/>
                              </a:lnTo>
                              <a:lnTo>
                                <a:pt x="604" y="488"/>
                              </a:lnTo>
                              <a:lnTo>
                                <a:pt x="604" y="438"/>
                              </a:lnTo>
                              <a:lnTo>
                                <a:pt x="668" y="438"/>
                              </a:lnTo>
                              <a:lnTo>
                                <a:pt x="668" y="430"/>
                              </a:lnTo>
                              <a:lnTo>
                                <a:pt x="598" y="432"/>
                              </a:lnTo>
                              <a:lnTo>
                                <a:pt x="598" y="480"/>
                              </a:lnTo>
                              <a:lnTo>
                                <a:pt x="564" y="468"/>
                              </a:lnTo>
                              <a:lnTo>
                                <a:pt x="302" y="510"/>
                              </a:lnTo>
                              <a:lnTo>
                                <a:pt x="284" y="486"/>
                              </a:lnTo>
                              <a:lnTo>
                                <a:pt x="262" y="330"/>
                              </a:lnTo>
                              <a:lnTo>
                                <a:pt x="142" y="0"/>
                              </a:lnTo>
                              <a:lnTo>
                                <a:pt x="136" y="2"/>
                              </a:lnTo>
                              <a:lnTo>
                                <a:pt x="260" y="332"/>
                              </a:lnTo>
                              <a:lnTo>
                                <a:pt x="278" y="468"/>
                              </a:lnTo>
                              <a:lnTo>
                                <a:pt x="0" y="492"/>
                              </a:lnTo>
                              <a:lnTo>
                                <a:pt x="44" y="582"/>
                              </a:lnTo>
                              <a:lnTo>
                                <a:pt x="48" y="580"/>
                              </a:lnTo>
                              <a:lnTo>
                                <a:pt x="4" y="494"/>
                              </a:lnTo>
                              <a:lnTo>
                                <a:pt x="278" y="47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79" name="Freeform 2940">
                          <a:extLst>
                            <a:ext uri="{FF2B5EF4-FFF2-40B4-BE49-F238E27FC236}">
                              <a16:creationId xmlns:a16="http://schemas.microsoft.com/office/drawing/2014/main" id="{500D5E11-7915-E242-ADF5-DD29AFB97140}"/>
                            </a:ext>
                          </a:extLst>
                        </p:cNvPr>
                        <p:cNvSpPr>
                          <a:spLocks/>
                        </p:cNvSpPr>
                        <p:nvPr/>
                      </p:nvSpPr>
                      <p:spPr bwMode="auto">
                        <a:xfrm>
                          <a:off x="4198" y="2415"/>
                          <a:ext cx="6" cy="4"/>
                        </a:xfrm>
                        <a:custGeom>
                          <a:avLst/>
                          <a:gdLst/>
                          <a:ahLst/>
                          <a:cxnLst>
                            <a:cxn ang="0">
                              <a:pos x="6" y="0"/>
                            </a:cxn>
                            <a:cxn ang="0">
                              <a:pos x="0" y="2"/>
                            </a:cxn>
                            <a:cxn ang="0">
                              <a:pos x="0" y="4"/>
                            </a:cxn>
                            <a:cxn ang="0">
                              <a:pos x="6" y="2"/>
                            </a:cxn>
                            <a:cxn ang="0">
                              <a:pos x="6" y="0"/>
                            </a:cxn>
                          </a:cxnLst>
                          <a:rect l="0" t="0" r="r" b="b"/>
                          <a:pathLst>
                            <a:path w="6" h="4">
                              <a:moveTo>
                                <a:pt x="6" y="0"/>
                              </a:moveTo>
                              <a:lnTo>
                                <a:pt x="0" y="2"/>
                              </a:lnTo>
                              <a:lnTo>
                                <a:pt x="0" y="4"/>
                              </a:lnTo>
                              <a:lnTo>
                                <a:pt x="6" y="2"/>
                              </a:lnTo>
                              <a:lnTo>
                                <a:pt x="6"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80" name="Freeform 2941">
                          <a:extLst>
                            <a:ext uri="{FF2B5EF4-FFF2-40B4-BE49-F238E27FC236}">
                              <a16:creationId xmlns:a16="http://schemas.microsoft.com/office/drawing/2014/main" id="{7810D9F3-67A8-314B-B4E3-AB023015B0F5}"/>
                            </a:ext>
                          </a:extLst>
                        </p:cNvPr>
                        <p:cNvSpPr>
                          <a:spLocks/>
                        </p:cNvSpPr>
                        <p:nvPr/>
                      </p:nvSpPr>
                      <p:spPr bwMode="auto">
                        <a:xfrm>
                          <a:off x="4750" y="2669"/>
                          <a:ext cx="4" cy="6"/>
                        </a:xfrm>
                        <a:custGeom>
                          <a:avLst/>
                          <a:gdLst/>
                          <a:ahLst/>
                          <a:cxnLst>
                            <a:cxn ang="0">
                              <a:pos x="2" y="6"/>
                            </a:cxn>
                            <a:cxn ang="0">
                              <a:pos x="4" y="2"/>
                            </a:cxn>
                            <a:cxn ang="0">
                              <a:pos x="2" y="0"/>
                            </a:cxn>
                            <a:cxn ang="0">
                              <a:pos x="0" y="2"/>
                            </a:cxn>
                            <a:cxn ang="0">
                              <a:pos x="2" y="6"/>
                            </a:cxn>
                          </a:cxnLst>
                          <a:rect l="0" t="0" r="r" b="b"/>
                          <a:pathLst>
                            <a:path w="4" h="6">
                              <a:moveTo>
                                <a:pt x="2" y="6"/>
                              </a:moveTo>
                              <a:lnTo>
                                <a:pt x="4" y="2"/>
                              </a:lnTo>
                              <a:lnTo>
                                <a:pt x="2" y="0"/>
                              </a:lnTo>
                              <a:lnTo>
                                <a:pt x="0" y="2"/>
                              </a:lnTo>
                              <a:lnTo>
                                <a:pt x="2" y="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81" name="Freeform 2942">
                          <a:extLst>
                            <a:ext uri="{FF2B5EF4-FFF2-40B4-BE49-F238E27FC236}">
                              <a16:creationId xmlns:a16="http://schemas.microsoft.com/office/drawing/2014/main" id="{4FE9A975-EA72-E54E-BAB2-E5617AC0F201}"/>
                            </a:ext>
                          </a:extLst>
                        </p:cNvPr>
                        <p:cNvSpPr>
                          <a:spLocks/>
                        </p:cNvSpPr>
                        <p:nvPr/>
                      </p:nvSpPr>
                      <p:spPr bwMode="auto">
                        <a:xfrm>
                          <a:off x="4436" y="2359"/>
                          <a:ext cx="316" cy="312"/>
                        </a:xfrm>
                        <a:custGeom>
                          <a:avLst/>
                          <a:gdLst/>
                          <a:ahLst/>
                          <a:cxnLst>
                            <a:cxn ang="0">
                              <a:pos x="54" y="50"/>
                            </a:cxn>
                            <a:cxn ang="0">
                              <a:pos x="6" y="54"/>
                            </a:cxn>
                            <a:cxn ang="0">
                              <a:pos x="28" y="0"/>
                            </a:cxn>
                            <a:cxn ang="0">
                              <a:pos x="22" y="2"/>
                            </a:cxn>
                            <a:cxn ang="0">
                              <a:pos x="0" y="56"/>
                            </a:cxn>
                            <a:cxn ang="0">
                              <a:pos x="52" y="54"/>
                            </a:cxn>
                            <a:cxn ang="0">
                              <a:pos x="52" y="88"/>
                            </a:cxn>
                            <a:cxn ang="0">
                              <a:pos x="314" y="312"/>
                            </a:cxn>
                            <a:cxn ang="0">
                              <a:pos x="316" y="310"/>
                            </a:cxn>
                            <a:cxn ang="0">
                              <a:pos x="54" y="86"/>
                            </a:cxn>
                            <a:cxn ang="0">
                              <a:pos x="54" y="50"/>
                            </a:cxn>
                          </a:cxnLst>
                          <a:rect l="0" t="0" r="r" b="b"/>
                          <a:pathLst>
                            <a:path w="316" h="312">
                              <a:moveTo>
                                <a:pt x="54" y="50"/>
                              </a:moveTo>
                              <a:lnTo>
                                <a:pt x="6" y="54"/>
                              </a:lnTo>
                              <a:lnTo>
                                <a:pt x="28" y="0"/>
                              </a:lnTo>
                              <a:lnTo>
                                <a:pt x="22" y="2"/>
                              </a:lnTo>
                              <a:lnTo>
                                <a:pt x="0" y="56"/>
                              </a:lnTo>
                              <a:lnTo>
                                <a:pt x="52" y="54"/>
                              </a:lnTo>
                              <a:lnTo>
                                <a:pt x="52" y="88"/>
                              </a:lnTo>
                              <a:lnTo>
                                <a:pt x="314" y="312"/>
                              </a:lnTo>
                              <a:lnTo>
                                <a:pt x="316" y="310"/>
                              </a:lnTo>
                              <a:lnTo>
                                <a:pt x="54" y="86"/>
                              </a:lnTo>
                              <a:lnTo>
                                <a:pt x="54" y="5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82" name="Freeform 2943">
                          <a:extLst>
                            <a:ext uri="{FF2B5EF4-FFF2-40B4-BE49-F238E27FC236}">
                              <a16:creationId xmlns:a16="http://schemas.microsoft.com/office/drawing/2014/main" id="{EB644C82-AD8D-8745-8011-11D9BB627B9E}"/>
                            </a:ext>
                          </a:extLst>
                        </p:cNvPr>
                        <p:cNvSpPr>
                          <a:spLocks/>
                        </p:cNvSpPr>
                        <p:nvPr/>
                      </p:nvSpPr>
                      <p:spPr bwMode="auto">
                        <a:xfrm>
                          <a:off x="4258" y="1551"/>
                          <a:ext cx="12" cy="4"/>
                        </a:xfrm>
                        <a:custGeom>
                          <a:avLst/>
                          <a:gdLst/>
                          <a:ahLst/>
                          <a:cxnLst>
                            <a:cxn ang="0">
                              <a:pos x="12" y="2"/>
                            </a:cxn>
                            <a:cxn ang="0">
                              <a:pos x="6" y="0"/>
                            </a:cxn>
                            <a:cxn ang="0">
                              <a:pos x="0" y="2"/>
                            </a:cxn>
                            <a:cxn ang="0">
                              <a:pos x="6" y="4"/>
                            </a:cxn>
                            <a:cxn ang="0">
                              <a:pos x="12" y="2"/>
                            </a:cxn>
                          </a:cxnLst>
                          <a:rect l="0" t="0" r="r" b="b"/>
                          <a:pathLst>
                            <a:path w="12" h="4">
                              <a:moveTo>
                                <a:pt x="12" y="2"/>
                              </a:moveTo>
                              <a:lnTo>
                                <a:pt x="6" y="0"/>
                              </a:lnTo>
                              <a:lnTo>
                                <a:pt x="0" y="2"/>
                              </a:lnTo>
                              <a:lnTo>
                                <a:pt x="6" y="4"/>
                              </a:lnTo>
                              <a:lnTo>
                                <a:pt x="12" y="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83" name="Freeform 2944">
                          <a:extLst>
                            <a:ext uri="{FF2B5EF4-FFF2-40B4-BE49-F238E27FC236}">
                              <a16:creationId xmlns:a16="http://schemas.microsoft.com/office/drawing/2014/main" id="{FFF41C18-688A-A940-9A9F-4AE248F874A9}"/>
                            </a:ext>
                          </a:extLst>
                        </p:cNvPr>
                        <p:cNvSpPr>
                          <a:spLocks/>
                        </p:cNvSpPr>
                        <p:nvPr/>
                      </p:nvSpPr>
                      <p:spPr bwMode="auto">
                        <a:xfrm>
                          <a:off x="3924" y="1599"/>
                          <a:ext cx="8" cy="6"/>
                        </a:xfrm>
                        <a:custGeom>
                          <a:avLst/>
                          <a:gdLst/>
                          <a:ahLst/>
                          <a:cxnLst>
                            <a:cxn ang="0">
                              <a:pos x="6" y="0"/>
                            </a:cxn>
                            <a:cxn ang="0">
                              <a:pos x="0" y="6"/>
                            </a:cxn>
                            <a:cxn ang="0">
                              <a:pos x="2" y="6"/>
                            </a:cxn>
                            <a:cxn ang="0">
                              <a:pos x="8" y="0"/>
                            </a:cxn>
                            <a:cxn ang="0">
                              <a:pos x="6" y="0"/>
                            </a:cxn>
                          </a:cxnLst>
                          <a:rect l="0" t="0" r="r" b="b"/>
                          <a:pathLst>
                            <a:path w="8" h="6">
                              <a:moveTo>
                                <a:pt x="6" y="0"/>
                              </a:moveTo>
                              <a:lnTo>
                                <a:pt x="0" y="6"/>
                              </a:lnTo>
                              <a:lnTo>
                                <a:pt x="2" y="6"/>
                              </a:lnTo>
                              <a:lnTo>
                                <a:pt x="8" y="0"/>
                              </a:lnTo>
                              <a:lnTo>
                                <a:pt x="6"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84" name="Freeform 2945">
                          <a:extLst>
                            <a:ext uri="{FF2B5EF4-FFF2-40B4-BE49-F238E27FC236}">
                              <a16:creationId xmlns:a16="http://schemas.microsoft.com/office/drawing/2014/main" id="{E756AD98-9ABF-E940-B1F1-3E2852A9730B}"/>
                            </a:ext>
                          </a:extLst>
                        </p:cNvPr>
                        <p:cNvSpPr>
                          <a:spLocks/>
                        </p:cNvSpPr>
                        <p:nvPr/>
                      </p:nvSpPr>
                      <p:spPr bwMode="auto">
                        <a:xfrm>
                          <a:off x="3926" y="1553"/>
                          <a:ext cx="338" cy="342"/>
                        </a:xfrm>
                        <a:custGeom>
                          <a:avLst/>
                          <a:gdLst/>
                          <a:ahLst/>
                          <a:cxnLst>
                            <a:cxn ang="0">
                              <a:pos x="258" y="342"/>
                            </a:cxn>
                            <a:cxn ang="0">
                              <a:pos x="258" y="340"/>
                            </a:cxn>
                            <a:cxn ang="0">
                              <a:pos x="262" y="340"/>
                            </a:cxn>
                            <a:cxn ang="0">
                              <a:pos x="196" y="46"/>
                            </a:cxn>
                            <a:cxn ang="0">
                              <a:pos x="338" y="2"/>
                            </a:cxn>
                            <a:cxn ang="0">
                              <a:pos x="332" y="0"/>
                            </a:cxn>
                            <a:cxn ang="0">
                              <a:pos x="194" y="42"/>
                            </a:cxn>
                            <a:cxn ang="0">
                              <a:pos x="6" y="46"/>
                            </a:cxn>
                            <a:cxn ang="0">
                              <a:pos x="0" y="52"/>
                            </a:cxn>
                            <a:cxn ang="0">
                              <a:pos x="190" y="46"/>
                            </a:cxn>
                            <a:cxn ang="0">
                              <a:pos x="258" y="342"/>
                            </a:cxn>
                          </a:cxnLst>
                          <a:rect l="0" t="0" r="r" b="b"/>
                          <a:pathLst>
                            <a:path w="338" h="342">
                              <a:moveTo>
                                <a:pt x="258" y="342"/>
                              </a:moveTo>
                              <a:lnTo>
                                <a:pt x="258" y="340"/>
                              </a:lnTo>
                              <a:lnTo>
                                <a:pt x="262" y="340"/>
                              </a:lnTo>
                              <a:lnTo>
                                <a:pt x="196" y="46"/>
                              </a:lnTo>
                              <a:lnTo>
                                <a:pt x="338" y="2"/>
                              </a:lnTo>
                              <a:lnTo>
                                <a:pt x="332" y="0"/>
                              </a:lnTo>
                              <a:lnTo>
                                <a:pt x="194" y="42"/>
                              </a:lnTo>
                              <a:lnTo>
                                <a:pt x="6" y="46"/>
                              </a:lnTo>
                              <a:lnTo>
                                <a:pt x="0" y="52"/>
                              </a:lnTo>
                              <a:lnTo>
                                <a:pt x="190" y="46"/>
                              </a:lnTo>
                              <a:lnTo>
                                <a:pt x="258" y="34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85" name="Freeform 2946">
                          <a:extLst>
                            <a:ext uri="{FF2B5EF4-FFF2-40B4-BE49-F238E27FC236}">
                              <a16:creationId xmlns:a16="http://schemas.microsoft.com/office/drawing/2014/main" id="{BC4F209A-CA94-984E-BF76-D99766D8A5C3}"/>
                            </a:ext>
                          </a:extLst>
                        </p:cNvPr>
                        <p:cNvSpPr>
                          <a:spLocks/>
                        </p:cNvSpPr>
                        <p:nvPr/>
                      </p:nvSpPr>
                      <p:spPr bwMode="auto">
                        <a:xfrm>
                          <a:off x="3914" y="1897"/>
                          <a:ext cx="278" cy="234"/>
                        </a:xfrm>
                        <a:custGeom>
                          <a:avLst/>
                          <a:gdLst/>
                          <a:ahLst/>
                          <a:cxnLst>
                            <a:cxn ang="0">
                              <a:pos x="274" y="12"/>
                            </a:cxn>
                            <a:cxn ang="0">
                              <a:pos x="236" y="52"/>
                            </a:cxn>
                            <a:cxn ang="0">
                              <a:pos x="186" y="160"/>
                            </a:cxn>
                            <a:cxn ang="0">
                              <a:pos x="158" y="146"/>
                            </a:cxn>
                            <a:cxn ang="0">
                              <a:pos x="78" y="200"/>
                            </a:cxn>
                            <a:cxn ang="0">
                              <a:pos x="54" y="186"/>
                            </a:cxn>
                            <a:cxn ang="0">
                              <a:pos x="0" y="230"/>
                            </a:cxn>
                            <a:cxn ang="0">
                              <a:pos x="0" y="234"/>
                            </a:cxn>
                            <a:cxn ang="0">
                              <a:pos x="54" y="190"/>
                            </a:cxn>
                            <a:cxn ang="0">
                              <a:pos x="78" y="206"/>
                            </a:cxn>
                            <a:cxn ang="0">
                              <a:pos x="158" y="150"/>
                            </a:cxn>
                            <a:cxn ang="0">
                              <a:pos x="188" y="164"/>
                            </a:cxn>
                            <a:cxn ang="0">
                              <a:pos x="238" y="54"/>
                            </a:cxn>
                            <a:cxn ang="0">
                              <a:pos x="278" y="14"/>
                            </a:cxn>
                            <a:cxn ang="0">
                              <a:pos x="274" y="2"/>
                            </a:cxn>
                            <a:cxn ang="0">
                              <a:pos x="270" y="0"/>
                            </a:cxn>
                            <a:cxn ang="0">
                              <a:pos x="274" y="12"/>
                            </a:cxn>
                          </a:cxnLst>
                          <a:rect l="0" t="0" r="r" b="b"/>
                          <a:pathLst>
                            <a:path w="278" h="234">
                              <a:moveTo>
                                <a:pt x="274" y="12"/>
                              </a:moveTo>
                              <a:lnTo>
                                <a:pt x="236" y="52"/>
                              </a:lnTo>
                              <a:lnTo>
                                <a:pt x="186" y="160"/>
                              </a:lnTo>
                              <a:lnTo>
                                <a:pt x="158" y="146"/>
                              </a:lnTo>
                              <a:lnTo>
                                <a:pt x="78" y="200"/>
                              </a:lnTo>
                              <a:lnTo>
                                <a:pt x="54" y="186"/>
                              </a:lnTo>
                              <a:lnTo>
                                <a:pt x="0" y="230"/>
                              </a:lnTo>
                              <a:lnTo>
                                <a:pt x="0" y="234"/>
                              </a:lnTo>
                              <a:lnTo>
                                <a:pt x="54" y="190"/>
                              </a:lnTo>
                              <a:lnTo>
                                <a:pt x="78" y="206"/>
                              </a:lnTo>
                              <a:lnTo>
                                <a:pt x="158" y="150"/>
                              </a:lnTo>
                              <a:lnTo>
                                <a:pt x="188" y="164"/>
                              </a:lnTo>
                              <a:lnTo>
                                <a:pt x="238" y="54"/>
                              </a:lnTo>
                              <a:lnTo>
                                <a:pt x="278" y="14"/>
                              </a:lnTo>
                              <a:lnTo>
                                <a:pt x="274" y="2"/>
                              </a:lnTo>
                              <a:lnTo>
                                <a:pt x="270" y="0"/>
                              </a:lnTo>
                              <a:lnTo>
                                <a:pt x="274" y="1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86" name="Freeform 2947">
                          <a:extLst>
                            <a:ext uri="{FF2B5EF4-FFF2-40B4-BE49-F238E27FC236}">
                              <a16:creationId xmlns:a16="http://schemas.microsoft.com/office/drawing/2014/main" id="{04E2CF2D-13B3-0C4B-AACE-5AB366143788}"/>
                            </a:ext>
                          </a:extLst>
                        </p:cNvPr>
                        <p:cNvSpPr>
                          <a:spLocks/>
                        </p:cNvSpPr>
                        <p:nvPr/>
                      </p:nvSpPr>
                      <p:spPr bwMode="auto">
                        <a:xfrm>
                          <a:off x="4808" y="1695"/>
                          <a:ext cx="2" cy="2"/>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87" name="Freeform 2948">
                          <a:extLst>
                            <a:ext uri="{FF2B5EF4-FFF2-40B4-BE49-F238E27FC236}">
                              <a16:creationId xmlns:a16="http://schemas.microsoft.com/office/drawing/2014/main" id="{714047E0-C9F7-8440-BF8E-A9832E335E21}"/>
                            </a:ext>
                          </a:extLst>
                        </p:cNvPr>
                        <p:cNvSpPr>
                          <a:spLocks/>
                        </p:cNvSpPr>
                        <p:nvPr/>
                      </p:nvSpPr>
                      <p:spPr bwMode="auto">
                        <a:xfrm>
                          <a:off x="4184" y="1895"/>
                          <a:ext cx="1" cy="2"/>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88" name="Freeform 2949">
                          <a:extLst>
                            <a:ext uri="{FF2B5EF4-FFF2-40B4-BE49-F238E27FC236}">
                              <a16:creationId xmlns:a16="http://schemas.microsoft.com/office/drawing/2014/main" id="{AC72C041-2834-274A-9EFD-1C6A9BE0BAF6}"/>
                            </a:ext>
                          </a:extLst>
                        </p:cNvPr>
                        <p:cNvSpPr>
                          <a:spLocks/>
                        </p:cNvSpPr>
                        <p:nvPr/>
                      </p:nvSpPr>
                      <p:spPr bwMode="auto">
                        <a:xfrm>
                          <a:off x="4188" y="1469"/>
                          <a:ext cx="336" cy="534"/>
                        </a:xfrm>
                        <a:custGeom>
                          <a:avLst/>
                          <a:gdLst/>
                          <a:ahLst/>
                          <a:cxnLst>
                            <a:cxn ang="0">
                              <a:pos x="106" y="466"/>
                            </a:cxn>
                            <a:cxn ang="0">
                              <a:pos x="196" y="454"/>
                            </a:cxn>
                            <a:cxn ang="0">
                              <a:pos x="220" y="470"/>
                            </a:cxn>
                            <a:cxn ang="0">
                              <a:pos x="234" y="512"/>
                            </a:cxn>
                            <a:cxn ang="0">
                              <a:pos x="286" y="534"/>
                            </a:cxn>
                            <a:cxn ang="0">
                              <a:pos x="288" y="532"/>
                            </a:cxn>
                            <a:cxn ang="0">
                              <a:pos x="236" y="510"/>
                            </a:cxn>
                            <a:cxn ang="0">
                              <a:pos x="226" y="474"/>
                            </a:cxn>
                            <a:cxn ang="0">
                              <a:pos x="232" y="480"/>
                            </a:cxn>
                            <a:cxn ang="0">
                              <a:pos x="290" y="348"/>
                            </a:cxn>
                            <a:cxn ang="0">
                              <a:pos x="324" y="288"/>
                            </a:cxn>
                            <a:cxn ang="0">
                              <a:pos x="334" y="210"/>
                            </a:cxn>
                            <a:cxn ang="0">
                              <a:pos x="334" y="208"/>
                            </a:cxn>
                            <a:cxn ang="0">
                              <a:pos x="334" y="208"/>
                            </a:cxn>
                            <a:cxn ang="0">
                              <a:pos x="336" y="200"/>
                            </a:cxn>
                            <a:cxn ang="0">
                              <a:pos x="262" y="0"/>
                            </a:cxn>
                            <a:cxn ang="0">
                              <a:pos x="260" y="6"/>
                            </a:cxn>
                            <a:cxn ang="0">
                              <a:pos x="330" y="202"/>
                            </a:cxn>
                            <a:cxn ang="0">
                              <a:pos x="320" y="286"/>
                            </a:cxn>
                            <a:cxn ang="0">
                              <a:pos x="288" y="346"/>
                            </a:cxn>
                            <a:cxn ang="0">
                              <a:pos x="232" y="470"/>
                            </a:cxn>
                            <a:cxn ang="0">
                              <a:pos x="198" y="450"/>
                            </a:cxn>
                            <a:cxn ang="0">
                              <a:pos x="106" y="462"/>
                            </a:cxn>
                            <a:cxn ang="0">
                              <a:pos x="0" y="424"/>
                            </a:cxn>
                            <a:cxn ang="0">
                              <a:pos x="0" y="430"/>
                            </a:cxn>
                            <a:cxn ang="0">
                              <a:pos x="106" y="466"/>
                            </a:cxn>
                          </a:cxnLst>
                          <a:rect l="0" t="0" r="r" b="b"/>
                          <a:pathLst>
                            <a:path w="336" h="534">
                              <a:moveTo>
                                <a:pt x="106" y="466"/>
                              </a:moveTo>
                              <a:lnTo>
                                <a:pt x="196" y="454"/>
                              </a:lnTo>
                              <a:lnTo>
                                <a:pt x="220" y="470"/>
                              </a:lnTo>
                              <a:lnTo>
                                <a:pt x="234" y="512"/>
                              </a:lnTo>
                              <a:lnTo>
                                <a:pt x="286" y="534"/>
                              </a:lnTo>
                              <a:lnTo>
                                <a:pt x="288" y="532"/>
                              </a:lnTo>
                              <a:lnTo>
                                <a:pt x="236" y="510"/>
                              </a:lnTo>
                              <a:lnTo>
                                <a:pt x="226" y="474"/>
                              </a:lnTo>
                              <a:lnTo>
                                <a:pt x="232" y="480"/>
                              </a:lnTo>
                              <a:lnTo>
                                <a:pt x="290" y="348"/>
                              </a:lnTo>
                              <a:lnTo>
                                <a:pt x="324" y="288"/>
                              </a:lnTo>
                              <a:lnTo>
                                <a:pt x="334" y="210"/>
                              </a:lnTo>
                              <a:lnTo>
                                <a:pt x="334" y="208"/>
                              </a:lnTo>
                              <a:lnTo>
                                <a:pt x="334" y="208"/>
                              </a:lnTo>
                              <a:lnTo>
                                <a:pt x="336" y="200"/>
                              </a:lnTo>
                              <a:lnTo>
                                <a:pt x="262" y="0"/>
                              </a:lnTo>
                              <a:lnTo>
                                <a:pt x="260" y="6"/>
                              </a:lnTo>
                              <a:lnTo>
                                <a:pt x="330" y="202"/>
                              </a:lnTo>
                              <a:lnTo>
                                <a:pt x="320" y="286"/>
                              </a:lnTo>
                              <a:lnTo>
                                <a:pt x="288" y="346"/>
                              </a:lnTo>
                              <a:lnTo>
                                <a:pt x="232" y="470"/>
                              </a:lnTo>
                              <a:lnTo>
                                <a:pt x="198" y="450"/>
                              </a:lnTo>
                              <a:lnTo>
                                <a:pt x="106" y="462"/>
                              </a:lnTo>
                              <a:lnTo>
                                <a:pt x="0" y="424"/>
                              </a:lnTo>
                              <a:lnTo>
                                <a:pt x="0" y="430"/>
                              </a:lnTo>
                              <a:lnTo>
                                <a:pt x="106" y="46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89" name="Freeform 2950">
                          <a:extLst>
                            <a:ext uri="{FF2B5EF4-FFF2-40B4-BE49-F238E27FC236}">
                              <a16:creationId xmlns:a16="http://schemas.microsoft.com/office/drawing/2014/main" id="{221ED893-0183-194A-9EA3-502CD5F487D0}"/>
                            </a:ext>
                          </a:extLst>
                        </p:cNvPr>
                        <p:cNvSpPr>
                          <a:spLocks/>
                        </p:cNvSpPr>
                        <p:nvPr/>
                      </p:nvSpPr>
                      <p:spPr bwMode="auto">
                        <a:xfrm>
                          <a:off x="4478" y="1699"/>
                          <a:ext cx="330" cy="340"/>
                        </a:xfrm>
                        <a:custGeom>
                          <a:avLst/>
                          <a:gdLst/>
                          <a:ahLst/>
                          <a:cxnLst>
                            <a:cxn ang="0">
                              <a:pos x="328" y="0"/>
                            </a:cxn>
                            <a:cxn ang="0">
                              <a:pos x="312" y="22"/>
                            </a:cxn>
                            <a:cxn ang="0">
                              <a:pos x="272" y="22"/>
                            </a:cxn>
                            <a:cxn ang="0">
                              <a:pos x="230" y="84"/>
                            </a:cxn>
                            <a:cxn ang="0">
                              <a:pos x="202" y="154"/>
                            </a:cxn>
                            <a:cxn ang="0">
                              <a:pos x="172" y="130"/>
                            </a:cxn>
                            <a:cxn ang="0">
                              <a:pos x="142" y="294"/>
                            </a:cxn>
                            <a:cxn ang="0">
                              <a:pos x="72" y="336"/>
                            </a:cxn>
                            <a:cxn ang="0">
                              <a:pos x="0" y="304"/>
                            </a:cxn>
                            <a:cxn ang="0">
                              <a:pos x="0" y="304"/>
                            </a:cxn>
                            <a:cxn ang="0">
                              <a:pos x="0" y="306"/>
                            </a:cxn>
                            <a:cxn ang="0">
                              <a:pos x="72" y="340"/>
                            </a:cxn>
                            <a:cxn ang="0">
                              <a:pos x="144" y="296"/>
                            </a:cxn>
                            <a:cxn ang="0">
                              <a:pos x="174" y="132"/>
                            </a:cxn>
                            <a:cxn ang="0">
                              <a:pos x="202" y="158"/>
                            </a:cxn>
                            <a:cxn ang="0">
                              <a:pos x="232" y="84"/>
                            </a:cxn>
                            <a:cxn ang="0">
                              <a:pos x="274" y="26"/>
                            </a:cxn>
                            <a:cxn ang="0">
                              <a:pos x="312" y="26"/>
                            </a:cxn>
                            <a:cxn ang="0">
                              <a:pos x="330" y="0"/>
                            </a:cxn>
                            <a:cxn ang="0">
                              <a:pos x="330" y="0"/>
                            </a:cxn>
                            <a:cxn ang="0">
                              <a:pos x="328" y="0"/>
                            </a:cxn>
                          </a:cxnLst>
                          <a:rect l="0" t="0" r="r" b="b"/>
                          <a:pathLst>
                            <a:path w="330" h="340">
                              <a:moveTo>
                                <a:pt x="328" y="0"/>
                              </a:moveTo>
                              <a:lnTo>
                                <a:pt x="312" y="22"/>
                              </a:lnTo>
                              <a:lnTo>
                                <a:pt x="272" y="22"/>
                              </a:lnTo>
                              <a:lnTo>
                                <a:pt x="230" y="84"/>
                              </a:lnTo>
                              <a:lnTo>
                                <a:pt x="202" y="154"/>
                              </a:lnTo>
                              <a:lnTo>
                                <a:pt x="172" y="130"/>
                              </a:lnTo>
                              <a:lnTo>
                                <a:pt x="142" y="294"/>
                              </a:lnTo>
                              <a:lnTo>
                                <a:pt x="72" y="336"/>
                              </a:lnTo>
                              <a:lnTo>
                                <a:pt x="0" y="304"/>
                              </a:lnTo>
                              <a:lnTo>
                                <a:pt x="0" y="304"/>
                              </a:lnTo>
                              <a:lnTo>
                                <a:pt x="0" y="306"/>
                              </a:lnTo>
                              <a:lnTo>
                                <a:pt x="72" y="340"/>
                              </a:lnTo>
                              <a:lnTo>
                                <a:pt x="144" y="296"/>
                              </a:lnTo>
                              <a:lnTo>
                                <a:pt x="174" y="132"/>
                              </a:lnTo>
                              <a:lnTo>
                                <a:pt x="202" y="158"/>
                              </a:lnTo>
                              <a:lnTo>
                                <a:pt x="232" y="84"/>
                              </a:lnTo>
                              <a:lnTo>
                                <a:pt x="274" y="26"/>
                              </a:lnTo>
                              <a:lnTo>
                                <a:pt x="312" y="26"/>
                              </a:lnTo>
                              <a:lnTo>
                                <a:pt x="330" y="0"/>
                              </a:lnTo>
                              <a:lnTo>
                                <a:pt x="330" y="0"/>
                              </a:lnTo>
                              <a:lnTo>
                                <a:pt x="328"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90" name="Freeform 2951">
                          <a:extLst>
                            <a:ext uri="{FF2B5EF4-FFF2-40B4-BE49-F238E27FC236}">
                              <a16:creationId xmlns:a16="http://schemas.microsoft.com/office/drawing/2014/main" id="{7E7EFA1E-4F21-9241-AAAF-74E549DB1D13}"/>
                            </a:ext>
                          </a:extLst>
                        </p:cNvPr>
                        <p:cNvSpPr>
                          <a:spLocks/>
                        </p:cNvSpPr>
                        <p:nvPr/>
                      </p:nvSpPr>
                      <p:spPr bwMode="auto">
                        <a:xfrm>
                          <a:off x="4474" y="2001"/>
                          <a:ext cx="4" cy="4"/>
                        </a:xfrm>
                        <a:custGeom>
                          <a:avLst/>
                          <a:gdLst/>
                          <a:ahLst/>
                          <a:cxnLst>
                            <a:cxn ang="0">
                              <a:pos x="4" y="2"/>
                            </a:cxn>
                            <a:cxn ang="0">
                              <a:pos x="2" y="0"/>
                            </a:cxn>
                            <a:cxn ang="0">
                              <a:pos x="0" y="2"/>
                            </a:cxn>
                            <a:cxn ang="0">
                              <a:pos x="4" y="4"/>
                            </a:cxn>
                            <a:cxn ang="0">
                              <a:pos x="4" y="2"/>
                            </a:cxn>
                            <a:cxn ang="0">
                              <a:pos x="4" y="2"/>
                            </a:cxn>
                          </a:cxnLst>
                          <a:rect l="0" t="0" r="r" b="b"/>
                          <a:pathLst>
                            <a:path w="4" h="4">
                              <a:moveTo>
                                <a:pt x="4" y="2"/>
                              </a:moveTo>
                              <a:lnTo>
                                <a:pt x="2" y="0"/>
                              </a:lnTo>
                              <a:lnTo>
                                <a:pt x="0" y="2"/>
                              </a:lnTo>
                              <a:lnTo>
                                <a:pt x="4" y="4"/>
                              </a:lnTo>
                              <a:lnTo>
                                <a:pt x="4" y="2"/>
                              </a:lnTo>
                              <a:lnTo>
                                <a:pt x="4" y="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91" name="Freeform 2952">
                          <a:extLst>
                            <a:ext uri="{FF2B5EF4-FFF2-40B4-BE49-F238E27FC236}">
                              <a16:creationId xmlns:a16="http://schemas.microsoft.com/office/drawing/2014/main" id="{DD51DA3D-A03D-CD42-B0A2-1CE69D5FEB51}"/>
                            </a:ext>
                          </a:extLst>
                        </p:cNvPr>
                        <p:cNvSpPr>
                          <a:spLocks/>
                        </p:cNvSpPr>
                        <p:nvPr/>
                      </p:nvSpPr>
                      <p:spPr bwMode="auto">
                        <a:xfrm>
                          <a:off x="4184" y="1893"/>
                          <a:ext cx="4" cy="6"/>
                        </a:xfrm>
                        <a:custGeom>
                          <a:avLst/>
                          <a:gdLst/>
                          <a:ahLst/>
                          <a:cxnLst>
                            <a:cxn ang="0">
                              <a:pos x="0" y="2"/>
                            </a:cxn>
                            <a:cxn ang="0">
                              <a:pos x="0" y="4"/>
                            </a:cxn>
                            <a:cxn ang="0">
                              <a:pos x="4" y="6"/>
                            </a:cxn>
                            <a:cxn ang="0">
                              <a:pos x="4" y="0"/>
                            </a:cxn>
                            <a:cxn ang="0">
                              <a:pos x="0" y="0"/>
                            </a:cxn>
                            <a:cxn ang="0">
                              <a:pos x="0" y="2"/>
                            </a:cxn>
                          </a:cxnLst>
                          <a:rect l="0" t="0" r="r" b="b"/>
                          <a:pathLst>
                            <a:path w="4" h="6">
                              <a:moveTo>
                                <a:pt x="0" y="2"/>
                              </a:moveTo>
                              <a:lnTo>
                                <a:pt x="0" y="4"/>
                              </a:lnTo>
                              <a:lnTo>
                                <a:pt x="4" y="6"/>
                              </a:lnTo>
                              <a:lnTo>
                                <a:pt x="4" y="0"/>
                              </a:lnTo>
                              <a:lnTo>
                                <a:pt x="0" y="0"/>
                              </a:lnTo>
                              <a:lnTo>
                                <a:pt x="0" y="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92" name="Freeform 2953">
                          <a:extLst>
                            <a:ext uri="{FF2B5EF4-FFF2-40B4-BE49-F238E27FC236}">
                              <a16:creationId xmlns:a16="http://schemas.microsoft.com/office/drawing/2014/main" id="{B459361B-6B84-704A-BCF7-6CBC880E4066}"/>
                            </a:ext>
                          </a:extLst>
                        </p:cNvPr>
                        <p:cNvSpPr>
                          <a:spLocks/>
                        </p:cNvSpPr>
                        <p:nvPr/>
                      </p:nvSpPr>
                      <p:spPr bwMode="auto">
                        <a:xfrm>
                          <a:off x="5064" y="1789"/>
                          <a:ext cx="4" cy="6"/>
                        </a:xfrm>
                        <a:custGeom>
                          <a:avLst/>
                          <a:gdLst/>
                          <a:ahLst/>
                          <a:cxnLst>
                            <a:cxn ang="0">
                              <a:pos x="4" y="6"/>
                            </a:cxn>
                            <a:cxn ang="0">
                              <a:pos x="4" y="0"/>
                            </a:cxn>
                            <a:cxn ang="0">
                              <a:pos x="2" y="2"/>
                            </a:cxn>
                            <a:cxn ang="0">
                              <a:pos x="0" y="6"/>
                            </a:cxn>
                            <a:cxn ang="0">
                              <a:pos x="4" y="6"/>
                            </a:cxn>
                          </a:cxnLst>
                          <a:rect l="0" t="0" r="r" b="b"/>
                          <a:pathLst>
                            <a:path w="4" h="6">
                              <a:moveTo>
                                <a:pt x="4" y="6"/>
                              </a:moveTo>
                              <a:lnTo>
                                <a:pt x="4" y="0"/>
                              </a:lnTo>
                              <a:lnTo>
                                <a:pt x="2" y="2"/>
                              </a:lnTo>
                              <a:lnTo>
                                <a:pt x="0" y="6"/>
                              </a:lnTo>
                              <a:lnTo>
                                <a:pt x="4" y="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93" name="Freeform 2954">
                          <a:extLst>
                            <a:ext uri="{FF2B5EF4-FFF2-40B4-BE49-F238E27FC236}">
                              <a16:creationId xmlns:a16="http://schemas.microsoft.com/office/drawing/2014/main" id="{B7046AA8-36E5-E348-BDE4-345C09E72D9C}"/>
                            </a:ext>
                          </a:extLst>
                        </p:cNvPr>
                        <p:cNvSpPr>
                          <a:spLocks/>
                        </p:cNvSpPr>
                        <p:nvPr/>
                      </p:nvSpPr>
                      <p:spPr bwMode="auto">
                        <a:xfrm>
                          <a:off x="4808" y="1697"/>
                          <a:ext cx="258" cy="118"/>
                        </a:xfrm>
                        <a:custGeom>
                          <a:avLst/>
                          <a:gdLst/>
                          <a:ahLst/>
                          <a:cxnLst>
                            <a:cxn ang="0">
                              <a:pos x="54" y="106"/>
                            </a:cxn>
                            <a:cxn ang="0">
                              <a:pos x="64" y="26"/>
                            </a:cxn>
                            <a:cxn ang="0">
                              <a:pos x="2" y="0"/>
                            </a:cxn>
                            <a:cxn ang="0">
                              <a:pos x="2" y="0"/>
                            </a:cxn>
                            <a:cxn ang="0">
                              <a:pos x="2" y="2"/>
                            </a:cxn>
                            <a:cxn ang="0">
                              <a:pos x="0" y="2"/>
                            </a:cxn>
                            <a:cxn ang="0">
                              <a:pos x="60" y="28"/>
                            </a:cxn>
                            <a:cxn ang="0">
                              <a:pos x="50" y="108"/>
                            </a:cxn>
                            <a:cxn ang="0">
                              <a:pos x="172" y="118"/>
                            </a:cxn>
                            <a:cxn ang="0">
                              <a:pos x="256" y="98"/>
                            </a:cxn>
                            <a:cxn ang="0">
                              <a:pos x="258" y="94"/>
                            </a:cxn>
                            <a:cxn ang="0">
                              <a:pos x="176" y="116"/>
                            </a:cxn>
                            <a:cxn ang="0">
                              <a:pos x="54" y="106"/>
                            </a:cxn>
                          </a:cxnLst>
                          <a:rect l="0" t="0" r="r" b="b"/>
                          <a:pathLst>
                            <a:path w="258" h="118">
                              <a:moveTo>
                                <a:pt x="54" y="106"/>
                              </a:moveTo>
                              <a:lnTo>
                                <a:pt x="64" y="26"/>
                              </a:lnTo>
                              <a:lnTo>
                                <a:pt x="2" y="0"/>
                              </a:lnTo>
                              <a:lnTo>
                                <a:pt x="2" y="0"/>
                              </a:lnTo>
                              <a:lnTo>
                                <a:pt x="2" y="2"/>
                              </a:lnTo>
                              <a:lnTo>
                                <a:pt x="0" y="2"/>
                              </a:lnTo>
                              <a:lnTo>
                                <a:pt x="60" y="28"/>
                              </a:lnTo>
                              <a:lnTo>
                                <a:pt x="50" y="108"/>
                              </a:lnTo>
                              <a:lnTo>
                                <a:pt x="172" y="118"/>
                              </a:lnTo>
                              <a:lnTo>
                                <a:pt x="256" y="98"/>
                              </a:lnTo>
                              <a:lnTo>
                                <a:pt x="258" y="94"/>
                              </a:lnTo>
                              <a:lnTo>
                                <a:pt x="176" y="116"/>
                              </a:lnTo>
                              <a:lnTo>
                                <a:pt x="54" y="10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94" name="Freeform 2955">
                          <a:extLst>
                            <a:ext uri="{FF2B5EF4-FFF2-40B4-BE49-F238E27FC236}">
                              <a16:creationId xmlns:a16="http://schemas.microsoft.com/office/drawing/2014/main" id="{19B431D6-BE14-3B4E-BE6A-B0512934B0DA}"/>
                            </a:ext>
                          </a:extLst>
                        </p:cNvPr>
                        <p:cNvSpPr>
                          <a:spLocks/>
                        </p:cNvSpPr>
                        <p:nvPr/>
                      </p:nvSpPr>
                      <p:spPr bwMode="auto">
                        <a:xfrm>
                          <a:off x="4522" y="1673"/>
                          <a:ext cx="286" cy="72"/>
                        </a:xfrm>
                        <a:custGeom>
                          <a:avLst/>
                          <a:gdLst/>
                          <a:ahLst/>
                          <a:cxnLst>
                            <a:cxn ang="0">
                              <a:pos x="18" y="56"/>
                            </a:cxn>
                            <a:cxn ang="0">
                              <a:pos x="106" y="26"/>
                            </a:cxn>
                            <a:cxn ang="0">
                              <a:pos x="132" y="72"/>
                            </a:cxn>
                            <a:cxn ang="0">
                              <a:pos x="238" y="16"/>
                            </a:cxn>
                            <a:cxn ang="0">
                              <a:pos x="284" y="26"/>
                            </a:cxn>
                            <a:cxn ang="0">
                              <a:pos x="286" y="24"/>
                            </a:cxn>
                            <a:cxn ang="0">
                              <a:pos x="234" y="12"/>
                            </a:cxn>
                            <a:cxn ang="0">
                              <a:pos x="132" y="68"/>
                            </a:cxn>
                            <a:cxn ang="0">
                              <a:pos x="108" y="26"/>
                            </a:cxn>
                            <a:cxn ang="0">
                              <a:pos x="108" y="26"/>
                            </a:cxn>
                            <a:cxn ang="0">
                              <a:pos x="106" y="24"/>
                            </a:cxn>
                            <a:cxn ang="0">
                              <a:pos x="20" y="50"/>
                            </a:cxn>
                            <a:cxn ang="0">
                              <a:pos x="2" y="0"/>
                            </a:cxn>
                            <a:cxn ang="0">
                              <a:pos x="0" y="4"/>
                            </a:cxn>
                            <a:cxn ang="0">
                              <a:pos x="0" y="6"/>
                            </a:cxn>
                            <a:cxn ang="0">
                              <a:pos x="18" y="56"/>
                            </a:cxn>
                          </a:cxnLst>
                          <a:rect l="0" t="0" r="r" b="b"/>
                          <a:pathLst>
                            <a:path w="286" h="72">
                              <a:moveTo>
                                <a:pt x="18" y="56"/>
                              </a:moveTo>
                              <a:lnTo>
                                <a:pt x="106" y="26"/>
                              </a:lnTo>
                              <a:lnTo>
                                <a:pt x="132" y="72"/>
                              </a:lnTo>
                              <a:lnTo>
                                <a:pt x="238" y="16"/>
                              </a:lnTo>
                              <a:lnTo>
                                <a:pt x="284" y="26"/>
                              </a:lnTo>
                              <a:lnTo>
                                <a:pt x="286" y="24"/>
                              </a:lnTo>
                              <a:lnTo>
                                <a:pt x="234" y="12"/>
                              </a:lnTo>
                              <a:lnTo>
                                <a:pt x="132" y="68"/>
                              </a:lnTo>
                              <a:lnTo>
                                <a:pt x="108" y="26"/>
                              </a:lnTo>
                              <a:lnTo>
                                <a:pt x="108" y="26"/>
                              </a:lnTo>
                              <a:lnTo>
                                <a:pt x="106" y="24"/>
                              </a:lnTo>
                              <a:lnTo>
                                <a:pt x="20" y="50"/>
                              </a:lnTo>
                              <a:lnTo>
                                <a:pt x="2" y="0"/>
                              </a:lnTo>
                              <a:lnTo>
                                <a:pt x="0" y="4"/>
                              </a:lnTo>
                              <a:lnTo>
                                <a:pt x="0" y="6"/>
                              </a:lnTo>
                              <a:lnTo>
                                <a:pt x="18" y="5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95" name="Freeform 2956">
                          <a:extLst>
                            <a:ext uri="{FF2B5EF4-FFF2-40B4-BE49-F238E27FC236}">
                              <a16:creationId xmlns:a16="http://schemas.microsoft.com/office/drawing/2014/main" id="{B7B96362-3CFD-0544-AE94-688B1704B0A0}"/>
                            </a:ext>
                          </a:extLst>
                        </p:cNvPr>
                        <p:cNvSpPr>
                          <a:spLocks/>
                        </p:cNvSpPr>
                        <p:nvPr/>
                      </p:nvSpPr>
                      <p:spPr bwMode="auto">
                        <a:xfrm>
                          <a:off x="4806" y="1697"/>
                          <a:ext cx="4" cy="2"/>
                        </a:xfrm>
                        <a:custGeom>
                          <a:avLst/>
                          <a:gdLst/>
                          <a:ahLst/>
                          <a:cxnLst>
                            <a:cxn ang="0">
                              <a:pos x="2" y="2"/>
                            </a:cxn>
                            <a:cxn ang="0">
                              <a:pos x="2" y="2"/>
                            </a:cxn>
                            <a:cxn ang="0">
                              <a:pos x="4" y="2"/>
                            </a:cxn>
                            <a:cxn ang="0">
                              <a:pos x="4" y="0"/>
                            </a:cxn>
                            <a:cxn ang="0">
                              <a:pos x="2" y="0"/>
                            </a:cxn>
                            <a:cxn ang="0">
                              <a:pos x="0" y="2"/>
                            </a:cxn>
                            <a:cxn ang="0">
                              <a:pos x="2" y="2"/>
                            </a:cxn>
                          </a:cxnLst>
                          <a:rect l="0" t="0" r="r" b="b"/>
                          <a:pathLst>
                            <a:path w="4" h="2">
                              <a:moveTo>
                                <a:pt x="2" y="2"/>
                              </a:moveTo>
                              <a:lnTo>
                                <a:pt x="2" y="2"/>
                              </a:lnTo>
                              <a:lnTo>
                                <a:pt x="4" y="2"/>
                              </a:lnTo>
                              <a:lnTo>
                                <a:pt x="4" y="0"/>
                              </a:lnTo>
                              <a:lnTo>
                                <a:pt x="2" y="0"/>
                              </a:lnTo>
                              <a:lnTo>
                                <a:pt x="0" y="2"/>
                              </a:lnTo>
                              <a:lnTo>
                                <a:pt x="2" y="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96" name="Rectangle 2957">
                          <a:extLst>
                            <a:ext uri="{FF2B5EF4-FFF2-40B4-BE49-F238E27FC236}">
                              <a16:creationId xmlns:a16="http://schemas.microsoft.com/office/drawing/2014/main" id="{0CA614D7-EE34-A44E-8105-4F552CD95C90}"/>
                            </a:ext>
                          </a:extLst>
                        </p:cNvPr>
                        <p:cNvSpPr>
                          <a:spLocks noChangeArrowheads="1"/>
                        </p:cNvSpPr>
                        <p:nvPr/>
                      </p:nvSpPr>
                      <p:spPr bwMode="auto">
                        <a:xfrm>
                          <a:off x="4522" y="1677"/>
                          <a:ext cx="1" cy="2"/>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97" name="Freeform 2958">
                          <a:extLst>
                            <a:ext uri="{FF2B5EF4-FFF2-40B4-BE49-F238E27FC236}">
                              <a16:creationId xmlns:a16="http://schemas.microsoft.com/office/drawing/2014/main" id="{F6B3916E-B14B-3141-84BF-3651BC4DA7EC}"/>
                            </a:ext>
                          </a:extLst>
                        </p:cNvPr>
                        <p:cNvSpPr>
                          <a:spLocks/>
                        </p:cNvSpPr>
                        <p:nvPr/>
                      </p:nvSpPr>
                      <p:spPr bwMode="auto">
                        <a:xfrm>
                          <a:off x="4516" y="1321"/>
                          <a:ext cx="490" cy="270"/>
                        </a:xfrm>
                        <a:custGeom>
                          <a:avLst/>
                          <a:gdLst/>
                          <a:ahLst/>
                          <a:cxnLst>
                            <a:cxn ang="0">
                              <a:pos x="462" y="258"/>
                            </a:cxn>
                            <a:cxn ang="0">
                              <a:pos x="490" y="190"/>
                            </a:cxn>
                            <a:cxn ang="0">
                              <a:pos x="452" y="138"/>
                            </a:cxn>
                            <a:cxn ang="0">
                              <a:pos x="462" y="68"/>
                            </a:cxn>
                            <a:cxn ang="0">
                              <a:pos x="382" y="0"/>
                            </a:cxn>
                            <a:cxn ang="0">
                              <a:pos x="18" y="120"/>
                            </a:cxn>
                            <a:cxn ang="0">
                              <a:pos x="2" y="74"/>
                            </a:cxn>
                            <a:cxn ang="0">
                              <a:pos x="0" y="76"/>
                            </a:cxn>
                            <a:cxn ang="0">
                              <a:pos x="16" y="124"/>
                            </a:cxn>
                            <a:cxn ang="0">
                              <a:pos x="382" y="4"/>
                            </a:cxn>
                            <a:cxn ang="0">
                              <a:pos x="458" y="70"/>
                            </a:cxn>
                            <a:cxn ang="0">
                              <a:pos x="448" y="138"/>
                            </a:cxn>
                            <a:cxn ang="0">
                              <a:pos x="488" y="190"/>
                            </a:cxn>
                            <a:cxn ang="0">
                              <a:pos x="458" y="256"/>
                            </a:cxn>
                            <a:cxn ang="0">
                              <a:pos x="428" y="266"/>
                            </a:cxn>
                            <a:cxn ang="0">
                              <a:pos x="430" y="270"/>
                            </a:cxn>
                            <a:cxn ang="0">
                              <a:pos x="462" y="258"/>
                            </a:cxn>
                          </a:cxnLst>
                          <a:rect l="0" t="0" r="r" b="b"/>
                          <a:pathLst>
                            <a:path w="490" h="270">
                              <a:moveTo>
                                <a:pt x="462" y="258"/>
                              </a:moveTo>
                              <a:lnTo>
                                <a:pt x="490" y="190"/>
                              </a:lnTo>
                              <a:lnTo>
                                <a:pt x="452" y="138"/>
                              </a:lnTo>
                              <a:lnTo>
                                <a:pt x="462" y="68"/>
                              </a:lnTo>
                              <a:lnTo>
                                <a:pt x="382" y="0"/>
                              </a:lnTo>
                              <a:lnTo>
                                <a:pt x="18" y="120"/>
                              </a:lnTo>
                              <a:lnTo>
                                <a:pt x="2" y="74"/>
                              </a:lnTo>
                              <a:lnTo>
                                <a:pt x="0" y="76"/>
                              </a:lnTo>
                              <a:lnTo>
                                <a:pt x="16" y="124"/>
                              </a:lnTo>
                              <a:lnTo>
                                <a:pt x="382" y="4"/>
                              </a:lnTo>
                              <a:lnTo>
                                <a:pt x="458" y="70"/>
                              </a:lnTo>
                              <a:lnTo>
                                <a:pt x="448" y="138"/>
                              </a:lnTo>
                              <a:lnTo>
                                <a:pt x="488" y="190"/>
                              </a:lnTo>
                              <a:lnTo>
                                <a:pt x="458" y="256"/>
                              </a:lnTo>
                              <a:lnTo>
                                <a:pt x="428" y="266"/>
                              </a:lnTo>
                              <a:lnTo>
                                <a:pt x="430" y="270"/>
                              </a:lnTo>
                              <a:lnTo>
                                <a:pt x="462" y="258"/>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98" name="Freeform 2959">
                          <a:extLst>
                            <a:ext uri="{FF2B5EF4-FFF2-40B4-BE49-F238E27FC236}">
                              <a16:creationId xmlns:a16="http://schemas.microsoft.com/office/drawing/2014/main" id="{6BBD2F1B-9F41-B244-A607-49BA32B7150F}"/>
                            </a:ext>
                          </a:extLst>
                        </p:cNvPr>
                        <p:cNvSpPr>
                          <a:spLocks/>
                        </p:cNvSpPr>
                        <p:nvPr/>
                      </p:nvSpPr>
                      <p:spPr bwMode="auto">
                        <a:xfrm>
                          <a:off x="4626" y="1587"/>
                          <a:ext cx="320" cy="112"/>
                        </a:xfrm>
                        <a:custGeom>
                          <a:avLst/>
                          <a:gdLst/>
                          <a:ahLst/>
                          <a:cxnLst>
                            <a:cxn ang="0">
                              <a:pos x="4" y="112"/>
                            </a:cxn>
                            <a:cxn ang="0">
                              <a:pos x="320" y="4"/>
                            </a:cxn>
                            <a:cxn ang="0">
                              <a:pos x="318" y="0"/>
                            </a:cxn>
                            <a:cxn ang="0">
                              <a:pos x="0" y="110"/>
                            </a:cxn>
                            <a:cxn ang="0">
                              <a:pos x="2" y="110"/>
                            </a:cxn>
                            <a:cxn ang="0">
                              <a:pos x="2" y="110"/>
                            </a:cxn>
                            <a:cxn ang="0">
                              <a:pos x="4" y="112"/>
                            </a:cxn>
                          </a:cxnLst>
                          <a:rect l="0" t="0" r="r" b="b"/>
                          <a:pathLst>
                            <a:path w="320" h="112">
                              <a:moveTo>
                                <a:pt x="4" y="112"/>
                              </a:moveTo>
                              <a:lnTo>
                                <a:pt x="320" y="4"/>
                              </a:lnTo>
                              <a:lnTo>
                                <a:pt x="318" y="0"/>
                              </a:lnTo>
                              <a:lnTo>
                                <a:pt x="0" y="110"/>
                              </a:lnTo>
                              <a:lnTo>
                                <a:pt x="2" y="110"/>
                              </a:lnTo>
                              <a:lnTo>
                                <a:pt x="2" y="110"/>
                              </a:lnTo>
                              <a:lnTo>
                                <a:pt x="4" y="11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399" name="Freeform 2960">
                          <a:extLst>
                            <a:ext uri="{FF2B5EF4-FFF2-40B4-BE49-F238E27FC236}">
                              <a16:creationId xmlns:a16="http://schemas.microsoft.com/office/drawing/2014/main" id="{FB0DED57-DBBD-234E-B5BB-32F7EC1DA046}"/>
                            </a:ext>
                          </a:extLst>
                        </p:cNvPr>
                        <p:cNvSpPr>
                          <a:spLocks/>
                        </p:cNvSpPr>
                        <p:nvPr/>
                      </p:nvSpPr>
                      <p:spPr bwMode="auto">
                        <a:xfrm>
                          <a:off x="4628" y="1697"/>
                          <a:ext cx="2" cy="2"/>
                        </a:xfrm>
                        <a:custGeom>
                          <a:avLst/>
                          <a:gdLst/>
                          <a:ahLst/>
                          <a:cxnLst>
                            <a:cxn ang="0">
                              <a:pos x="2" y="2"/>
                            </a:cxn>
                            <a:cxn ang="0">
                              <a:pos x="0" y="0"/>
                            </a:cxn>
                            <a:cxn ang="0">
                              <a:pos x="0" y="0"/>
                            </a:cxn>
                            <a:cxn ang="0">
                              <a:pos x="2" y="2"/>
                            </a:cxn>
                            <a:cxn ang="0">
                              <a:pos x="2" y="2"/>
                            </a:cxn>
                          </a:cxnLst>
                          <a:rect l="0" t="0" r="r" b="b"/>
                          <a:pathLst>
                            <a:path w="2" h="2">
                              <a:moveTo>
                                <a:pt x="2" y="2"/>
                              </a:moveTo>
                              <a:lnTo>
                                <a:pt x="0" y="0"/>
                              </a:lnTo>
                              <a:lnTo>
                                <a:pt x="0" y="0"/>
                              </a:lnTo>
                              <a:lnTo>
                                <a:pt x="2" y="2"/>
                              </a:lnTo>
                              <a:lnTo>
                                <a:pt x="2" y="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00" name="Rectangle 2961">
                          <a:extLst>
                            <a:ext uri="{FF2B5EF4-FFF2-40B4-BE49-F238E27FC236}">
                              <a16:creationId xmlns:a16="http://schemas.microsoft.com/office/drawing/2014/main" id="{80242F97-6B74-DE49-9DD7-3E9FCBA487AF}"/>
                            </a:ext>
                          </a:extLst>
                        </p:cNvPr>
                        <p:cNvSpPr>
                          <a:spLocks noChangeArrowheads="1"/>
                        </p:cNvSpPr>
                        <p:nvPr/>
                      </p:nvSpPr>
                      <p:spPr bwMode="auto">
                        <a:xfrm>
                          <a:off x="5072" y="1723"/>
                          <a:ext cx="2" cy="2"/>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01" name="Rectangle 2962">
                          <a:extLst>
                            <a:ext uri="{FF2B5EF4-FFF2-40B4-BE49-F238E27FC236}">
                              <a16:creationId xmlns:a16="http://schemas.microsoft.com/office/drawing/2014/main" id="{55B9029D-6983-5C49-8AFF-E7B45F0FF57B}"/>
                            </a:ext>
                          </a:extLst>
                        </p:cNvPr>
                        <p:cNvSpPr>
                          <a:spLocks noChangeArrowheads="1"/>
                        </p:cNvSpPr>
                        <p:nvPr/>
                      </p:nvSpPr>
                      <p:spPr bwMode="auto">
                        <a:xfrm>
                          <a:off x="4944" y="1587"/>
                          <a:ext cx="1" cy="1"/>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02" name="Freeform 2963">
                          <a:extLst>
                            <a:ext uri="{FF2B5EF4-FFF2-40B4-BE49-F238E27FC236}">
                              <a16:creationId xmlns:a16="http://schemas.microsoft.com/office/drawing/2014/main" id="{BA1323A4-AE30-3248-9372-FD4FACE023EC}"/>
                            </a:ext>
                          </a:extLst>
                        </p:cNvPr>
                        <p:cNvSpPr>
                          <a:spLocks/>
                        </p:cNvSpPr>
                        <p:nvPr/>
                      </p:nvSpPr>
                      <p:spPr bwMode="auto">
                        <a:xfrm>
                          <a:off x="4946" y="1591"/>
                          <a:ext cx="126" cy="162"/>
                        </a:xfrm>
                        <a:custGeom>
                          <a:avLst/>
                          <a:gdLst/>
                          <a:ahLst/>
                          <a:cxnLst>
                            <a:cxn ang="0">
                              <a:pos x="0" y="0"/>
                            </a:cxn>
                            <a:cxn ang="0">
                              <a:pos x="0" y="0"/>
                            </a:cxn>
                            <a:cxn ang="0">
                              <a:pos x="58" y="162"/>
                            </a:cxn>
                            <a:cxn ang="0">
                              <a:pos x="126" y="134"/>
                            </a:cxn>
                            <a:cxn ang="0">
                              <a:pos x="126" y="132"/>
                            </a:cxn>
                            <a:cxn ang="0">
                              <a:pos x="62" y="158"/>
                            </a:cxn>
                            <a:cxn ang="0">
                              <a:pos x="0" y="0"/>
                            </a:cxn>
                          </a:cxnLst>
                          <a:rect l="0" t="0" r="r" b="b"/>
                          <a:pathLst>
                            <a:path w="126" h="162">
                              <a:moveTo>
                                <a:pt x="0" y="0"/>
                              </a:moveTo>
                              <a:lnTo>
                                <a:pt x="0" y="0"/>
                              </a:lnTo>
                              <a:lnTo>
                                <a:pt x="58" y="162"/>
                              </a:lnTo>
                              <a:lnTo>
                                <a:pt x="126" y="134"/>
                              </a:lnTo>
                              <a:lnTo>
                                <a:pt x="126" y="132"/>
                              </a:lnTo>
                              <a:lnTo>
                                <a:pt x="62" y="158"/>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03" name="Freeform 2964">
                          <a:extLst>
                            <a:ext uri="{FF2B5EF4-FFF2-40B4-BE49-F238E27FC236}">
                              <a16:creationId xmlns:a16="http://schemas.microsoft.com/office/drawing/2014/main" id="{07E0F21F-5A5D-8D4D-8CF2-E3BBC38DF13A}"/>
                            </a:ext>
                          </a:extLst>
                        </p:cNvPr>
                        <p:cNvSpPr>
                          <a:spLocks/>
                        </p:cNvSpPr>
                        <p:nvPr/>
                      </p:nvSpPr>
                      <p:spPr bwMode="auto">
                        <a:xfrm>
                          <a:off x="4944" y="1587"/>
                          <a:ext cx="2" cy="4"/>
                        </a:xfrm>
                        <a:custGeom>
                          <a:avLst/>
                          <a:gdLst/>
                          <a:ahLst/>
                          <a:cxnLst>
                            <a:cxn ang="0">
                              <a:pos x="2" y="4"/>
                            </a:cxn>
                            <a:cxn ang="0">
                              <a:pos x="0" y="0"/>
                            </a:cxn>
                            <a:cxn ang="0">
                              <a:pos x="0" y="0"/>
                            </a:cxn>
                            <a:cxn ang="0">
                              <a:pos x="2" y="4"/>
                            </a:cxn>
                            <a:cxn ang="0">
                              <a:pos x="2" y="4"/>
                            </a:cxn>
                          </a:cxnLst>
                          <a:rect l="0" t="0" r="r" b="b"/>
                          <a:pathLst>
                            <a:path w="2" h="4">
                              <a:moveTo>
                                <a:pt x="2" y="4"/>
                              </a:moveTo>
                              <a:lnTo>
                                <a:pt x="0" y="0"/>
                              </a:lnTo>
                              <a:lnTo>
                                <a:pt x="0" y="0"/>
                              </a:lnTo>
                              <a:lnTo>
                                <a:pt x="2" y="4"/>
                              </a:lnTo>
                              <a:lnTo>
                                <a:pt x="2" y="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04" name="Freeform 2965">
                          <a:extLst>
                            <a:ext uri="{FF2B5EF4-FFF2-40B4-BE49-F238E27FC236}">
                              <a16:creationId xmlns:a16="http://schemas.microsoft.com/office/drawing/2014/main" id="{F2F4C819-8995-5040-8D07-DE3BDF7340CD}"/>
                            </a:ext>
                          </a:extLst>
                        </p:cNvPr>
                        <p:cNvSpPr>
                          <a:spLocks/>
                        </p:cNvSpPr>
                        <p:nvPr/>
                      </p:nvSpPr>
                      <p:spPr bwMode="auto">
                        <a:xfrm>
                          <a:off x="5280" y="1225"/>
                          <a:ext cx="2" cy="4"/>
                        </a:xfrm>
                        <a:custGeom>
                          <a:avLst/>
                          <a:gdLst/>
                          <a:ahLst/>
                          <a:cxnLst>
                            <a:cxn ang="0">
                              <a:pos x="2" y="4"/>
                            </a:cxn>
                            <a:cxn ang="0">
                              <a:pos x="2" y="2"/>
                            </a:cxn>
                            <a:cxn ang="0">
                              <a:pos x="0" y="0"/>
                            </a:cxn>
                            <a:cxn ang="0">
                              <a:pos x="0" y="0"/>
                            </a:cxn>
                            <a:cxn ang="0">
                              <a:pos x="2" y="4"/>
                            </a:cxn>
                          </a:cxnLst>
                          <a:rect l="0" t="0" r="r" b="b"/>
                          <a:pathLst>
                            <a:path w="2" h="4">
                              <a:moveTo>
                                <a:pt x="2" y="4"/>
                              </a:moveTo>
                              <a:lnTo>
                                <a:pt x="2" y="2"/>
                              </a:lnTo>
                              <a:lnTo>
                                <a:pt x="0" y="0"/>
                              </a:lnTo>
                              <a:lnTo>
                                <a:pt x="0" y="0"/>
                              </a:lnTo>
                              <a:lnTo>
                                <a:pt x="2" y="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05" name="Freeform 2966">
                          <a:extLst>
                            <a:ext uri="{FF2B5EF4-FFF2-40B4-BE49-F238E27FC236}">
                              <a16:creationId xmlns:a16="http://schemas.microsoft.com/office/drawing/2014/main" id="{0AB831E1-5EE1-084F-A8F0-F5C4F2F2E63E}"/>
                            </a:ext>
                          </a:extLst>
                        </p:cNvPr>
                        <p:cNvSpPr>
                          <a:spLocks/>
                        </p:cNvSpPr>
                        <p:nvPr/>
                      </p:nvSpPr>
                      <p:spPr bwMode="auto">
                        <a:xfrm>
                          <a:off x="5218" y="1341"/>
                          <a:ext cx="4" cy="6"/>
                        </a:xfrm>
                        <a:custGeom>
                          <a:avLst/>
                          <a:gdLst/>
                          <a:ahLst/>
                          <a:cxnLst>
                            <a:cxn ang="0">
                              <a:pos x="2" y="6"/>
                            </a:cxn>
                            <a:cxn ang="0">
                              <a:pos x="2" y="6"/>
                            </a:cxn>
                            <a:cxn ang="0">
                              <a:pos x="4" y="4"/>
                            </a:cxn>
                            <a:cxn ang="0">
                              <a:pos x="2" y="0"/>
                            </a:cxn>
                            <a:cxn ang="0">
                              <a:pos x="0" y="4"/>
                            </a:cxn>
                            <a:cxn ang="0">
                              <a:pos x="2" y="6"/>
                            </a:cxn>
                          </a:cxnLst>
                          <a:rect l="0" t="0" r="r" b="b"/>
                          <a:pathLst>
                            <a:path w="4" h="6">
                              <a:moveTo>
                                <a:pt x="2" y="6"/>
                              </a:moveTo>
                              <a:lnTo>
                                <a:pt x="2" y="6"/>
                              </a:lnTo>
                              <a:lnTo>
                                <a:pt x="4" y="4"/>
                              </a:lnTo>
                              <a:lnTo>
                                <a:pt x="2" y="0"/>
                              </a:lnTo>
                              <a:lnTo>
                                <a:pt x="0" y="4"/>
                              </a:lnTo>
                              <a:lnTo>
                                <a:pt x="2" y="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06" name="Freeform 2967">
                          <a:extLst>
                            <a:ext uri="{FF2B5EF4-FFF2-40B4-BE49-F238E27FC236}">
                              <a16:creationId xmlns:a16="http://schemas.microsoft.com/office/drawing/2014/main" id="{129D6657-64E8-6746-AEBE-75F351FE2B9F}"/>
                            </a:ext>
                          </a:extLst>
                        </p:cNvPr>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07" name="Freeform 2968">
                          <a:extLst>
                            <a:ext uri="{FF2B5EF4-FFF2-40B4-BE49-F238E27FC236}">
                              <a16:creationId xmlns:a16="http://schemas.microsoft.com/office/drawing/2014/main" id="{25AD6C6A-8501-C84B-AB21-D750B07C8945}"/>
                            </a:ext>
                          </a:extLst>
                        </p:cNvPr>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08" name="Freeform 2969">
                          <a:extLst>
                            <a:ext uri="{FF2B5EF4-FFF2-40B4-BE49-F238E27FC236}">
                              <a16:creationId xmlns:a16="http://schemas.microsoft.com/office/drawing/2014/main" id="{0E55A832-4DC8-0948-BA23-05D5EAFBEB54}"/>
                            </a:ext>
                          </a:extLst>
                        </p:cNvPr>
                        <p:cNvSpPr>
                          <a:spLocks/>
                        </p:cNvSpPr>
                        <p:nvPr/>
                      </p:nvSpPr>
                      <p:spPr bwMode="auto">
                        <a:xfrm>
                          <a:off x="5190" y="1183"/>
                          <a:ext cx="90" cy="162"/>
                        </a:xfrm>
                        <a:custGeom>
                          <a:avLst/>
                          <a:gdLst/>
                          <a:ahLst/>
                          <a:cxnLst>
                            <a:cxn ang="0">
                              <a:pos x="0" y="20"/>
                            </a:cxn>
                            <a:cxn ang="0">
                              <a:pos x="28" y="162"/>
                            </a:cxn>
                            <a:cxn ang="0">
                              <a:pos x="30" y="158"/>
                            </a:cxn>
                            <a:cxn ang="0">
                              <a:pos x="4" y="20"/>
                            </a:cxn>
                            <a:cxn ang="0">
                              <a:pos x="54" y="2"/>
                            </a:cxn>
                            <a:cxn ang="0">
                              <a:pos x="90" y="42"/>
                            </a:cxn>
                            <a:cxn ang="0">
                              <a:pos x="90" y="42"/>
                            </a:cxn>
                            <a:cxn ang="0">
                              <a:pos x="54" y="0"/>
                            </a:cxn>
                            <a:cxn ang="0">
                              <a:pos x="0" y="20"/>
                            </a:cxn>
                          </a:cxnLst>
                          <a:rect l="0" t="0" r="r" b="b"/>
                          <a:pathLst>
                            <a:path w="90" h="162">
                              <a:moveTo>
                                <a:pt x="0" y="20"/>
                              </a:moveTo>
                              <a:lnTo>
                                <a:pt x="28" y="162"/>
                              </a:lnTo>
                              <a:lnTo>
                                <a:pt x="30" y="158"/>
                              </a:lnTo>
                              <a:lnTo>
                                <a:pt x="4" y="20"/>
                              </a:lnTo>
                              <a:lnTo>
                                <a:pt x="54" y="2"/>
                              </a:lnTo>
                              <a:lnTo>
                                <a:pt x="90" y="42"/>
                              </a:lnTo>
                              <a:lnTo>
                                <a:pt x="90" y="42"/>
                              </a:lnTo>
                              <a:lnTo>
                                <a:pt x="54" y="0"/>
                              </a:lnTo>
                              <a:lnTo>
                                <a:pt x="0" y="2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09" name="Rectangle 2970">
                          <a:extLst>
                            <a:ext uri="{FF2B5EF4-FFF2-40B4-BE49-F238E27FC236}">
                              <a16:creationId xmlns:a16="http://schemas.microsoft.com/office/drawing/2014/main" id="{5E62C5BB-F4D5-1C45-A054-B2EE3396116A}"/>
                            </a:ext>
                          </a:extLst>
                        </p:cNvPr>
                        <p:cNvSpPr>
                          <a:spLocks noChangeArrowheads="1"/>
                        </p:cNvSpPr>
                        <p:nvPr/>
                      </p:nvSpPr>
                      <p:spPr bwMode="auto">
                        <a:xfrm>
                          <a:off x="5220" y="1347"/>
                          <a:ext cx="1" cy="1"/>
                        </a:xfrm>
                        <a:prstGeom prst="rect">
                          <a:avLst/>
                        </a:prstGeom>
                        <a:grpFill/>
                        <a:ln w="12700" cmpd="sng">
                          <a:solidFill>
                            <a:srgbClr val="FFFFFF"/>
                          </a:solidFill>
                          <a:prstDash val="solid"/>
                          <a:miter lim="800000"/>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10" name="Freeform 2971">
                          <a:extLst>
                            <a:ext uri="{FF2B5EF4-FFF2-40B4-BE49-F238E27FC236}">
                              <a16:creationId xmlns:a16="http://schemas.microsoft.com/office/drawing/2014/main" id="{6B90E4D2-797A-924B-BED6-C8F5A505DE8D}"/>
                            </a:ext>
                          </a:extLst>
                        </p:cNvPr>
                        <p:cNvSpPr>
                          <a:spLocks/>
                        </p:cNvSpPr>
                        <p:nvPr/>
                      </p:nvSpPr>
                      <p:spPr bwMode="auto">
                        <a:xfrm>
                          <a:off x="5086" y="815"/>
                          <a:ext cx="166" cy="248"/>
                        </a:xfrm>
                        <a:custGeom>
                          <a:avLst/>
                          <a:gdLst/>
                          <a:ahLst/>
                          <a:cxnLst>
                            <a:cxn ang="0">
                              <a:pos x="0" y="0"/>
                            </a:cxn>
                            <a:cxn ang="0">
                              <a:pos x="0" y="2"/>
                            </a:cxn>
                            <a:cxn ang="0">
                              <a:pos x="126" y="220"/>
                            </a:cxn>
                            <a:cxn ang="0">
                              <a:pos x="166" y="248"/>
                            </a:cxn>
                            <a:cxn ang="0">
                              <a:pos x="166" y="246"/>
                            </a:cxn>
                            <a:cxn ang="0">
                              <a:pos x="126" y="218"/>
                            </a:cxn>
                            <a:cxn ang="0">
                              <a:pos x="0" y="0"/>
                            </a:cxn>
                          </a:cxnLst>
                          <a:rect l="0" t="0" r="r" b="b"/>
                          <a:pathLst>
                            <a:path w="166" h="248">
                              <a:moveTo>
                                <a:pt x="0" y="0"/>
                              </a:moveTo>
                              <a:lnTo>
                                <a:pt x="0" y="2"/>
                              </a:lnTo>
                              <a:lnTo>
                                <a:pt x="126" y="220"/>
                              </a:lnTo>
                              <a:lnTo>
                                <a:pt x="166" y="248"/>
                              </a:lnTo>
                              <a:lnTo>
                                <a:pt x="166" y="246"/>
                              </a:lnTo>
                              <a:lnTo>
                                <a:pt x="126" y="218"/>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11" name="Freeform 2972">
                          <a:extLst>
                            <a:ext uri="{FF2B5EF4-FFF2-40B4-BE49-F238E27FC236}">
                              <a16:creationId xmlns:a16="http://schemas.microsoft.com/office/drawing/2014/main" id="{2241864C-977B-524C-9E8B-56D33B078DB6}"/>
                            </a:ext>
                          </a:extLst>
                        </p:cNvPr>
                        <p:cNvSpPr>
                          <a:spLocks/>
                        </p:cNvSpPr>
                        <p:nvPr/>
                      </p:nvSpPr>
                      <p:spPr bwMode="auto">
                        <a:xfrm>
                          <a:off x="1412" y="711"/>
                          <a:ext cx="64" cy="342"/>
                        </a:xfrm>
                        <a:custGeom>
                          <a:avLst/>
                          <a:gdLst/>
                          <a:ahLst/>
                          <a:cxnLst>
                            <a:cxn ang="0">
                              <a:pos x="0" y="342"/>
                            </a:cxn>
                            <a:cxn ang="0">
                              <a:pos x="64" y="0"/>
                            </a:cxn>
                            <a:cxn ang="0">
                              <a:pos x="60" y="0"/>
                            </a:cxn>
                            <a:cxn ang="0">
                              <a:pos x="0" y="342"/>
                            </a:cxn>
                          </a:cxnLst>
                          <a:rect l="0" t="0" r="r" b="b"/>
                          <a:pathLst>
                            <a:path w="64" h="342">
                              <a:moveTo>
                                <a:pt x="0" y="342"/>
                              </a:moveTo>
                              <a:lnTo>
                                <a:pt x="64" y="0"/>
                              </a:lnTo>
                              <a:lnTo>
                                <a:pt x="60" y="0"/>
                              </a:lnTo>
                              <a:lnTo>
                                <a:pt x="0" y="34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12" name="Freeform 2975">
                          <a:extLst>
                            <a:ext uri="{FF2B5EF4-FFF2-40B4-BE49-F238E27FC236}">
                              <a16:creationId xmlns:a16="http://schemas.microsoft.com/office/drawing/2014/main" id="{E92E891D-EE5A-2148-9995-53E23A39A982}"/>
                            </a:ext>
                          </a:extLst>
                        </p:cNvPr>
                        <p:cNvSpPr>
                          <a:spLocks/>
                        </p:cNvSpPr>
                        <p:nvPr/>
                      </p:nvSpPr>
                      <p:spPr bwMode="auto">
                        <a:xfrm>
                          <a:off x="1412" y="1053"/>
                          <a:ext cx="8" cy="26"/>
                        </a:xfrm>
                        <a:custGeom>
                          <a:avLst/>
                          <a:gdLst/>
                          <a:ahLst/>
                          <a:cxnLst>
                            <a:cxn ang="0">
                              <a:pos x="8" y="26"/>
                            </a:cxn>
                            <a:cxn ang="0">
                              <a:pos x="0" y="0"/>
                            </a:cxn>
                            <a:cxn ang="0">
                              <a:pos x="8" y="26"/>
                            </a:cxn>
                            <a:cxn ang="0">
                              <a:pos x="8" y="26"/>
                            </a:cxn>
                          </a:cxnLst>
                          <a:rect l="0" t="0" r="r" b="b"/>
                          <a:pathLst>
                            <a:path w="8" h="26">
                              <a:moveTo>
                                <a:pt x="8" y="26"/>
                              </a:moveTo>
                              <a:lnTo>
                                <a:pt x="0" y="0"/>
                              </a:lnTo>
                              <a:lnTo>
                                <a:pt x="8" y="26"/>
                              </a:lnTo>
                              <a:lnTo>
                                <a:pt x="8" y="2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13" name="Freeform 2979">
                          <a:extLst>
                            <a:ext uri="{FF2B5EF4-FFF2-40B4-BE49-F238E27FC236}">
                              <a16:creationId xmlns:a16="http://schemas.microsoft.com/office/drawing/2014/main" id="{A942C789-00E1-7941-9402-818D91126F09}"/>
                            </a:ext>
                          </a:extLst>
                        </p:cNvPr>
                        <p:cNvSpPr>
                          <a:spLocks/>
                        </p:cNvSpPr>
                        <p:nvPr/>
                      </p:nvSpPr>
                      <p:spPr bwMode="auto">
                        <a:xfrm>
                          <a:off x="1594" y="1057"/>
                          <a:ext cx="182" cy="296"/>
                        </a:xfrm>
                        <a:custGeom>
                          <a:avLst/>
                          <a:gdLst/>
                          <a:ahLst/>
                          <a:cxnLst>
                            <a:cxn ang="0">
                              <a:pos x="50" y="126"/>
                            </a:cxn>
                            <a:cxn ang="0">
                              <a:pos x="40" y="188"/>
                            </a:cxn>
                            <a:cxn ang="0">
                              <a:pos x="112" y="296"/>
                            </a:cxn>
                            <a:cxn ang="0">
                              <a:pos x="182" y="284"/>
                            </a:cxn>
                            <a:cxn ang="0">
                              <a:pos x="118" y="292"/>
                            </a:cxn>
                            <a:cxn ang="0">
                              <a:pos x="48" y="188"/>
                            </a:cxn>
                            <a:cxn ang="0">
                              <a:pos x="56" y="118"/>
                            </a:cxn>
                            <a:cxn ang="0">
                              <a:pos x="8" y="130"/>
                            </a:cxn>
                            <a:cxn ang="0">
                              <a:pos x="38" y="0"/>
                            </a:cxn>
                            <a:cxn ang="0">
                              <a:pos x="0" y="138"/>
                            </a:cxn>
                            <a:cxn ang="0">
                              <a:pos x="50" y="126"/>
                            </a:cxn>
                          </a:cxnLst>
                          <a:rect l="0" t="0" r="r" b="b"/>
                          <a:pathLst>
                            <a:path w="182" h="296">
                              <a:moveTo>
                                <a:pt x="50" y="126"/>
                              </a:moveTo>
                              <a:lnTo>
                                <a:pt x="40" y="188"/>
                              </a:lnTo>
                              <a:lnTo>
                                <a:pt x="112" y="296"/>
                              </a:lnTo>
                              <a:lnTo>
                                <a:pt x="182" y="284"/>
                              </a:lnTo>
                              <a:lnTo>
                                <a:pt x="118" y="292"/>
                              </a:lnTo>
                              <a:lnTo>
                                <a:pt x="48" y="188"/>
                              </a:lnTo>
                              <a:lnTo>
                                <a:pt x="56" y="118"/>
                              </a:lnTo>
                              <a:lnTo>
                                <a:pt x="8" y="130"/>
                              </a:lnTo>
                              <a:lnTo>
                                <a:pt x="38" y="0"/>
                              </a:lnTo>
                              <a:lnTo>
                                <a:pt x="0" y="138"/>
                              </a:lnTo>
                              <a:lnTo>
                                <a:pt x="50" y="12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14" name="Freeform 2980">
                          <a:extLst>
                            <a:ext uri="{FF2B5EF4-FFF2-40B4-BE49-F238E27FC236}">
                              <a16:creationId xmlns:a16="http://schemas.microsoft.com/office/drawing/2014/main" id="{DFCE5BAC-B521-4740-B606-F59C890CF3F0}"/>
                            </a:ext>
                          </a:extLst>
                        </p:cNvPr>
                        <p:cNvSpPr>
                          <a:spLocks/>
                        </p:cNvSpPr>
                        <p:nvPr/>
                      </p:nvSpPr>
                      <p:spPr bwMode="auto">
                        <a:xfrm>
                          <a:off x="1706" y="1329"/>
                          <a:ext cx="130" cy="24"/>
                        </a:xfrm>
                        <a:custGeom>
                          <a:avLst/>
                          <a:gdLst/>
                          <a:ahLst/>
                          <a:cxnLst>
                            <a:cxn ang="0">
                              <a:pos x="92" y="14"/>
                            </a:cxn>
                            <a:cxn ang="0">
                              <a:pos x="130" y="0"/>
                            </a:cxn>
                            <a:cxn ang="0">
                              <a:pos x="98" y="6"/>
                            </a:cxn>
                            <a:cxn ang="0">
                              <a:pos x="90" y="8"/>
                            </a:cxn>
                            <a:cxn ang="0">
                              <a:pos x="70" y="12"/>
                            </a:cxn>
                            <a:cxn ang="0">
                              <a:pos x="0" y="24"/>
                            </a:cxn>
                            <a:cxn ang="0">
                              <a:pos x="92" y="14"/>
                            </a:cxn>
                          </a:cxnLst>
                          <a:rect l="0" t="0" r="r" b="b"/>
                          <a:pathLst>
                            <a:path w="130" h="24">
                              <a:moveTo>
                                <a:pt x="92" y="14"/>
                              </a:moveTo>
                              <a:lnTo>
                                <a:pt x="130" y="0"/>
                              </a:lnTo>
                              <a:lnTo>
                                <a:pt x="98" y="6"/>
                              </a:lnTo>
                              <a:lnTo>
                                <a:pt x="90" y="8"/>
                              </a:lnTo>
                              <a:lnTo>
                                <a:pt x="70" y="12"/>
                              </a:lnTo>
                              <a:lnTo>
                                <a:pt x="0" y="24"/>
                              </a:lnTo>
                              <a:lnTo>
                                <a:pt x="92" y="1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15" name="Freeform 2981">
                          <a:extLst>
                            <a:ext uri="{FF2B5EF4-FFF2-40B4-BE49-F238E27FC236}">
                              <a16:creationId xmlns:a16="http://schemas.microsoft.com/office/drawing/2014/main" id="{41EB006C-E0CF-1E44-B0FD-647435684E93}"/>
                            </a:ext>
                          </a:extLst>
                        </p:cNvPr>
                        <p:cNvSpPr>
                          <a:spLocks/>
                        </p:cNvSpPr>
                        <p:nvPr/>
                      </p:nvSpPr>
                      <p:spPr bwMode="auto">
                        <a:xfrm>
                          <a:off x="1868" y="875"/>
                          <a:ext cx="606" cy="476"/>
                        </a:xfrm>
                        <a:custGeom>
                          <a:avLst/>
                          <a:gdLst/>
                          <a:ahLst/>
                          <a:cxnLst>
                            <a:cxn ang="0">
                              <a:pos x="600" y="452"/>
                            </a:cxn>
                            <a:cxn ang="0">
                              <a:pos x="6" y="414"/>
                            </a:cxn>
                            <a:cxn ang="0">
                              <a:pos x="0" y="476"/>
                            </a:cxn>
                            <a:cxn ang="0">
                              <a:pos x="12" y="420"/>
                            </a:cxn>
                            <a:cxn ang="0">
                              <a:pos x="606" y="460"/>
                            </a:cxn>
                            <a:cxn ang="0">
                              <a:pos x="604" y="0"/>
                            </a:cxn>
                            <a:cxn ang="0">
                              <a:pos x="600" y="452"/>
                            </a:cxn>
                          </a:cxnLst>
                          <a:rect l="0" t="0" r="r" b="b"/>
                          <a:pathLst>
                            <a:path w="606" h="476">
                              <a:moveTo>
                                <a:pt x="600" y="452"/>
                              </a:moveTo>
                              <a:lnTo>
                                <a:pt x="6" y="414"/>
                              </a:lnTo>
                              <a:lnTo>
                                <a:pt x="0" y="476"/>
                              </a:lnTo>
                              <a:lnTo>
                                <a:pt x="12" y="420"/>
                              </a:lnTo>
                              <a:lnTo>
                                <a:pt x="606" y="460"/>
                              </a:lnTo>
                              <a:lnTo>
                                <a:pt x="604" y="0"/>
                              </a:lnTo>
                              <a:lnTo>
                                <a:pt x="600" y="45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16" name="Freeform 2982">
                          <a:extLst>
                            <a:ext uri="{FF2B5EF4-FFF2-40B4-BE49-F238E27FC236}">
                              <a16:creationId xmlns:a16="http://schemas.microsoft.com/office/drawing/2014/main" id="{B3F4E654-9FA8-0D40-A895-31D75961C226}"/>
                            </a:ext>
                          </a:extLst>
                        </p:cNvPr>
                        <p:cNvSpPr>
                          <a:spLocks/>
                        </p:cNvSpPr>
                        <p:nvPr/>
                      </p:nvSpPr>
                      <p:spPr bwMode="auto">
                        <a:xfrm>
                          <a:off x="2472" y="875"/>
                          <a:ext cx="614" cy="460"/>
                        </a:xfrm>
                        <a:custGeom>
                          <a:avLst/>
                          <a:gdLst/>
                          <a:ahLst/>
                          <a:cxnLst>
                            <a:cxn ang="0">
                              <a:pos x="612" y="358"/>
                            </a:cxn>
                            <a:cxn ang="0">
                              <a:pos x="614" y="354"/>
                            </a:cxn>
                            <a:cxn ang="0">
                              <a:pos x="2" y="356"/>
                            </a:cxn>
                            <a:cxn ang="0">
                              <a:pos x="6" y="2"/>
                            </a:cxn>
                            <a:cxn ang="0">
                              <a:pos x="0" y="0"/>
                            </a:cxn>
                            <a:cxn ang="0">
                              <a:pos x="2" y="460"/>
                            </a:cxn>
                            <a:cxn ang="0">
                              <a:pos x="2" y="360"/>
                            </a:cxn>
                            <a:cxn ang="0">
                              <a:pos x="612" y="358"/>
                            </a:cxn>
                          </a:cxnLst>
                          <a:rect l="0" t="0" r="r" b="b"/>
                          <a:pathLst>
                            <a:path w="614" h="460">
                              <a:moveTo>
                                <a:pt x="612" y="358"/>
                              </a:moveTo>
                              <a:lnTo>
                                <a:pt x="614" y="354"/>
                              </a:lnTo>
                              <a:lnTo>
                                <a:pt x="2" y="356"/>
                              </a:lnTo>
                              <a:lnTo>
                                <a:pt x="6" y="2"/>
                              </a:lnTo>
                              <a:lnTo>
                                <a:pt x="0" y="0"/>
                              </a:lnTo>
                              <a:lnTo>
                                <a:pt x="2" y="460"/>
                              </a:lnTo>
                              <a:lnTo>
                                <a:pt x="2" y="360"/>
                              </a:lnTo>
                              <a:lnTo>
                                <a:pt x="612" y="358"/>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17" name="Freeform 2983">
                          <a:extLst>
                            <a:ext uri="{FF2B5EF4-FFF2-40B4-BE49-F238E27FC236}">
                              <a16:creationId xmlns:a16="http://schemas.microsoft.com/office/drawing/2014/main" id="{51CA8E55-27D4-3845-AD94-7C4EC6732DFD}"/>
                            </a:ext>
                          </a:extLst>
                        </p:cNvPr>
                        <p:cNvSpPr>
                          <a:spLocks/>
                        </p:cNvSpPr>
                        <p:nvPr/>
                      </p:nvSpPr>
                      <p:spPr bwMode="auto">
                        <a:xfrm>
                          <a:off x="1804" y="1325"/>
                          <a:ext cx="62" cy="42"/>
                        </a:xfrm>
                        <a:custGeom>
                          <a:avLst/>
                          <a:gdLst/>
                          <a:ahLst/>
                          <a:cxnLst>
                            <a:cxn ang="0">
                              <a:pos x="0" y="10"/>
                            </a:cxn>
                            <a:cxn ang="0">
                              <a:pos x="32" y="4"/>
                            </a:cxn>
                            <a:cxn ang="0">
                              <a:pos x="60" y="42"/>
                            </a:cxn>
                            <a:cxn ang="0">
                              <a:pos x="62" y="34"/>
                            </a:cxn>
                            <a:cxn ang="0">
                              <a:pos x="36" y="0"/>
                            </a:cxn>
                            <a:cxn ang="0">
                              <a:pos x="0" y="10"/>
                            </a:cxn>
                          </a:cxnLst>
                          <a:rect l="0" t="0" r="r" b="b"/>
                          <a:pathLst>
                            <a:path w="62" h="42">
                              <a:moveTo>
                                <a:pt x="0" y="10"/>
                              </a:moveTo>
                              <a:lnTo>
                                <a:pt x="32" y="4"/>
                              </a:lnTo>
                              <a:lnTo>
                                <a:pt x="60" y="42"/>
                              </a:lnTo>
                              <a:lnTo>
                                <a:pt x="62" y="34"/>
                              </a:lnTo>
                              <a:lnTo>
                                <a:pt x="36" y="0"/>
                              </a:lnTo>
                              <a:lnTo>
                                <a:pt x="0" y="1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18" name="Freeform 2984">
                          <a:extLst>
                            <a:ext uri="{FF2B5EF4-FFF2-40B4-BE49-F238E27FC236}">
                              <a16:creationId xmlns:a16="http://schemas.microsoft.com/office/drawing/2014/main" id="{1462BA41-3CFD-6B46-BD11-6C1EB49EAC8C}"/>
                            </a:ext>
                          </a:extLst>
                        </p:cNvPr>
                        <p:cNvSpPr>
                          <a:spLocks/>
                        </p:cNvSpPr>
                        <p:nvPr/>
                      </p:nvSpPr>
                      <p:spPr bwMode="auto">
                        <a:xfrm>
                          <a:off x="1866" y="1351"/>
                          <a:ext cx="2" cy="10"/>
                        </a:xfrm>
                        <a:custGeom>
                          <a:avLst/>
                          <a:gdLst/>
                          <a:ahLst/>
                          <a:cxnLst>
                            <a:cxn ang="0">
                              <a:pos x="0" y="10"/>
                            </a:cxn>
                            <a:cxn ang="0">
                              <a:pos x="2" y="0"/>
                            </a:cxn>
                            <a:cxn ang="0">
                              <a:pos x="0" y="8"/>
                            </a:cxn>
                            <a:cxn ang="0">
                              <a:pos x="0" y="10"/>
                            </a:cxn>
                          </a:cxnLst>
                          <a:rect l="0" t="0" r="r" b="b"/>
                          <a:pathLst>
                            <a:path w="2" h="10">
                              <a:moveTo>
                                <a:pt x="0" y="10"/>
                              </a:moveTo>
                              <a:lnTo>
                                <a:pt x="2" y="0"/>
                              </a:lnTo>
                              <a:lnTo>
                                <a:pt x="0" y="8"/>
                              </a:lnTo>
                              <a:lnTo>
                                <a:pt x="0" y="1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19" name="Freeform 2985">
                          <a:extLst>
                            <a:ext uri="{FF2B5EF4-FFF2-40B4-BE49-F238E27FC236}">
                              <a16:creationId xmlns:a16="http://schemas.microsoft.com/office/drawing/2014/main" id="{06785B10-8F73-5046-A39B-B51E431BE83C}"/>
                            </a:ext>
                          </a:extLst>
                        </p:cNvPr>
                        <p:cNvSpPr>
                          <a:spLocks/>
                        </p:cNvSpPr>
                        <p:nvPr/>
                      </p:nvSpPr>
                      <p:spPr bwMode="auto">
                        <a:xfrm>
                          <a:off x="1776" y="1335"/>
                          <a:ext cx="28" cy="6"/>
                        </a:xfrm>
                        <a:custGeom>
                          <a:avLst/>
                          <a:gdLst/>
                          <a:ahLst/>
                          <a:cxnLst>
                            <a:cxn ang="0">
                              <a:pos x="28" y="0"/>
                            </a:cxn>
                            <a:cxn ang="0">
                              <a:pos x="0" y="6"/>
                            </a:cxn>
                            <a:cxn ang="0">
                              <a:pos x="20" y="2"/>
                            </a:cxn>
                            <a:cxn ang="0">
                              <a:pos x="28" y="0"/>
                            </a:cxn>
                          </a:cxnLst>
                          <a:rect l="0" t="0" r="r" b="b"/>
                          <a:pathLst>
                            <a:path w="28" h="6">
                              <a:moveTo>
                                <a:pt x="28" y="0"/>
                              </a:moveTo>
                              <a:lnTo>
                                <a:pt x="0" y="6"/>
                              </a:lnTo>
                              <a:lnTo>
                                <a:pt x="20" y="2"/>
                              </a:lnTo>
                              <a:lnTo>
                                <a:pt x="28"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20" name="Freeform 2986">
                          <a:extLst>
                            <a:ext uri="{FF2B5EF4-FFF2-40B4-BE49-F238E27FC236}">
                              <a16:creationId xmlns:a16="http://schemas.microsoft.com/office/drawing/2014/main" id="{F3449440-0FE1-254C-AFBB-7EAD268DDBCF}"/>
                            </a:ext>
                          </a:extLst>
                        </p:cNvPr>
                        <p:cNvSpPr>
                          <a:spLocks/>
                        </p:cNvSpPr>
                        <p:nvPr/>
                      </p:nvSpPr>
                      <p:spPr bwMode="auto">
                        <a:xfrm>
                          <a:off x="1340" y="709"/>
                          <a:ext cx="524" cy="966"/>
                        </a:xfrm>
                        <a:custGeom>
                          <a:avLst/>
                          <a:gdLst/>
                          <a:ahLst/>
                          <a:cxnLst>
                            <a:cxn ang="0">
                              <a:pos x="458" y="634"/>
                            </a:cxn>
                            <a:cxn ang="0">
                              <a:pos x="366" y="644"/>
                            </a:cxn>
                            <a:cxn ang="0">
                              <a:pos x="294" y="536"/>
                            </a:cxn>
                            <a:cxn ang="0">
                              <a:pos x="304" y="474"/>
                            </a:cxn>
                            <a:cxn ang="0">
                              <a:pos x="254" y="486"/>
                            </a:cxn>
                            <a:cxn ang="0">
                              <a:pos x="284" y="348"/>
                            </a:cxn>
                            <a:cxn ang="0">
                              <a:pos x="256" y="334"/>
                            </a:cxn>
                            <a:cxn ang="0">
                              <a:pos x="184" y="168"/>
                            </a:cxn>
                            <a:cxn ang="0">
                              <a:pos x="210" y="24"/>
                            </a:cxn>
                            <a:cxn ang="0">
                              <a:pos x="212" y="26"/>
                            </a:cxn>
                            <a:cxn ang="0">
                              <a:pos x="214" y="22"/>
                            </a:cxn>
                            <a:cxn ang="0">
                              <a:pos x="136" y="0"/>
                            </a:cxn>
                            <a:cxn ang="0">
                              <a:pos x="136" y="2"/>
                            </a:cxn>
                            <a:cxn ang="0">
                              <a:pos x="140" y="4"/>
                            </a:cxn>
                            <a:cxn ang="0">
                              <a:pos x="78" y="344"/>
                            </a:cxn>
                            <a:cxn ang="0">
                              <a:pos x="108" y="438"/>
                            </a:cxn>
                            <a:cxn ang="0">
                              <a:pos x="40" y="574"/>
                            </a:cxn>
                            <a:cxn ang="0">
                              <a:pos x="50" y="600"/>
                            </a:cxn>
                            <a:cxn ang="0">
                              <a:pos x="0" y="866"/>
                            </a:cxn>
                            <a:cxn ang="0">
                              <a:pos x="496" y="966"/>
                            </a:cxn>
                            <a:cxn ang="0">
                              <a:pos x="524" y="658"/>
                            </a:cxn>
                            <a:cxn ang="0">
                              <a:pos x="496" y="620"/>
                            </a:cxn>
                            <a:cxn ang="0">
                              <a:pos x="458" y="634"/>
                            </a:cxn>
                          </a:cxnLst>
                          <a:rect l="0" t="0" r="r" b="b"/>
                          <a:pathLst>
                            <a:path w="524" h="966">
                              <a:moveTo>
                                <a:pt x="458" y="634"/>
                              </a:moveTo>
                              <a:lnTo>
                                <a:pt x="366" y="644"/>
                              </a:lnTo>
                              <a:lnTo>
                                <a:pt x="294" y="536"/>
                              </a:lnTo>
                              <a:lnTo>
                                <a:pt x="304" y="474"/>
                              </a:lnTo>
                              <a:lnTo>
                                <a:pt x="254" y="486"/>
                              </a:lnTo>
                              <a:lnTo>
                                <a:pt x="284" y="348"/>
                              </a:lnTo>
                              <a:lnTo>
                                <a:pt x="256" y="334"/>
                              </a:lnTo>
                              <a:lnTo>
                                <a:pt x="184" y="168"/>
                              </a:lnTo>
                              <a:lnTo>
                                <a:pt x="210" y="24"/>
                              </a:lnTo>
                              <a:lnTo>
                                <a:pt x="212" y="26"/>
                              </a:lnTo>
                              <a:lnTo>
                                <a:pt x="214" y="22"/>
                              </a:lnTo>
                              <a:lnTo>
                                <a:pt x="136" y="0"/>
                              </a:lnTo>
                              <a:lnTo>
                                <a:pt x="136" y="2"/>
                              </a:lnTo>
                              <a:lnTo>
                                <a:pt x="140" y="4"/>
                              </a:lnTo>
                              <a:lnTo>
                                <a:pt x="78" y="344"/>
                              </a:lnTo>
                              <a:lnTo>
                                <a:pt x="108" y="438"/>
                              </a:lnTo>
                              <a:lnTo>
                                <a:pt x="40" y="574"/>
                              </a:lnTo>
                              <a:lnTo>
                                <a:pt x="50" y="600"/>
                              </a:lnTo>
                              <a:lnTo>
                                <a:pt x="0" y="866"/>
                              </a:lnTo>
                              <a:lnTo>
                                <a:pt x="496" y="966"/>
                              </a:lnTo>
                              <a:lnTo>
                                <a:pt x="524" y="658"/>
                              </a:lnTo>
                              <a:lnTo>
                                <a:pt x="496" y="620"/>
                              </a:lnTo>
                              <a:lnTo>
                                <a:pt x="458" y="634"/>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21" name="Freeform 2987">
                          <a:extLst>
                            <a:ext uri="{FF2B5EF4-FFF2-40B4-BE49-F238E27FC236}">
                              <a16:creationId xmlns:a16="http://schemas.microsoft.com/office/drawing/2014/main" id="{7D2EC65B-2332-6E40-825D-502DDAECED10}"/>
                            </a:ext>
                          </a:extLst>
                        </p:cNvPr>
                        <p:cNvSpPr>
                          <a:spLocks/>
                        </p:cNvSpPr>
                        <p:nvPr/>
                      </p:nvSpPr>
                      <p:spPr bwMode="auto">
                        <a:xfrm>
                          <a:off x="3108" y="1621"/>
                          <a:ext cx="118" cy="318"/>
                        </a:xfrm>
                        <a:custGeom>
                          <a:avLst/>
                          <a:gdLst/>
                          <a:ahLst/>
                          <a:cxnLst>
                            <a:cxn ang="0">
                              <a:pos x="94" y="254"/>
                            </a:cxn>
                            <a:cxn ang="0">
                              <a:pos x="94" y="256"/>
                            </a:cxn>
                            <a:cxn ang="0">
                              <a:pos x="96" y="256"/>
                            </a:cxn>
                            <a:cxn ang="0">
                              <a:pos x="118" y="318"/>
                            </a:cxn>
                            <a:cxn ang="0">
                              <a:pos x="0" y="0"/>
                            </a:cxn>
                            <a:cxn ang="0">
                              <a:pos x="94" y="254"/>
                            </a:cxn>
                            <a:cxn ang="0">
                              <a:pos x="94" y="254"/>
                            </a:cxn>
                          </a:cxnLst>
                          <a:rect l="0" t="0" r="r" b="b"/>
                          <a:pathLst>
                            <a:path w="118" h="318">
                              <a:moveTo>
                                <a:pt x="94" y="254"/>
                              </a:moveTo>
                              <a:lnTo>
                                <a:pt x="94" y="256"/>
                              </a:lnTo>
                              <a:lnTo>
                                <a:pt x="96" y="256"/>
                              </a:lnTo>
                              <a:lnTo>
                                <a:pt x="118" y="318"/>
                              </a:lnTo>
                              <a:lnTo>
                                <a:pt x="0" y="0"/>
                              </a:lnTo>
                              <a:lnTo>
                                <a:pt x="94" y="254"/>
                              </a:lnTo>
                              <a:lnTo>
                                <a:pt x="94" y="25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22" name="Freeform 2988">
                          <a:extLst>
                            <a:ext uri="{FF2B5EF4-FFF2-40B4-BE49-F238E27FC236}">
                              <a16:creationId xmlns:a16="http://schemas.microsoft.com/office/drawing/2014/main" id="{6D6ED7F4-B1F5-054D-A0E7-5628387CE1C0}"/>
                            </a:ext>
                          </a:extLst>
                        </p:cNvPr>
                        <p:cNvSpPr>
                          <a:spLocks/>
                        </p:cNvSpPr>
                        <p:nvPr/>
                      </p:nvSpPr>
                      <p:spPr bwMode="auto">
                        <a:xfrm>
                          <a:off x="3098" y="1295"/>
                          <a:ext cx="10" cy="326"/>
                        </a:xfrm>
                        <a:custGeom>
                          <a:avLst/>
                          <a:gdLst/>
                          <a:ahLst/>
                          <a:cxnLst>
                            <a:cxn ang="0">
                              <a:pos x="6" y="188"/>
                            </a:cxn>
                            <a:cxn ang="0">
                              <a:pos x="6" y="188"/>
                            </a:cxn>
                            <a:cxn ang="0">
                              <a:pos x="10" y="326"/>
                            </a:cxn>
                            <a:cxn ang="0">
                              <a:pos x="0" y="0"/>
                            </a:cxn>
                            <a:cxn ang="0">
                              <a:pos x="6" y="186"/>
                            </a:cxn>
                            <a:cxn ang="0">
                              <a:pos x="6" y="188"/>
                            </a:cxn>
                          </a:cxnLst>
                          <a:rect l="0" t="0" r="r" b="b"/>
                          <a:pathLst>
                            <a:path w="10" h="326">
                              <a:moveTo>
                                <a:pt x="6" y="188"/>
                              </a:moveTo>
                              <a:lnTo>
                                <a:pt x="6" y="188"/>
                              </a:lnTo>
                              <a:lnTo>
                                <a:pt x="10" y="326"/>
                              </a:lnTo>
                              <a:lnTo>
                                <a:pt x="0" y="0"/>
                              </a:lnTo>
                              <a:lnTo>
                                <a:pt x="6" y="186"/>
                              </a:lnTo>
                              <a:lnTo>
                                <a:pt x="6" y="188"/>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23" name="Freeform 2989">
                          <a:extLst>
                            <a:ext uri="{FF2B5EF4-FFF2-40B4-BE49-F238E27FC236}">
                              <a16:creationId xmlns:a16="http://schemas.microsoft.com/office/drawing/2014/main" id="{D19896E7-1F2F-8640-8412-E1D80413A3A1}"/>
                            </a:ext>
                          </a:extLst>
                        </p:cNvPr>
                        <p:cNvSpPr>
                          <a:spLocks/>
                        </p:cNvSpPr>
                        <p:nvPr/>
                      </p:nvSpPr>
                      <p:spPr bwMode="auto">
                        <a:xfrm>
                          <a:off x="2468" y="877"/>
                          <a:ext cx="648" cy="972"/>
                        </a:xfrm>
                        <a:custGeom>
                          <a:avLst/>
                          <a:gdLst/>
                          <a:ahLst/>
                          <a:cxnLst>
                            <a:cxn ang="0">
                              <a:pos x="478" y="708"/>
                            </a:cxn>
                            <a:cxn ang="0">
                              <a:pos x="648" y="766"/>
                            </a:cxn>
                            <a:cxn ang="0">
                              <a:pos x="646" y="758"/>
                            </a:cxn>
                            <a:cxn ang="0">
                              <a:pos x="478" y="704"/>
                            </a:cxn>
                            <a:cxn ang="0">
                              <a:pos x="4" y="706"/>
                            </a:cxn>
                            <a:cxn ang="0">
                              <a:pos x="8" y="458"/>
                            </a:cxn>
                            <a:cxn ang="0">
                              <a:pos x="6" y="458"/>
                            </a:cxn>
                            <a:cxn ang="0">
                              <a:pos x="6" y="358"/>
                            </a:cxn>
                            <a:cxn ang="0">
                              <a:pos x="616" y="356"/>
                            </a:cxn>
                            <a:cxn ang="0">
                              <a:pos x="618" y="352"/>
                            </a:cxn>
                            <a:cxn ang="0">
                              <a:pos x="6" y="354"/>
                            </a:cxn>
                            <a:cxn ang="0">
                              <a:pos x="10" y="0"/>
                            </a:cxn>
                            <a:cxn ang="0">
                              <a:pos x="8" y="0"/>
                            </a:cxn>
                            <a:cxn ang="0">
                              <a:pos x="0" y="972"/>
                            </a:cxn>
                            <a:cxn ang="0">
                              <a:pos x="4" y="710"/>
                            </a:cxn>
                            <a:cxn ang="0">
                              <a:pos x="478" y="708"/>
                            </a:cxn>
                          </a:cxnLst>
                          <a:rect l="0" t="0" r="r" b="b"/>
                          <a:pathLst>
                            <a:path w="648" h="972">
                              <a:moveTo>
                                <a:pt x="478" y="708"/>
                              </a:moveTo>
                              <a:lnTo>
                                <a:pt x="648" y="766"/>
                              </a:lnTo>
                              <a:lnTo>
                                <a:pt x="646" y="758"/>
                              </a:lnTo>
                              <a:lnTo>
                                <a:pt x="478" y="704"/>
                              </a:lnTo>
                              <a:lnTo>
                                <a:pt x="4" y="706"/>
                              </a:lnTo>
                              <a:lnTo>
                                <a:pt x="8" y="458"/>
                              </a:lnTo>
                              <a:lnTo>
                                <a:pt x="6" y="458"/>
                              </a:lnTo>
                              <a:lnTo>
                                <a:pt x="6" y="358"/>
                              </a:lnTo>
                              <a:lnTo>
                                <a:pt x="616" y="356"/>
                              </a:lnTo>
                              <a:lnTo>
                                <a:pt x="618" y="352"/>
                              </a:lnTo>
                              <a:lnTo>
                                <a:pt x="6" y="354"/>
                              </a:lnTo>
                              <a:lnTo>
                                <a:pt x="10" y="0"/>
                              </a:lnTo>
                              <a:lnTo>
                                <a:pt x="8" y="0"/>
                              </a:lnTo>
                              <a:lnTo>
                                <a:pt x="0" y="972"/>
                              </a:lnTo>
                              <a:lnTo>
                                <a:pt x="4" y="710"/>
                              </a:lnTo>
                              <a:lnTo>
                                <a:pt x="478" y="708"/>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24" name="Freeform 2990">
                          <a:extLst>
                            <a:ext uri="{FF2B5EF4-FFF2-40B4-BE49-F238E27FC236}">
                              <a16:creationId xmlns:a16="http://schemas.microsoft.com/office/drawing/2014/main" id="{4FA7A387-046E-C247-839F-65A495EF50D8}"/>
                            </a:ext>
                          </a:extLst>
                        </p:cNvPr>
                        <p:cNvSpPr>
                          <a:spLocks/>
                        </p:cNvSpPr>
                        <p:nvPr/>
                      </p:nvSpPr>
                      <p:spPr bwMode="auto">
                        <a:xfrm>
                          <a:off x="2632" y="1939"/>
                          <a:ext cx="602" cy="8"/>
                        </a:xfrm>
                        <a:custGeom>
                          <a:avLst/>
                          <a:gdLst/>
                          <a:ahLst/>
                          <a:cxnLst>
                            <a:cxn ang="0">
                              <a:pos x="602" y="6"/>
                            </a:cxn>
                            <a:cxn ang="0">
                              <a:pos x="594" y="0"/>
                            </a:cxn>
                            <a:cxn ang="0">
                              <a:pos x="0" y="8"/>
                            </a:cxn>
                            <a:cxn ang="0">
                              <a:pos x="602" y="6"/>
                            </a:cxn>
                          </a:cxnLst>
                          <a:rect l="0" t="0" r="r" b="b"/>
                          <a:pathLst>
                            <a:path w="602" h="8">
                              <a:moveTo>
                                <a:pt x="602" y="6"/>
                              </a:moveTo>
                              <a:lnTo>
                                <a:pt x="594" y="0"/>
                              </a:lnTo>
                              <a:lnTo>
                                <a:pt x="0" y="8"/>
                              </a:lnTo>
                              <a:lnTo>
                                <a:pt x="602" y="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25" name="Freeform 2991">
                          <a:extLst>
                            <a:ext uri="{FF2B5EF4-FFF2-40B4-BE49-F238E27FC236}">
                              <a16:creationId xmlns:a16="http://schemas.microsoft.com/office/drawing/2014/main" id="{1C3533DC-D409-664A-A419-3BA2B1316A7D}"/>
                            </a:ext>
                          </a:extLst>
                        </p:cNvPr>
                        <p:cNvSpPr>
                          <a:spLocks/>
                        </p:cNvSpPr>
                        <p:nvPr/>
                      </p:nvSpPr>
                      <p:spPr bwMode="auto">
                        <a:xfrm>
                          <a:off x="3014" y="847"/>
                          <a:ext cx="74" cy="378"/>
                        </a:xfrm>
                        <a:custGeom>
                          <a:avLst/>
                          <a:gdLst/>
                          <a:ahLst/>
                          <a:cxnLst>
                            <a:cxn ang="0">
                              <a:pos x="74" y="378"/>
                            </a:cxn>
                            <a:cxn ang="0">
                              <a:pos x="2" y="0"/>
                            </a:cxn>
                            <a:cxn ang="0">
                              <a:pos x="0" y="0"/>
                            </a:cxn>
                            <a:cxn ang="0">
                              <a:pos x="74" y="378"/>
                            </a:cxn>
                          </a:cxnLst>
                          <a:rect l="0" t="0" r="r" b="b"/>
                          <a:pathLst>
                            <a:path w="74" h="378">
                              <a:moveTo>
                                <a:pt x="74" y="378"/>
                              </a:moveTo>
                              <a:lnTo>
                                <a:pt x="2" y="0"/>
                              </a:lnTo>
                              <a:lnTo>
                                <a:pt x="0" y="0"/>
                              </a:lnTo>
                              <a:lnTo>
                                <a:pt x="74" y="378"/>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26" name="Freeform 2992">
                          <a:extLst>
                            <a:ext uri="{FF2B5EF4-FFF2-40B4-BE49-F238E27FC236}">
                              <a16:creationId xmlns:a16="http://schemas.microsoft.com/office/drawing/2014/main" id="{BA12DB00-3213-004D-89D2-DEC64A38AE0D}"/>
                            </a:ext>
                          </a:extLst>
                        </p:cNvPr>
                        <p:cNvSpPr>
                          <a:spLocks/>
                        </p:cNvSpPr>
                        <p:nvPr/>
                      </p:nvSpPr>
                      <p:spPr bwMode="auto">
                        <a:xfrm>
                          <a:off x="1529" y="729"/>
                          <a:ext cx="944" cy="628"/>
                        </a:xfrm>
                        <a:custGeom>
                          <a:avLst/>
                          <a:gdLst/>
                          <a:ahLst/>
                          <a:cxnLst>
                            <a:cxn ang="0">
                              <a:pos x="260" y="62"/>
                            </a:cxn>
                            <a:cxn ang="0">
                              <a:pos x="22" y="0"/>
                            </a:cxn>
                            <a:cxn ang="0">
                              <a:pos x="20" y="4"/>
                            </a:cxn>
                            <a:cxn ang="0">
                              <a:pos x="24" y="4"/>
                            </a:cxn>
                            <a:cxn ang="0">
                              <a:pos x="0" y="148"/>
                            </a:cxn>
                            <a:cxn ang="0">
                              <a:pos x="66" y="306"/>
                            </a:cxn>
                            <a:cxn ang="0">
                              <a:pos x="100" y="326"/>
                            </a:cxn>
                            <a:cxn ang="0">
                              <a:pos x="70" y="456"/>
                            </a:cxn>
                            <a:cxn ang="0">
                              <a:pos x="118" y="444"/>
                            </a:cxn>
                            <a:cxn ang="0">
                              <a:pos x="110" y="514"/>
                            </a:cxn>
                            <a:cxn ang="0">
                              <a:pos x="180" y="618"/>
                            </a:cxn>
                            <a:cxn ang="0">
                              <a:pos x="244" y="610"/>
                            </a:cxn>
                            <a:cxn ang="0">
                              <a:pos x="272" y="604"/>
                            </a:cxn>
                            <a:cxn ang="0">
                              <a:pos x="308" y="594"/>
                            </a:cxn>
                            <a:cxn ang="0">
                              <a:pos x="334" y="628"/>
                            </a:cxn>
                            <a:cxn ang="0">
                              <a:pos x="336" y="620"/>
                            </a:cxn>
                            <a:cxn ang="0">
                              <a:pos x="342" y="558"/>
                            </a:cxn>
                            <a:cxn ang="0">
                              <a:pos x="936" y="596"/>
                            </a:cxn>
                            <a:cxn ang="0">
                              <a:pos x="940" y="144"/>
                            </a:cxn>
                            <a:cxn ang="0">
                              <a:pos x="944" y="146"/>
                            </a:cxn>
                            <a:cxn ang="0">
                              <a:pos x="944" y="140"/>
                            </a:cxn>
                            <a:cxn ang="0">
                              <a:pos x="260" y="62"/>
                            </a:cxn>
                          </a:cxnLst>
                          <a:rect l="0" t="0" r="r" b="b"/>
                          <a:pathLst>
                            <a:path w="944" h="628">
                              <a:moveTo>
                                <a:pt x="260" y="62"/>
                              </a:moveTo>
                              <a:lnTo>
                                <a:pt x="22" y="0"/>
                              </a:lnTo>
                              <a:lnTo>
                                <a:pt x="20" y="4"/>
                              </a:lnTo>
                              <a:lnTo>
                                <a:pt x="24" y="4"/>
                              </a:lnTo>
                              <a:lnTo>
                                <a:pt x="0" y="148"/>
                              </a:lnTo>
                              <a:lnTo>
                                <a:pt x="66" y="306"/>
                              </a:lnTo>
                              <a:lnTo>
                                <a:pt x="100" y="326"/>
                              </a:lnTo>
                              <a:lnTo>
                                <a:pt x="70" y="456"/>
                              </a:lnTo>
                              <a:lnTo>
                                <a:pt x="118" y="444"/>
                              </a:lnTo>
                              <a:lnTo>
                                <a:pt x="110" y="514"/>
                              </a:lnTo>
                              <a:lnTo>
                                <a:pt x="180" y="618"/>
                              </a:lnTo>
                              <a:lnTo>
                                <a:pt x="244" y="610"/>
                              </a:lnTo>
                              <a:lnTo>
                                <a:pt x="272" y="604"/>
                              </a:lnTo>
                              <a:lnTo>
                                <a:pt x="308" y="594"/>
                              </a:lnTo>
                              <a:lnTo>
                                <a:pt x="334" y="628"/>
                              </a:lnTo>
                              <a:lnTo>
                                <a:pt x="336" y="620"/>
                              </a:lnTo>
                              <a:lnTo>
                                <a:pt x="342" y="558"/>
                              </a:lnTo>
                              <a:lnTo>
                                <a:pt x="936" y="596"/>
                              </a:lnTo>
                              <a:lnTo>
                                <a:pt x="940" y="144"/>
                              </a:lnTo>
                              <a:lnTo>
                                <a:pt x="944" y="146"/>
                              </a:lnTo>
                              <a:lnTo>
                                <a:pt x="944" y="140"/>
                              </a:lnTo>
                              <a:lnTo>
                                <a:pt x="260" y="62"/>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27" name="Freeform 2993">
                          <a:extLst>
                            <a:ext uri="{FF2B5EF4-FFF2-40B4-BE49-F238E27FC236}">
                              <a16:creationId xmlns:a16="http://schemas.microsoft.com/office/drawing/2014/main" id="{DD869E22-AA50-ED43-BF49-2CA5BF0B5091}"/>
                            </a:ext>
                          </a:extLst>
                        </p:cNvPr>
                        <p:cNvSpPr>
                          <a:spLocks/>
                        </p:cNvSpPr>
                        <p:nvPr/>
                      </p:nvSpPr>
                      <p:spPr bwMode="auto">
                        <a:xfrm>
                          <a:off x="2946" y="1581"/>
                          <a:ext cx="168" cy="56"/>
                        </a:xfrm>
                        <a:custGeom>
                          <a:avLst/>
                          <a:gdLst/>
                          <a:ahLst/>
                          <a:cxnLst>
                            <a:cxn ang="0">
                              <a:pos x="0" y="0"/>
                            </a:cxn>
                            <a:cxn ang="0">
                              <a:pos x="168" y="56"/>
                            </a:cxn>
                            <a:cxn ang="0">
                              <a:pos x="168" y="54"/>
                            </a:cxn>
                            <a:cxn ang="0">
                              <a:pos x="0" y="0"/>
                            </a:cxn>
                          </a:cxnLst>
                          <a:rect l="0" t="0" r="r" b="b"/>
                          <a:pathLst>
                            <a:path w="168" h="56">
                              <a:moveTo>
                                <a:pt x="0" y="0"/>
                              </a:moveTo>
                              <a:lnTo>
                                <a:pt x="168" y="56"/>
                              </a:lnTo>
                              <a:lnTo>
                                <a:pt x="168" y="54"/>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28" name="Freeform 2994">
                          <a:extLst>
                            <a:ext uri="{FF2B5EF4-FFF2-40B4-BE49-F238E27FC236}">
                              <a16:creationId xmlns:a16="http://schemas.microsoft.com/office/drawing/2014/main" id="{6F6D952C-1685-4142-A61A-1975D92758BF}"/>
                            </a:ext>
                          </a:extLst>
                        </p:cNvPr>
                        <p:cNvSpPr>
                          <a:spLocks/>
                        </p:cNvSpPr>
                        <p:nvPr/>
                      </p:nvSpPr>
                      <p:spPr bwMode="auto">
                        <a:xfrm>
                          <a:off x="2474" y="843"/>
                          <a:ext cx="614" cy="388"/>
                        </a:xfrm>
                        <a:custGeom>
                          <a:avLst/>
                          <a:gdLst/>
                          <a:ahLst/>
                          <a:cxnLst>
                            <a:cxn ang="0">
                              <a:pos x="614" y="382"/>
                            </a:cxn>
                            <a:cxn ang="0">
                              <a:pos x="540" y="4"/>
                            </a:cxn>
                            <a:cxn ang="0">
                              <a:pos x="542" y="4"/>
                            </a:cxn>
                            <a:cxn ang="0">
                              <a:pos x="542" y="0"/>
                            </a:cxn>
                            <a:cxn ang="0">
                              <a:pos x="26" y="32"/>
                            </a:cxn>
                            <a:cxn ang="0">
                              <a:pos x="2" y="28"/>
                            </a:cxn>
                            <a:cxn ang="0">
                              <a:pos x="2" y="34"/>
                            </a:cxn>
                            <a:cxn ang="0">
                              <a:pos x="4" y="34"/>
                            </a:cxn>
                            <a:cxn ang="0">
                              <a:pos x="0" y="388"/>
                            </a:cxn>
                            <a:cxn ang="0">
                              <a:pos x="612" y="386"/>
                            </a:cxn>
                            <a:cxn ang="0">
                              <a:pos x="610" y="388"/>
                            </a:cxn>
                            <a:cxn ang="0">
                              <a:pos x="610" y="388"/>
                            </a:cxn>
                            <a:cxn ang="0">
                              <a:pos x="614" y="382"/>
                            </a:cxn>
                          </a:cxnLst>
                          <a:rect l="0" t="0" r="r" b="b"/>
                          <a:pathLst>
                            <a:path w="614" h="388">
                              <a:moveTo>
                                <a:pt x="614" y="382"/>
                              </a:moveTo>
                              <a:lnTo>
                                <a:pt x="540" y="4"/>
                              </a:lnTo>
                              <a:lnTo>
                                <a:pt x="542" y="4"/>
                              </a:lnTo>
                              <a:lnTo>
                                <a:pt x="542" y="0"/>
                              </a:lnTo>
                              <a:lnTo>
                                <a:pt x="26" y="32"/>
                              </a:lnTo>
                              <a:lnTo>
                                <a:pt x="2" y="28"/>
                              </a:lnTo>
                              <a:lnTo>
                                <a:pt x="2" y="34"/>
                              </a:lnTo>
                              <a:lnTo>
                                <a:pt x="4" y="34"/>
                              </a:lnTo>
                              <a:lnTo>
                                <a:pt x="0" y="388"/>
                              </a:lnTo>
                              <a:lnTo>
                                <a:pt x="612" y="386"/>
                              </a:lnTo>
                              <a:lnTo>
                                <a:pt x="610" y="388"/>
                              </a:lnTo>
                              <a:lnTo>
                                <a:pt x="610" y="388"/>
                              </a:lnTo>
                              <a:lnTo>
                                <a:pt x="614" y="382"/>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29" name="Freeform 2995">
                          <a:extLst>
                            <a:ext uri="{FF2B5EF4-FFF2-40B4-BE49-F238E27FC236}">
                              <a16:creationId xmlns:a16="http://schemas.microsoft.com/office/drawing/2014/main" id="{F3E08C81-5C89-8F43-BE39-9C89F38B9398}"/>
                            </a:ext>
                          </a:extLst>
                        </p:cNvPr>
                        <p:cNvSpPr>
                          <a:spLocks/>
                        </p:cNvSpPr>
                        <p:nvPr/>
                      </p:nvSpPr>
                      <p:spPr bwMode="auto">
                        <a:xfrm>
                          <a:off x="2468" y="1585"/>
                          <a:ext cx="758" cy="362"/>
                        </a:xfrm>
                        <a:custGeom>
                          <a:avLst/>
                          <a:gdLst/>
                          <a:ahLst/>
                          <a:cxnLst>
                            <a:cxn ang="0">
                              <a:pos x="736" y="292"/>
                            </a:cxn>
                            <a:cxn ang="0">
                              <a:pos x="734" y="292"/>
                            </a:cxn>
                            <a:cxn ang="0">
                              <a:pos x="734" y="290"/>
                            </a:cxn>
                            <a:cxn ang="0">
                              <a:pos x="734" y="290"/>
                            </a:cxn>
                            <a:cxn ang="0">
                              <a:pos x="646" y="52"/>
                            </a:cxn>
                            <a:cxn ang="0">
                              <a:pos x="646" y="52"/>
                            </a:cxn>
                            <a:cxn ang="0">
                              <a:pos x="648" y="58"/>
                            </a:cxn>
                            <a:cxn ang="0">
                              <a:pos x="478" y="0"/>
                            </a:cxn>
                            <a:cxn ang="0">
                              <a:pos x="4" y="2"/>
                            </a:cxn>
                            <a:cxn ang="0">
                              <a:pos x="0" y="264"/>
                            </a:cxn>
                            <a:cxn ang="0">
                              <a:pos x="158" y="268"/>
                            </a:cxn>
                            <a:cxn ang="0">
                              <a:pos x="164" y="362"/>
                            </a:cxn>
                            <a:cxn ang="0">
                              <a:pos x="758" y="354"/>
                            </a:cxn>
                            <a:cxn ang="0">
                              <a:pos x="736" y="292"/>
                            </a:cxn>
                          </a:cxnLst>
                          <a:rect l="0" t="0" r="r" b="b"/>
                          <a:pathLst>
                            <a:path w="758" h="362">
                              <a:moveTo>
                                <a:pt x="736" y="292"/>
                              </a:moveTo>
                              <a:lnTo>
                                <a:pt x="734" y="292"/>
                              </a:lnTo>
                              <a:lnTo>
                                <a:pt x="734" y="290"/>
                              </a:lnTo>
                              <a:lnTo>
                                <a:pt x="734" y="290"/>
                              </a:lnTo>
                              <a:lnTo>
                                <a:pt x="646" y="52"/>
                              </a:lnTo>
                              <a:lnTo>
                                <a:pt x="646" y="52"/>
                              </a:lnTo>
                              <a:lnTo>
                                <a:pt x="648" y="58"/>
                              </a:lnTo>
                              <a:lnTo>
                                <a:pt x="478" y="0"/>
                              </a:lnTo>
                              <a:lnTo>
                                <a:pt x="4" y="2"/>
                              </a:lnTo>
                              <a:lnTo>
                                <a:pt x="0" y="264"/>
                              </a:lnTo>
                              <a:lnTo>
                                <a:pt x="158" y="268"/>
                              </a:lnTo>
                              <a:lnTo>
                                <a:pt x="164" y="362"/>
                              </a:lnTo>
                              <a:lnTo>
                                <a:pt x="758" y="354"/>
                              </a:lnTo>
                              <a:lnTo>
                                <a:pt x="736" y="292"/>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30" name="Freeform 2996">
                          <a:extLst>
                            <a:ext uri="{FF2B5EF4-FFF2-40B4-BE49-F238E27FC236}">
                              <a16:creationId xmlns:a16="http://schemas.microsoft.com/office/drawing/2014/main" id="{2F9829F3-9A9A-6E44-B50B-F8E41F7F5C1F}"/>
                            </a:ext>
                          </a:extLst>
                        </p:cNvPr>
                        <p:cNvSpPr>
                          <a:spLocks/>
                        </p:cNvSpPr>
                        <p:nvPr/>
                      </p:nvSpPr>
                      <p:spPr bwMode="auto">
                        <a:xfrm>
                          <a:off x="2472" y="1231"/>
                          <a:ext cx="642" cy="406"/>
                        </a:xfrm>
                        <a:custGeom>
                          <a:avLst/>
                          <a:gdLst/>
                          <a:ahLst/>
                          <a:cxnLst>
                            <a:cxn ang="0">
                              <a:pos x="636" y="390"/>
                            </a:cxn>
                            <a:cxn ang="0">
                              <a:pos x="632" y="252"/>
                            </a:cxn>
                            <a:cxn ang="0">
                              <a:pos x="632" y="252"/>
                            </a:cxn>
                            <a:cxn ang="0">
                              <a:pos x="632" y="250"/>
                            </a:cxn>
                            <a:cxn ang="0">
                              <a:pos x="626" y="64"/>
                            </a:cxn>
                            <a:cxn ang="0">
                              <a:pos x="596" y="26"/>
                            </a:cxn>
                            <a:cxn ang="0">
                              <a:pos x="612" y="0"/>
                            </a:cxn>
                            <a:cxn ang="0">
                              <a:pos x="612" y="0"/>
                            </a:cxn>
                            <a:cxn ang="0">
                              <a:pos x="612" y="2"/>
                            </a:cxn>
                            <a:cxn ang="0">
                              <a:pos x="2" y="4"/>
                            </a:cxn>
                            <a:cxn ang="0">
                              <a:pos x="2" y="104"/>
                            </a:cxn>
                            <a:cxn ang="0">
                              <a:pos x="4" y="104"/>
                            </a:cxn>
                            <a:cxn ang="0">
                              <a:pos x="0" y="352"/>
                            </a:cxn>
                            <a:cxn ang="0">
                              <a:pos x="474" y="350"/>
                            </a:cxn>
                            <a:cxn ang="0">
                              <a:pos x="642" y="404"/>
                            </a:cxn>
                            <a:cxn ang="0">
                              <a:pos x="642" y="406"/>
                            </a:cxn>
                            <a:cxn ang="0">
                              <a:pos x="642" y="406"/>
                            </a:cxn>
                            <a:cxn ang="0">
                              <a:pos x="636" y="390"/>
                            </a:cxn>
                          </a:cxnLst>
                          <a:rect l="0" t="0" r="r" b="b"/>
                          <a:pathLst>
                            <a:path w="642" h="406">
                              <a:moveTo>
                                <a:pt x="636" y="390"/>
                              </a:moveTo>
                              <a:lnTo>
                                <a:pt x="632" y="252"/>
                              </a:lnTo>
                              <a:lnTo>
                                <a:pt x="632" y="252"/>
                              </a:lnTo>
                              <a:lnTo>
                                <a:pt x="632" y="250"/>
                              </a:lnTo>
                              <a:lnTo>
                                <a:pt x="626" y="64"/>
                              </a:lnTo>
                              <a:lnTo>
                                <a:pt x="596" y="26"/>
                              </a:lnTo>
                              <a:lnTo>
                                <a:pt x="612" y="0"/>
                              </a:lnTo>
                              <a:lnTo>
                                <a:pt x="612" y="0"/>
                              </a:lnTo>
                              <a:lnTo>
                                <a:pt x="612" y="2"/>
                              </a:lnTo>
                              <a:lnTo>
                                <a:pt x="2" y="4"/>
                              </a:lnTo>
                              <a:lnTo>
                                <a:pt x="2" y="104"/>
                              </a:lnTo>
                              <a:lnTo>
                                <a:pt x="4" y="104"/>
                              </a:lnTo>
                              <a:lnTo>
                                <a:pt x="0" y="352"/>
                              </a:lnTo>
                              <a:lnTo>
                                <a:pt x="474" y="350"/>
                              </a:lnTo>
                              <a:lnTo>
                                <a:pt x="642" y="404"/>
                              </a:lnTo>
                              <a:lnTo>
                                <a:pt x="642" y="406"/>
                              </a:lnTo>
                              <a:lnTo>
                                <a:pt x="642" y="406"/>
                              </a:lnTo>
                              <a:lnTo>
                                <a:pt x="636" y="390"/>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31" name="Freeform 2997">
                          <a:extLst>
                            <a:ext uri="{FF2B5EF4-FFF2-40B4-BE49-F238E27FC236}">
                              <a16:creationId xmlns:a16="http://schemas.microsoft.com/office/drawing/2014/main" id="{94FFA7A9-6031-EB45-AE39-482C323D7277}"/>
                            </a:ext>
                          </a:extLst>
                        </p:cNvPr>
                        <p:cNvSpPr>
                          <a:spLocks/>
                        </p:cNvSpPr>
                        <p:nvPr/>
                      </p:nvSpPr>
                      <p:spPr bwMode="auto">
                        <a:xfrm>
                          <a:off x="3112" y="1457"/>
                          <a:ext cx="524" cy="418"/>
                        </a:xfrm>
                        <a:custGeom>
                          <a:avLst/>
                          <a:gdLst/>
                          <a:ahLst/>
                          <a:cxnLst>
                            <a:cxn ang="0">
                              <a:pos x="524" y="202"/>
                            </a:cxn>
                            <a:cxn ang="0">
                              <a:pos x="516" y="146"/>
                            </a:cxn>
                            <a:cxn ang="0">
                              <a:pos x="444" y="76"/>
                            </a:cxn>
                            <a:cxn ang="0">
                              <a:pos x="428" y="2"/>
                            </a:cxn>
                            <a:cxn ang="0">
                              <a:pos x="428" y="0"/>
                            </a:cxn>
                            <a:cxn ang="0">
                              <a:pos x="416" y="0"/>
                            </a:cxn>
                            <a:cxn ang="0">
                              <a:pos x="426" y="0"/>
                            </a:cxn>
                            <a:cxn ang="0">
                              <a:pos x="428" y="6"/>
                            </a:cxn>
                            <a:cxn ang="0">
                              <a:pos x="0" y="24"/>
                            </a:cxn>
                            <a:cxn ang="0">
                              <a:pos x="4" y="160"/>
                            </a:cxn>
                            <a:cxn ang="0">
                              <a:pos x="98" y="418"/>
                            </a:cxn>
                            <a:cxn ang="0">
                              <a:pos x="444" y="408"/>
                            </a:cxn>
                            <a:cxn ang="0">
                              <a:pos x="444" y="378"/>
                            </a:cxn>
                            <a:cxn ang="0">
                              <a:pos x="484" y="308"/>
                            </a:cxn>
                            <a:cxn ang="0">
                              <a:pos x="464" y="268"/>
                            </a:cxn>
                            <a:cxn ang="0">
                              <a:pos x="524" y="202"/>
                            </a:cxn>
                          </a:cxnLst>
                          <a:rect l="0" t="0" r="r" b="b"/>
                          <a:pathLst>
                            <a:path w="524" h="418">
                              <a:moveTo>
                                <a:pt x="524" y="202"/>
                              </a:moveTo>
                              <a:lnTo>
                                <a:pt x="516" y="146"/>
                              </a:lnTo>
                              <a:lnTo>
                                <a:pt x="444" y="76"/>
                              </a:lnTo>
                              <a:lnTo>
                                <a:pt x="428" y="2"/>
                              </a:lnTo>
                              <a:lnTo>
                                <a:pt x="428" y="0"/>
                              </a:lnTo>
                              <a:lnTo>
                                <a:pt x="416" y="0"/>
                              </a:lnTo>
                              <a:lnTo>
                                <a:pt x="426" y="0"/>
                              </a:lnTo>
                              <a:lnTo>
                                <a:pt x="428" y="6"/>
                              </a:lnTo>
                              <a:lnTo>
                                <a:pt x="0" y="24"/>
                              </a:lnTo>
                              <a:lnTo>
                                <a:pt x="4" y="160"/>
                              </a:lnTo>
                              <a:lnTo>
                                <a:pt x="98" y="418"/>
                              </a:lnTo>
                              <a:lnTo>
                                <a:pt x="444" y="408"/>
                              </a:lnTo>
                              <a:lnTo>
                                <a:pt x="444" y="378"/>
                              </a:lnTo>
                              <a:lnTo>
                                <a:pt x="484" y="308"/>
                              </a:lnTo>
                              <a:lnTo>
                                <a:pt x="464" y="268"/>
                              </a:lnTo>
                              <a:lnTo>
                                <a:pt x="524" y="202"/>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32" name="Freeform 2998">
                          <a:extLst>
                            <a:ext uri="{FF2B5EF4-FFF2-40B4-BE49-F238E27FC236}">
                              <a16:creationId xmlns:a16="http://schemas.microsoft.com/office/drawing/2014/main" id="{523CD417-21A2-6142-9930-9C3594863019}"/>
                            </a:ext>
                          </a:extLst>
                        </p:cNvPr>
                        <p:cNvSpPr>
                          <a:spLocks/>
                        </p:cNvSpPr>
                        <p:nvPr/>
                      </p:nvSpPr>
                      <p:spPr bwMode="auto">
                        <a:xfrm>
                          <a:off x="3016" y="835"/>
                          <a:ext cx="586" cy="638"/>
                        </a:xfrm>
                        <a:custGeom>
                          <a:avLst/>
                          <a:gdLst/>
                          <a:ahLst/>
                          <a:cxnLst>
                            <a:cxn ang="0">
                              <a:pos x="514" y="566"/>
                            </a:cxn>
                            <a:cxn ang="0">
                              <a:pos x="376" y="482"/>
                            </a:cxn>
                            <a:cxn ang="0">
                              <a:pos x="346" y="344"/>
                            </a:cxn>
                            <a:cxn ang="0">
                              <a:pos x="386" y="302"/>
                            </a:cxn>
                            <a:cxn ang="0">
                              <a:pos x="424" y="214"/>
                            </a:cxn>
                            <a:cxn ang="0">
                              <a:pos x="418" y="216"/>
                            </a:cxn>
                            <a:cxn ang="0">
                              <a:pos x="506" y="108"/>
                            </a:cxn>
                            <a:cxn ang="0">
                              <a:pos x="586" y="54"/>
                            </a:cxn>
                            <a:cxn ang="0">
                              <a:pos x="406" y="54"/>
                            </a:cxn>
                            <a:cxn ang="0">
                              <a:pos x="158" y="0"/>
                            </a:cxn>
                            <a:cxn ang="0">
                              <a:pos x="0" y="8"/>
                            </a:cxn>
                            <a:cxn ang="0">
                              <a:pos x="0" y="12"/>
                            </a:cxn>
                            <a:cxn ang="0">
                              <a:pos x="4" y="14"/>
                            </a:cxn>
                            <a:cxn ang="0">
                              <a:pos x="78" y="390"/>
                            </a:cxn>
                            <a:cxn ang="0">
                              <a:pos x="60" y="422"/>
                            </a:cxn>
                            <a:cxn ang="0">
                              <a:pos x="90" y="460"/>
                            </a:cxn>
                            <a:cxn ang="0">
                              <a:pos x="96" y="638"/>
                            </a:cxn>
                            <a:cxn ang="0">
                              <a:pos x="512" y="622"/>
                            </a:cxn>
                            <a:cxn ang="0">
                              <a:pos x="524" y="622"/>
                            </a:cxn>
                            <a:cxn ang="0">
                              <a:pos x="514" y="566"/>
                            </a:cxn>
                          </a:cxnLst>
                          <a:rect l="0" t="0" r="r" b="b"/>
                          <a:pathLst>
                            <a:path w="586" h="638">
                              <a:moveTo>
                                <a:pt x="514" y="566"/>
                              </a:moveTo>
                              <a:lnTo>
                                <a:pt x="376" y="482"/>
                              </a:lnTo>
                              <a:lnTo>
                                <a:pt x="346" y="344"/>
                              </a:lnTo>
                              <a:lnTo>
                                <a:pt x="386" y="302"/>
                              </a:lnTo>
                              <a:lnTo>
                                <a:pt x="424" y="214"/>
                              </a:lnTo>
                              <a:lnTo>
                                <a:pt x="418" y="216"/>
                              </a:lnTo>
                              <a:lnTo>
                                <a:pt x="506" y="108"/>
                              </a:lnTo>
                              <a:lnTo>
                                <a:pt x="586" y="54"/>
                              </a:lnTo>
                              <a:lnTo>
                                <a:pt x="406" y="54"/>
                              </a:lnTo>
                              <a:lnTo>
                                <a:pt x="158" y="0"/>
                              </a:lnTo>
                              <a:lnTo>
                                <a:pt x="0" y="8"/>
                              </a:lnTo>
                              <a:lnTo>
                                <a:pt x="0" y="12"/>
                              </a:lnTo>
                              <a:lnTo>
                                <a:pt x="4" y="14"/>
                              </a:lnTo>
                              <a:lnTo>
                                <a:pt x="78" y="390"/>
                              </a:lnTo>
                              <a:lnTo>
                                <a:pt x="60" y="422"/>
                              </a:lnTo>
                              <a:lnTo>
                                <a:pt x="90" y="460"/>
                              </a:lnTo>
                              <a:lnTo>
                                <a:pt x="96" y="638"/>
                              </a:lnTo>
                              <a:lnTo>
                                <a:pt x="512" y="622"/>
                              </a:lnTo>
                              <a:lnTo>
                                <a:pt x="524" y="622"/>
                              </a:lnTo>
                              <a:lnTo>
                                <a:pt x="514" y="566"/>
                              </a:lnTo>
                              <a:close/>
                            </a:path>
                          </a:pathLst>
                        </a:custGeom>
                        <a:pattFill prst="narHorz">
                          <a:fgClr>
                            <a:srgbClr val="FF8000"/>
                          </a:fgClr>
                          <a:bgClr>
                            <a:schemeClr val="bg1"/>
                          </a:bgClr>
                        </a:pattFill>
                        <a:ln w="38100" cmpd="sng">
                          <a:solidFill>
                            <a:srgbClr val="704581"/>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33" name="Freeform 2999">
                          <a:extLst>
                            <a:ext uri="{FF2B5EF4-FFF2-40B4-BE49-F238E27FC236}">
                              <a16:creationId xmlns:a16="http://schemas.microsoft.com/office/drawing/2014/main" id="{5CEA4445-895F-AA41-99E8-D2AF52BAD8B9}"/>
                            </a:ext>
                          </a:extLst>
                        </p:cNvPr>
                        <p:cNvSpPr>
                          <a:spLocks/>
                        </p:cNvSpPr>
                        <p:nvPr/>
                      </p:nvSpPr>
                      <p:spPr bwMode="auto">
                        <a:xfrm>
                          <a:off x="3686" y="2005"/>
                          <a:ext cx="82" cy="138"/>
                        </a:xfrm>
                        <a:custGeom>
                          <a:avLst/>
                          <a:gdLst/>
                          <a:ahLst/>
                          <a:cxnLst>
                            <a:cxn ang="0">
                              <a:pos x="4" y="84"/>
                            </a:cxn>
                            <a:cxn ang="0">
                              <a:pos x="4" y="0"/>
                            </a:cxn>
                            <a:cxn ang="0">
                              <a:pos x="0" y="84"/>
                            </a:cxn>
                            <a:cxn ang="0">
                              <a:pos x="82" y="138"/>
                            </a:cxn>
                            <a:cxn ang="0">
                              <a:pos x="4" y="84"/>
                            </a:cxn>
                          </a:cxnLst>
                          <a:rect l="0" t="0" r="r" b="b"/>
                          <a:pathLst>
                            <a:path w="82" h="138">
                              <a:moveTo>
                                <a:pt x="4" y="84"/>
                              </a:moveTo>
                              <a:lnTo>
                                <a:pt x="4" y="0"/>
                              </a:lnTo>
                              <a:lnTo>
                                <a:pt x="0" y="84"/>
                              </a:lnTo>
                              <a:lnTo>
                                <a:pt x="82" y="138"/>
                              </a:lnTo>
                              <a:lnTo>
                                <a:pt x="4" y="8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34" name="Freeform 3000">
                          <a:extLst>
                            <a:ext uri="{FF2B5EF4-FFF2-40B4-BE49-F238E27FC236}">
                              <a16:creationId xmlns:a16="http://schemas.microsoft.com/office/drawing/2014/main" id="{C72C847B-650B-9044-A981-1549690BB94A}"/>
                            </a:ext>
                          </a:extLst>
                        </p:cNvPr>
                        <p:cNvSpPr>
                          <a:spLocks/>
                        </p:cNvSpPr>
                        <p:nvPr/>
                      </p:nvSpPr>
                      <p:spPr bwMode="auto">
                        <a:xfrm>
                          <a:off x="3686" y="2083"/>
                          <a:ext cx="234" cy="146"/>
                        </a:xfrm>
                        <a:custGeom>
                          <a:avLst/>
                          <a:gdLst/>
                          <a:ahLst/>
                          <a:cxnLst>
                            <a:cxn ang="0">
                              <a:pos x="110" y="146"/>
                            </a:cxn>
                            <a:cxn ang="0">
                              <a:pos x="132" y="102"/>
                            </a:cxn>
                            <a:cxn ang="0">
                              <a:pos x="182" y="128"/>
                            </a:cxn>
                            <a:cxn ang="0">
                              <a:pos x="224" y="72"/>
                            </a:cxn>
                            <a:cxn ang="0">
                              <a:pos x="234" y="0"/>
                            </a:cxn>
                            <a:cxn ang="0">
                              <a:pos x="222" y="72"/>
                            </a:cxn>
                            <a:cxn ang="0">
                              <a:pos x="182" y="124"/>
                            </a:cxn>
                            <a:cxn ang="0">
                              <a:pos x="132" y="96"/>
                            </a:cxn>
                            <a:cxn ang="0">
                              <a:pos x="110" y="138"/>
                            </a:cxn>
                            <a:cxn ang="0">
                              <a:pos x="82" y="60"/>
                            </a:cxn>
                            <a:cxn ang="0">
                              <a:pos x="0" y="6"/>
                            </a:cxn>
                            <a:cxn ang="0">
                              <a:pos x="80" y="64"/>
                            </a:cxn>
                            <a:cxn ang="0">
                              <a:pos x="110" y="146"/>
                            </a:cxn>
                          </a:cxnLst>
                          <a:rect l="0" t="0" r="r" b="b"/>
                          <a:pathLst>
                            <a:path w="234" h="146">
                              <a:moveTo>
                                <a:pt x="110" y="146"/>
                              </a:moveTo>
                              <a:lnTo>
                                <a:pt x="132" y="102"/>
                              </a:lnTo>
                              <a:lnTo>
                                <a:pt x="182" y="128"/>
                              </a:lnTo>
                              <a:lnTo>
                                <a:pt x="224" y="72"/>
                              </a:lnTo>
                              <a:lnTo>
                                <a:pt x="234" y="0"/>
                              </a:lnTo>
                              <a:lnTo>
                                <a:pt x="222" y="72"/>
                              </a:lnTo>
                              <a:lnTo>
                                <a:pt x="182" y="124"/>
                              </a:lnTo>
                              <a:lnTo>
                                <a:pt x="132" y="96"/>
                              </a:lnTo>
                              <a:lnTo>
                                <a:pt x="110" y="138"/>
                              </a:lnTo>
                              <a:lnTo>
                                <a:pt x="82" y="60"/>
                              </a:lnTo>
                              <a:lnTo>
                                <a:pt x="0" y="6"/>
                              </a:lnTo>
                              <a:lnTo>
                                <a:pt x="80" y="64"/>
                              </a:lnTo>
                              <a:lnTo>
                                <a:pt x="110" y="14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35" name="Freeform 3001">
                          <a:extLst>
                            <a:ext uri="{FF2B5EF4-FFF2-40B4-BE49-F238E27FC236}">
                              <a16:creationId xmlns:a16="http://schemas.microsoft.com/office/drawing/2014/main" id="{F725443D-C55B-8845-8649-FC1A0A9D6C91}"/>
                            </a:ext>
                          </a:extLst>
                        </p:cNvPr>
                        <p:cNvSpPr>
                          <a:spLocks/>
                        </p:cNvSpPr>
                        <p:nvPr/>
                      </p:nvSpPr>
                      <p:spPr bwMode="auto">
                        <a:xfrm>
                          <a:off x="3908" y="1991"/>
                          <a:ext cx="28" cy="164"/>
                        </a:xfrm>
                        <a:custGeom>
                          <a:avLst/>
                          <a:gdLst/>
                          <a:ahLst/>
                          <a:cxnLst>
                            <a:cxn ang="0">
                              <a:pos x="0" y="164"/>
                            </a:cxn>
                            <a:cxn ang="0">
                              <a:pos x="12" y="92"/>
                            </a:cxn>
                            <a:cxn ang="0">
                              <a:pos x="14" y="82"/>
                            </a:cxn>
                            <a:cxn ang="0">
                              <a:pos x="16" y="72"/>
                            </a:cxn>
                            <a:cxn ang="0">
                              <a:pos x="28" y="0"/>
                            </a:cxn>
                            <a:cxn ang="0">
                              <a:pos x="8" y="82"/>
                            </a:cxn>
                            <a:cxn ang="0">
                              <a:pos x="0" y="164"/>
                            </a:cxn>
                          </a:cxnLst>
                          <a:rect l="0" t="0" r="r" b="b"/>
                          <a:pathLst>
                            <a:path w="28" h="164">
                              <a:moveTo>
                                <a:pt x="0" y="164"/>
                              </a:moveTo>
                              <a:lnTo>
                                <a:pt x="12" y="92"/>
                              </a:lnTo>
                              <a:lnTo>
                                <a:pt x="14" y="82"/>
                              </a:lnTo>
                              <a:lnTo>
                                <a:pt x="16" y="72"/>
                              </a:lnTo>
                              <a:lnTo>
                                <a:pt x="28" y="0"/>
                              </a:lnTo>
                              <a:lnTo>
                                <a:pt x="8" y="82"/>
                              </a:lnTo>
                              <a:lnTo>
                                <a:pt x="0" y="16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36" name="Freeform 3003">
                          <a:extLst>
                            <a:ext uri="{FF2B5EF4-FFF2-40B4-BE49-F238E27FC236}">
                              <a16:creationId xmlns:a16="http://schemas.microsoft.com/office/drawing/2014/main" id="{A2FADFA7-9508-864C-87B1-4BBD73780BCA}"/>
                            </a:ext>
                          </a:extLst>
                        </p:cNvPr>
                        <p:cNvSpPr>
                          <a:spLocks/>
                        </p:cNvSpPr>
                        <p:nvPr/>
                      </p:nvSpPr>
                      <p:spPr bwMode="auto">
                        <a:xfrm>
                          <a:off x="3920" y="2063"/>
                          <a:ext cx="4" cy="20"/>
                        </a:xfrm>
                        <a:custGeom>
                          <a:avLst/>
                          <a:gdLst/>
                          <a:ahLst/>
                          <a:cxnLst>
                            <a:cxn ang="0">
                              <a:pos x="0" y="20"/>
                            </a:cxn>
                            <a:cxn ang="0">
                              <a:pos x="4" y="0"/>
                            </a:cxn>
                            <a:cxn ang="0">
                              <a:pos x="2" y="10"/>
                            </a:cxn>
                            <a:cxn ang="0">
                              <a:pos x="0" y="20"/>
                            </a:cxn>
                          </a:cxnLst>
                          <a:rect l="0" t="0" r="r" b="b"/>
                          <a:pathLst>
                            <a:path w="4" h="20">
                              <a:moveTo>
                                <a:pt x="0" y="20"/>
                              </a:moveTo>
                              <a:lnTo>
                                <a:pt x="4" y="0"/>
                              </a:lnTo>
                              <a:lnTo>
                                <a:pt x="2" y="10"/>
                              </a:lnTo>
                              <a:lnTo>
                                <a:pt x="0" y="2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37" name="Freeform 3004">
                          <a:extLst>
                            <a:ext uri="{FF2B5EF4-FFF2-40B4-BE49-F238E27FC236}">
                              <a16:creationId xmlns:a16="http://schemas.microsoft.com/office/drawing/2014/main" id="{092DF9E9-E52C-134D-8018-0F4A6FCCFF13}"/>
                            </a:ext>
                          </a:extLst>
                        </p:cNvPr>
                        <p:cNvSpPr>
                          <a:spLocks/>
                        </p:cNvSpPr>
                        <p:nvPr/>
                      </p:nvSpPr>
                      <p:spPr bwMode="auto">
                        <a:xfrm>
                          <a:off x="3968" y="2043"/>
                          <a:ext cx="104" cy="60"/>
                        </a:xfrm>
                        <a:custGeom>
                          <a:avLst/>
                          <a:gdLst/>
                          <a:ahLst/>
                          <a:cxnLst>
                            <a:cxn ang="0">
                              <a:pos x="24" y="54"/>
                            </a:cxn>
                            <a:cxn ang="0">
                              <a:pos x="0" y="40"/>
                            </a:cxn>
                            <a:cxn ang="0">
                              <a:pos x="24" y="60"/>
                            </a:cxn>
                            <a:cxn ang="0">
                              <a:pos x="104" y="0"/>
                            </a:cxn>
                            <a:cxn ang="0">
                              <a:pos x="24" y="54"/>
                            </a:cxn>
                          </a:cxnLst>
                          <a:rect l="0" t="0" r="r" b="b"/>
                          <a:pathLst>
                            <a:path w="104" h="60">
                              <a:moveTo>
                                <a:pt x="24" y="54"/>
                              </a:moveTo>
                              <a:lnTo>
                                <a:pt x="0" y="40"/>
                              </a:lnTo>
                              <a:lnTo>
                                <a:pt x="24" y="60"/>
                              </a:lnTo>
                              <a:lnTo>
                                <a:pt x="104" y="0"/>
                              </a:lnTo>
                              <a:lnTo>
                                <a:pt x="24" y="5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38" name="Freeform 3005">
                          <a:extLst>
                            <a:ext uri="{FF2B5EF4-FFF2-40B4-BE49-F238E27FC236}">
                              <a16:creationId xmlns:a16="http://schemas.microsoft.com/office/drawing/2014/main" id="{403D8C4B-2678-F344-9DD2-E0D41521B6AA}"/>
                            </a:ext>
                          </a:extLst>
                        </p:cNvPr>
                        <p:cNvSpPr>
                          <a:spLocks/>
                        </p:cNvSpPr>
                        <p:nvPr/>
                      </p:nvSpPr>
                      <p:spPr bwMode="auto">
                        <a:xfrm>
                          <a:off x="4100" y="1909"/>
                          <a:ext cx="88" cy="148"/>
                        </a:xfrm>
                        <a:custGeom>
                          <a:avLst/>
                          <a:gdLst/>
                          <a:ahLst/>
                          <a:cxnLst>
                            <a:cxn ang="0">
                              <a:pos x="0" y="148"/>
                            </a:cxn>
                            <a:cxn ang="0">
                              <a:pos x="52" y="42"/>
                            </a:cxn>
                            <a:cxn ang="0">
                              <a:pos x="88" y="0"/>
                            </a:cxn>
                            <a:cxn ang="0">
                              <a:pos x="50" y="40"/>
                            </a:cxn>
                            <a:cxn ang="0">
                              <a:pos x="0" y="148"/>
                            </a:cxn>
                          </a:cxnLst>
                          <a:rect l="0" t="0" r="r" b="b"/>
                          <a:pathLst>
                            <a:path w="88" h="148">
                              <a:moveTo>
                                <a:pt x="0" y="148"/>
                              </a:moveTo>
                              <a:lnTo>
                                <a:pt x="52" y="42"/>
                              </a:lnTo>
                              <a:lnTo>
                                <a:pt x="88" y="0"/>
                              </a:lnTo>
                              <a:lnTo>
                                <a:pt x="50" y="40"/>
                              </a:lnTo>
                              <a:lnTo>
                                <a:pt x="0" y="148"/>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39" name="Freeform 3006">
                          <a:extLst>
                            <a:ext uri="{FF2B5EF4-FFF2-40B4-BE49-F238E27FC236}">
                              <a16:creationId xmlns:a16="http://schemas.microsoft.com/office/drawing/2014/main" id="{DF606B4A-17F0-674F-9823-FAF89B7B86D7}"/>
                            </a:ext>
                          </a:extLst>
                        </p:cNvPr>
                        <p:cNvSpPr>
                          <a:spLocks/>
                        </p:cNvSpPr>
                        <p:nvPr/>
                      </p:nvSpPr>
                      <p:spPr bwMode="auto">
                        <a:xfrm>
                          <a:off x="3914" y="2083"/>
                          <a:ext cx="78" cy="48"/>
                        </a:xfrm>
                        <a:custGeom>
                          <a:avLst/>
                          <a:gdLst/>
                          <a:ahLst/>
                          <a:cxnLst>
                            <a:cxn ang="0">
                              <a:pos x="0" y="44"/>
                            </a:cxn>
                            <a:cxn ang="0">
                              <a:pos x="0" y="48"/>
                            </a:cxn>
                            <a:cxn ang="0">
                              <a:pos x="54" y="4"/>
                            </a:cxn>
                            <a:cxn ang="0">
                              <a:pos x="78" y="20"/>
                            </a:cxn>
                            <a:cxn ang="0">
                              <a:pos x="54" y="0"/>
                            </a:cxn>
                            <a:cxn ang="0">
                              <a:pos x="0" y="44"/>
                            </a:cxn>
                          </a:cxnLst>
                          <a:rect l="0" t="0" r="r" b="b"/>
                          <a:pathLst>
                            <a:path w="78" h="48">
                              <a:moveTo>
                                <a:pt x="0" y="44"/>
                              </a:moveTo>
                              <a:lnTo>
                                <a:pt x="0" y="48"/>
                              </a:lnTo>
                              <a:lnTo>
                                <a:pt x="54" y="4"/>
                              </a:lnTo>
                              <a:lnTo>
                                <a:pt x="78" y="20"/>
                              </a:lnTo>
                              <a:lnTo>
                                <a:pt x="54" y="0"/>
                              </a:lnTo>
                              <a:lnTo>
                                <a:pt x="0" y="4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40" name="Freeform 3007">
                          <a:extLst>
                            <a:ext uri="{FF2B5EF4-FFF2-40B4-BE49-F238E27FC236}">
                              <a16:creationId xmlns:a16="http://schemas.microsoft.com/office/drawing/2014/main" id="{6F915A50-ACBF-2244-BCE8-943324BE84FB}"/>
                            </a:ext>
                          </a:extLst>
                        </p:cNvPr>
                        <p:cNvSpPr>
                          <a:spLocks/>
                        </p:cNvSpPr>
                        <p:nvPr/>
                      </p:nvSpPr>
                      <p:spPr bwMode="auto">
                        <a:xfrm>
                          <a:off x="3992" y="1951"/>
                          <a:ext cx="160" cy="152"/>
                        </a:xfrm>
                        <a:custGeom>
                          <a:avLst/>
                          <a:gdLst/>
                          <a:ahLst/>
                          <a:cxnLst>
                            <a:cxn ang="0">
                              <a:pos x="80" y="92"/>
                            </a:cxn>
                            <a:cxn ang="0">
                              <a:pos x="0" y="152"/>
                            </a:cxn>
                            <a:cxn ang="0">
                              <a:pos x="80" y="96"/>
                            </a:cxn>
                            <a:cxn ang="0">
                              <a:pos x="110" y="110"/>
                            </a:cxn>
                            <a:cxn ang="0">
                              <a:pos x="160" y="0"/>
                            </a:cxn>
                            <a:cxn ang="0">
                              <a:pos x="108" y="106"/>
                            </a:cxn>
                            <a:cxn ang="0">
                              <a:pos x="80" y="92"/>
                            </a:cxn>
                          </a:cxnLst>
                          <a:rect l="0" t="0" r="r" b="b"/>
                          <a:pathLst>
                            <a:path w="160" h="152">
                              <a:moveTo>
                                <a:pt x="80" y="92"/>
                              </a:moveTo>
                              <a:lnTo>
                                <a:pt x="0" y="152"/>
                              </a:lnTo>
                              <a:lnTo>
                                <a:pt x="80" y="96"/>
                              </a:lnTo>
                              <a:lnTo>
                                <a:pt x="110" y="110"/>
                              </a:lnTo>
                              <a:lnTo>
                                <a:pt x="160" y="0"/>
                              </a:lnTo>
                              <a:lnTo>
                                <a:pt x="108" y="106"/>
                              </a:lnTo>
                              <a:lnTo>
                                <a:pt x="80" y="9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41" name="Freeform 3008">
                          <a:extLst>
                            <a:ext uri="{FF2B5EF4-FFF2-40B4-BE49-F238E27FC236}">
                              <a16:creationId xmlns:a16="http://schemas.microsoft.com/office/drawing/2014/main" id="{77EE8467-B027-1F48-9194-AF06A080BB5B}"/>
                            </a:ext>
                          </a:extLst>
                        </p:cNvPr>
                        <p:cNvSpPr>
                          <a:spLocks/>
                        </p:cNvSpPr>
                        <p:nvPr/>
                      </p:nvSpPr>
                      <p:spPr bwMode="auto">
                        <a:xfrm>
                          <a:off x="4184" y="1895"/>
                          <a:ext cx="4" cy="14"/>
                        </a:xfrm>
                        <a:custGeom>
                          <a:avLst/>
                          <a:gdLst/>
                          <a:ahLst/>
                          <a:cxnLst>
                            <a:cxn ang="0">
                              <a:pos x="0" y="2"/>
                            </a:cxn>
                            <a:cxn ang="0">
                              <a:pos x="4" y="14"/>
                            </a:cxn>
                            <a:cxn ang="0">
                              <a:pos x="0" y="0"/>
                            </a:cxn>
                            <a:cxn ang="0">
                              <a:pos x="0" y="2"/>
                            </a:cxn>
                            <a:cxn ang="0">
                              <a:pos x="0" y="2"/>
                            </a:cxn>
                          </a:cxnLst>
                          <a:rect l="0" t="0" r="r" b="b"/>
                          <a:pathLst>
                            <a:path w="4" h="14">
                              <a:moveTo>
                                <a:pt x="0" y="2"/>
                              </a:moveTo>
                              <a:lnTo>
                                <a:pt x="4" y="14"/>
                              </a:lnTo>
                              <a:lnTo>
                                <a:pt x="0" y="0"/>
                              </a:lnTo>
                              <a:lnTo>
                                <a:pt x="0" y="2"/>
                              </a:lnTo>
                              <a:lnTo>
                                <a:pt x="0" y="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42" name="Freeform 3010">
                          <a:extLst>
                            <a:ext uri="{FF2B5EF4-FFF2-40B4-BE49-F238E27FC236}">
                              <a16:creationId xmlns:a16="http://schemas.microsoft.com/office/drawing/2014/main" id="{5F26EB7B-14CC-5B4F-8CB0-7BCD6AB0C9AF}"/>
                            </a:ext>
                          </a:extLst>
                        </p:cNvPr>
                        <p:cNvSpPr>
                          <a:spLocks/>
                        </p:cNvSpPr>
                        <p:nvPr/>
                      </p:nvSpPr>
                      <p:spPr bwMode="auto">
                        <a:xfrm>
                          <a:off x="3900" y="1599"/>
                          <a:ext cx="288" cy="524"/>
                        </a:xfrm>
                        <a:custGeom>
                          <a:avLst/>
                          <a:gdLst/>
                          <a:ahLst/>
                          <a:cxnLst>
                            <a:cxn ang="0">
                              <a:pos x="92" y="498"/>
                            </a:cxn>
                            <a:cxn ang="0">
                              <a:pos x="172" y="444"/>
                            </a:cxn>
                            <a:cxn ang="0">
                              <a:pos x="200" y="458"/>
                            </a:cxn>
                            <a:cxn ang="0">
                              <a:pos x="250" y="350"/>
                            </a:cxn>
                            <a:cxn ang="0">
                              <a:pos x="288" y="310"/>
                            </a:cxn>
                            <a:cxn ang="0">
                              <a:pos x="284" y="298"/>
                            </a:cxn>
                            <a:cxn ang="0">
                              <a:pos x="284" y="298"/>
                            </a:cxn>
                            <a:cxn ang="0">
                              <a:pos x="284" y="296"/>
                            </a:cxn>
                            <a:cxn ang="0">
                              <a:pos x="216" y="0"/>
                            </a:cxn>
                            <a:cxn ang="0">
                              <a:pos x="26" y="6"/>
                            </a:cxn>
                            <a:cxn ang="0">
                              <a:pos x="0" y="28"/>
                            </a:cxn>
                            <a:cxn ang="0">
                              <a:pos x="38" y="392"/>
                            </a:cxn>
                            <a:cxn ang="0">
                              <a:pos x="24" y="464"/>
                            </a:cxn>
                            <a:cxn ang="0">
                              <a:pos x="20" y="484"/>
                            </a:cxn>
                            <a:cxn ang="0">
                              <a:pos x="14" y="524"/>
                            </a:cxn>
                            <a:cxn ang="0">
                              <a:pos x="68" y="484"/>
                            </a:cxn>
                            <a:cxn ang="0">
                              <a:pos x="92" y="498"/>
                            </a:cxn>
                          </a:cxnLst>
                          <a:rect l="0" t="0" r="r" b="b"/>
                          <a:pathLst>
                            <a:path w="288" h="524">
                              <a:moveTo>
                                <a:pt x="92" y="498"/>
                              </a:moveTo>
                              <a:lnTo>
                                <a:pt x="172" y="444"/>
                              </a:lnTo>
                              <a:lnTo>
                                <a:pt x="200" y="458"/>
                              </a:lnTo>
                              <a:lnTo>
                                <a:pt x="250" y="350"/>
                              </a:lnTo>
                              <a:lnTo>
                                <a:pt x="288" y="310"/>
                              </a:lnTo>
                              <a:lnTo>
                                <a:pt x="284" y="298"/>
                              </a:lnTo>
                              <a:lnTo>
                                <a:pt x="284" y="298"/>
                              </a:lnTo>
                              <a:lnTo>
                                <a:pt x="284" y="296"/>
                              </a:lnTo>
                              <a:lnTo>
                                <a:pt x="216" y="0"/>
                              </a:lnTo>
                              <a:lnTo>
                                <a:pt x="26" y="6"/>
                              </a:lnTo>
                              <a:lnTo>
                                <a:pt x="0" y="28"/>
                              </a:lnTo>
                              <a:lnTo>
                                <a:pt x="38" y="392"/>
                              </a:lnTo>
                              <a:lnTo>
                                <a:pt x="24" y="464"/>
                              </a:lnTo>
                              <a:lnTo>
                                <a:pt x="20" y="484"/>
                              </a:lnTo>
                              <a:lnTo>
                                <a:pt x="14" y="524"/>
                              </a:lnTo>
                              <a:lnTo>
                                <a:pt x="68" y="484"/>
                              </a:lnTo>
                              <a:lnTo>
                                <a:pt x="92" y="498"/>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43" name="Freeform 3011">
                          <a:extLst>
                            <a:ext uri="{FF2B5EF4-FFF2-40B4-BE49-F238E27FC236}">
                              <a16:creationId xmlns:a16="http://schemas.microsoft.com/office/drawing/2014/main" id="{B538B7F2-2CF6-BE4D-9643-13C5711830CD}"/>
                            </a:ext>
                          </a:extLst>
                        </p:cNvPr>
                        <p:cNvSpPr>
                          <a:spLocks/>
                        </p:cNvSpPr>
                        <p:nvPr/>
                      </p:nvSpPr>
                      <p:spPr bwMode="auto">
                        <a:xfrm>
                          <a:off x="3970" y="2457"/>
                          <a:ext cx="32" cy="350"/>
                        </a:xfrm>
                        <a:custGeom>
                          <a:avLst/>
                          <a:gdLst/>
                          <a:ahLst/>
                          <a:cxnLst>
                            <a:cxn ang="0">
                              <a:pos x="0" y="0"/>
                            </a:cxn>
                            <a:cxn ang="0">
                              <a:pos x="32" y="350"/>
                            </a:cxn>
                            <a:cxn ang="0">
                              <a:pos x="8" y="68"/>
                            </a:cxn>
                            <a:cxn ang="0">
                              <a:pos x="2" y="0"/>
                            </a:cxn>
                            <a:cxn ang="0">
                              <a:pos x="0" y="0"/>
                            </a:cxn>
                          </a:cxnLst>
                          <a:rect l="0" t="0" r="r" b="b"/>
                          <a:pathLst>
                            <a:path w="32" h="350">
                              <a:moveTo>
                                <a:pt x="0" y="0"/>
                              </a:moveTo>
                              <a:lnTo>
                                <a:pt x="32" y="350"/>
                              </a:lnTo>
                              <a:lnTo>
                                <a:pt x="8" y="68"/>
                              </a:lnTo>
                              <a:lnTo>
                                <a:pt x="2" y="0"/>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44" name="Freeform 3012">
                          <a:extLst>
                            <a:ext uri="{FF2B5EF4-FFF2-40B4-BE49-F238E27FC236}">
                              <a16:creationId xmlns:a16="http://schemas.microsoft.com/office/drawing/2014/main" id="{AC1F085D-BEA9-B749-AC30-0EE15B30F73C}"/>
                            </a:ext>
                          </a:extLst>
                        </p:cNvPr>
                        <p:cNvSpPr>
                          <a:spLocks/>
                        </p:cNvSpPr>
                        <p:nvPr/>
                      </p:nvSpPr>
                      <p:spPr bwMode="auto">
                        <a:xfrm>
                          <a:off x="3692" y="2455"/>
                          <a:ext cx="328" cy="586"/>
                        </a:xfrm>
                        <a:custGeom>
                          <a:avLst/>
                          <a:gdLst/>
                          <a:ahLst/>
                          <a:cxnLst>
                            <a:cxn ang="0">
                              <a:pos x="278" y="0"/>
                            </a:cxn>
                            <a:cxn ang="0">
                              <a:pos x="74" y="22"/>
                            </a:cxn>
                            <a:cxn ang="0">
                              <a:pos x="0" y="240"/>
                            </a:cxn>
                            <a:cxn ang="0">
                              <a:pos x="38" y="372"/>
                            </a:cxn>
                            <a:cxn ang="0">
                              <a:pos x="6" y="522"/>
                            </a:cxn>
                            <a:cxn ang="0">
                              <a:pos x="178" y="508"/>
                            </a:cxn>
                            <a:cxn ang="0">
                              <a:pos x="216" y="586"/>
                            </a:cxn>
                            <a:cxn ang="0">
                              <a:pos x="298" y="560"/>
                            </a:cxn>
                            <a:cxn ang="0">
                              <a:pos x="328" y="560"/>
                            </a:cxn>
                            <a:cxn ang="0">
                              <a:pos x="310" y="352"/>
                            </a:cxn>
                            <a:cxn ang="0">
                              <a:pos x="278" y="2"/>
                            </a:cxn>
                            <a:cxn ang="0">
                              <a:pos x="280" y="2"/>
                            </a:cxn>
                            <a:cxn ang="0">
                              <a:pos x="286" y="70"/>
                            </a:cxn>
                            <a:cxn ang="0">
                              <a:pos x="280" y="0"/>
                            </a:cxn>
                            <a:cxn ang="0">
                              <a:pos x="278" y="0"/>
                            </a:cxn>
                          </a:cxnLst>
                          <a:rect l="0" t="0" r="r" b="b"/>
                          <a:pathLst>
                            <a:path w="328" h="586">
                              <a:moveTo>
                                <a:pt x="278" y="0"/>
                              </a:moveTo>
                              <a:lnTo>
                                <a:pt x="74" y="22"/>
                              </a:lnTo>
                              <a:lnTo>
                                <a:pt x="0" y="240"/>
                              </a:lnTo>
                              <a:lnTo>
                                <a:pt x="38" y="372"/>
                              </a:lnTo>
                              <a:lnTo>
                                <a:pt x="6" y="522"/>
                              </a:lnTo>
                              <a:lnTo>
                                <a:pt x="178" y="508"/>
                              </a:lnTo>
                              <a:lnTo>
                                <a:pt x="216" y="586"/>
                              </a:lnTo>
                              <a:lnTo>
                                <a:pt x="298" y="560"/>
                              </a:lnTo>
                              <a:lnTo>
                                <a:pt x="328" y="560"/>
                              </a:lnTo>
                              <a:lnTo>
                                <a:pt x="310" y="352"/>
                              </a:lnTo>
                              <a:lnTo>
                                <a:pt x="278" y="2"/>
                              </a:lnTo>
                              <a:lnTo>
                                <a:pt x="280" y="2"/>
                              </a:lnTo>
                              <a:lnTo>
                                <a:pt x="286" y="70"/>
                              </a:lnTo>
                              <a:lnTo>
                                <a:pt x="280" y="0"/>
                              </a:lnTo>
                              <a:lnTo>
                                <a:pt x="278" y="0"/>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45" name="Freeform 3013">
                          <a:extLst>
                            <a:ext uri="{FF2B5EF4-FFF2-40B4-BE49-F238E27FC236}">
                              <a16:creationId xmlns:a16="http://schemas.microsoft.com/office/drawing/2014/main" id="{C9703228-5BD2-CA45-A75E-F3C1AFEC39A8}"/>
                            </a:ext>
                          </a:extLst>
                        </p:cNvPr>
                        <p:cNvSpPr>
                          <a:spLocks/>
                        </p:cNvSpPr>
                        <p:nvPr/>
                      </p:nvSpPr>
                      <p:spPr bwMode="auto">
                        <a:xfrm>
                          <a:off x="4002" y="2807"/>
                          <a:ext cx="20" cy="208"/>
                        </a:xfrm>
                        <a:custGeom>
                          <a:avLst/>
                          <a:gdLst/>
                          <a:ahLst/>
                          <a:cxnLst>
                            <a:cxn ang="0">
                              <a:pos x="20" y="208"/>
                            </a:cxn>
                            <a:cxn ang="0">
                              <a:pos x="0" y="0"/>
                            </a:cxn>
                            <a:cxn ang="0">
                              <a:pos x="18" y="208"/>
                            </a:cxn>
                            <a:cxn ang="0">
                              <a:pos x="20" y="208"/>
                            </a:cxn>
                          </a:cxnLst>
                          <a:rect l="0" t="0" r="r" b="b"/>
                          <a:pathLst>
                            <a:path w="20" h="208">
                              <a:moveTo>
                                <a:pt x="20" y="208"/>
                              </a:moveTo>
                              <a:lnTo>
                                <a:pt x="0" y="0"/>
                              </a:lnTo>
                              <a:lnTo>
                                <a:pt x="18" y="208"/>
                              </a:lnTo>
                              <a:lnTo>
                                <a:pt x="20" y="208"/>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46" name="Freeform 3014">
                          <a:extLst>
                            <a:ext uri="{FF2B5EF4-FFF2-40B4-BE49-F238E27FC236}">
                              <a16:creationId xmlns:a16="http://schemas.microsoft.com/office/drawing/2014/main" id="{20BB85CD-BF04-5B45-A6B0-63F353BF55AD}"/>
                            </a:ext>
                          </a:extLst>
                        </p:cNvPr>
                        <p:cNvSpPr>
                          <a:spLocks/>
                        </p:cNvSpPr>
                        <p:nvPr/>
                      </p:nvSpPr>
                      <p:spPr bwMode="auto">
                        <a:xfrm>
                          <a:off x="3972" y="2419"/>
                          <a:ext cx="368" cy="596"/>
                        </a:xfrm>
                        <a:custGeom>
                          <a:avLst/>
                          <a:gdLst/>
                          <a:ahLst/>
                          <a:cxnLst>
                            <a:cxn ang="0">
                              <a:pos x="368" y="466"/>
                            </a:cxn>
                            <a:cxn ang="0">
                              <a:pos x="350" y="330"/>
                            </a:cxn>
                            <a:cxn ang="0">
                              <a:pos x="226" y="0"/>
                            </a:cxn>
                            <a:cxn ang="0">
                              <a:pos x="0" y="36"/>
                            </a:cxn>
                            <a:cxn ang="0">
                              <a:pos x="6" y="106"/>
                            </a:cxn>
                            <a:cxn ang="0">
                              <a:pos x="52" y="596"/>
                            </a:cxn>
                            <a:cxn ang="0">
                              <a:pos x="96" y="596"/>
                            </a:cxn>
                            <a:cxn ang="0">
                              <a:pos x="134" y="580"/>
                            </a:cxn>
                            <a:cxn ang="0">
                              <a:pos x="90" y="490"/>
                            </a:cxn>
                            <a:cxn ang="0">
                              <a:pos x="368" y="466"/>
                            </a:cxn>
                          </a:cxnLst>
                          <a:rect l="0" t="0" r="r" b="b"/>
                          <a:pathLst>
                            <a:path w="368" h="596">
                              <a:moveTo>
                                <a:pt x="368" y="466"/>
                              </a:moveTo>
                              <a:lnTo>
                                <a:pt x="350" y="330"/>
                              </a:lnTo>
                              <a:lnTo>
                                <a:pt x="226" y="0"/>
                              </a:lnTo>
                              <a:lnTo>
                                <a:pt x="0" y="36"/>
                              </a:lnTo>
                              <a:lnTo>
                                <a:pt x="6" y="106"/>
                              </a:lnTo>
                              <a:lnTo>
                                <a:pt x="52" y="596"/>
                              </a:lnTo>
                              <a:lnTo>
                                <a:pt x="96" y="596"/>
                              </a:lnTo>
                              <a:lnTo>
                                <a:pt x="134" y="580"/>
                              </a:lnTo>
                              <a:lnTo>
                                <a:pt x="90" y="490"/>
                              </a:lnTo>
                              <a:lnTo>
                                <a:pt x="368" y="466"/>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47" name="Freeform 3015">
                          <a:extLst>
                            <a:ext uri="{FF2B5EF4-FFF2-40B4-BE49-F238E27FC236}">
                              <a16:creationId xmlns:a16="http://schemas.microsoft.com/office/drawing/2014/main" id="{44AB3B8A-D429-8F43-9000-892F5BD98584}"/>
                            </a:ext>
                          </a:extLst>
                        </p:cNvPr>
                        <p:cNvSpPr>
                          <a:spLocks/>
                        </p:cNvSpPr>
                        <p:nvPr/>
                      </p:nvSpPr>
                      <p:spPr bwMode="auto">
                        <a:xfrm>
                          <a:off x="4436" y="2409"/>
                          <a:ext cx="54" cy="38"/>
                        </a:xfrm>
                        <a:custGeom>
                          <a:avLst/>
                          <a:gdLst/>
                          <a:ahLst/>
                          <a:cxnLst>
                            <a:cxn ang="0">
                              <a:pos x="0" y="6"/>
                            </a:cxn>
                            <a:cxn ang="0">
                              <a:pos x="52" y="4"/>
                            </a:cxn>
                            <a:cxn ang="0">
                              <a:pos x="52" y="38"/>
                            </a:cxn>
                            <a:cxn ang="0">
                              <a:pos x="54" y="0"/>
                            </a:cxn>
                            <a:cxn ang="0">
                              <a:pos x="0" y="6"/>
                            </a:cxn>
                          </a:cxnLst>
                          <a:rect l="0" t="0" r="r" b="b"/>
                          <a:pathLst>
                            <a:path w="54" h="38">
                              <a:moveTo>
                                <a:pt x="0" y="6"/>
                              </a:moveTo>
                              <a:lnTo>
                                <a:pt x="52" y="4"/>
                              </a:lnTo>
                              <a:lnTo>
                                <a:pt x="52" y="38"/>
                              </a:lnTo>
                              <a:lnTo>
                                <a:pt x="54" y="0"/>
                              </a:lnTo>
                              <a:lnTo>
                                <a:pt x="0" y="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48" name="Freeform 3016">
                          <a:extLst>
                            <a:ext uri="{FF2B5EF4-FFF2-40B4-BE49-F238E27FC236}">
                              <a16:creationId xmlns:a16="http://schemas.microsoft.com/office/drawing/2014/main" id="{39C4A181-04DF-7D4B-9C57-8B4A8B84A14F}"/>
                            </a:ext>
                          </a:extLst>
                        </p:cNvPr>
                        <p:cNvSpPr>
                          <a:spLocks/>
                        </p:cNvSpPr>
                        <p:nvPr/>
                      </p:nvSpPr>
                      <p:spPr bwMode="auto">
                        <a:xfrm>
                          <a:off x="4436" y="2373"/>
                          <a:ext cx="54" cy="42"/>
                        </a:xfrm>
                        <a:custGeom>
                          <a:avLst/>
                          <a:gdLst/>
                          <a:ahLst/>
                          <a:cxnLst>
                            <a:cxn ang="0">
                              <a:pos x="6" y="40"/>
                            </a:cxn>
                            <a:cxn ang="0">
                              <a:pos x="22" y="0"/>
                            </a:cxn>
                            <a:cxn ang="0">
                              <a:pos x="0" y="42"/>
                            </a:cxn>
                            <a:cxn ang="0">
                              <a:pos x="54" y="36"/>
                            </a:cxn>
                            <a:cxn ang="0">
                              <a:pos x="6" y="40"/>
                            </a:cxn>
                          </a:cxnLst>
                          <a:rect l="0" t="0" r="r" b="b"/>
                          <a:pathLst>
                            <a:path w="54" h="42">
                              <a:moveTo>
                                <a:pt x="6" y="40"/>
                              </a:moveTo>
                              <a:lnTo>
                                <a:pt x="22" y="0"/>
                              </a:lnTo>
                              <a:lnTo>
                                <a:pt x="0" y="42"/>
                              </a:lnTo>
                              <a:lnTo>
                                <a:pt x="54" y="36"/>
                              </a:lnTo>
                              <a:lnTo>
                                <a:pt x="6" y="4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49" name="Freeform 3017">
                          <a:extLst>
                            <a:ext uri="{FF2B5EF4-FFF2-40B4-BE49-F238E27FC236}">
                              <a16:creationId xmlns:a16="http://schemas.microsoft.com/office/drawing/2014/main" id="{81E981B8-8E9C-5649-88D8-BAADFDB8282B}"/>
                            </a:ext>
                          </a:extLst>
                        </p:cNvPr>
                        <p:cNvSpPr>
                          <a:spLocks/>
                        </p:cNvSpPr>
                        <p:nvPr/>
                      </p:nvSpPr>
                      <p:spPr bwMode="auto">
                        <a:xfrm>
                          <a:off x="4488" y="2409"/>
                          <a:ext cx="264" cy="260"/>
                        </a:xfrm>
                        <a:custGeom>
                          <a:avLst/>
                          <a:gdLst/>
                          <a:ahLst/>
                          <a:cxnLst>
                            <a:cxn ang="0">
                              <a:pos x="2" y="0"/>
                            </a:cxn>
                            <a:cxn ang="0">
                              <a:pos x="0" y="38"/>
                            </a:cxn>
                            <a:cxn ang="0">
                              <a:pos x="264" y="260"/>
                            </a:cxn>
                            <a:cxn ang="0">
                              <a:pos x="2" y="36"/>
                            </a:cxn>
                            <a:cxn ang="0">
                              <a:pos x="2" y="0"/>
                            </a:cxn>
                          </a:cxnLst>
                          <a:rect l="0" t="0" r="r" b="b"/>
                          <a:pathLst>
                            <a:path w="264" h="260">
                              <a:moveTo>
                                <a:pt x="2" y="0"/>
                              </a:moveTo>
                              <a:lnTo>
                                <a:pt x="0" y="38"/>
                              </a:lnTo>
                              <a:lnTo>
                                <a:pt x="264" y="260"/>
                              </a:lnTo>
                              <a:lnTo>
                                <a:pt x="2" y="36"/>
                              </a:lnTo>
                              <a:lnTo>
                                <a:pt x="2"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50" name="Freeform 3018">
                          <a:extLst>
                            <a:ext uri="{FF2B5EF4-FFF2-40B4-BE49-F238E27FC236}">
                              <a16:creationId xmlns:a16="http://schemas.microsoft.com/office/drawing/2014/main" id="{A0C374AB-15F6-F847-804D-122025E1C758}"/>
                            </a:ext>
                          </a:extLst>
                        </p:cNvPr>
                        <p:cNvSpPr>
                          <a:spLocks/>
                        </p:cNvSpPr>
                        <p:nvPr/>
                      </p:nvSpPr>
                      <p:spPr bwMode="auto">
                        <a:xfrm>
                          <a:off x="4436" y="2359"/>
                          <a:ext cx="28" cy="56"/>
                        </a:xfrm>
                        <a:custGeom>
                          <a:avLst/>
                          <a:gdLst/>
                          <a:ahLst/>
                          <a:cxnLst>
                            <a:cxn ang="0">
                              <a:pos x="28" y="0"/>
                            </a:cxn>
                            <a:cxn ang="0">
                              <a:pos x="22" y="2"/>
                            </a:cxn>
                            <a:cxn ang="0">
                              <a:pos x="0" y="56"/>
                            </a:cxn>
                            <a:cxn ang="0">
                              <a:pos x="22" y="14"/>
                            </a:cxn>
                            <a:cxn ang="0">
                              <a:pos x="28" y="0"/>
                            </a:cxn>
                          </a:cxnLst>
                          <a:rect l="0" t="0" r="r" b="b"/>
                          <a:pathLst>
                            <a:path w="28" h="56">
                              <a:moveTo>
                                <a:pt x="28" y="0"/>
                              </a:moveTo>
                              <a:lnTo>
                                <a:pt x="22" y="2"/>
                              </a:lnTo>
                              <a:lnTo>
                                <a:pt x="0" y="56"/>
                              </a:lnTo>
                              <a:lnTo>
                                <a:pt x="22" y="14"/>
                              </a:lnTo>
                              <a:lnTo>
                                <a:pt x="28"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51" name="Freeform 3019">
                          <a:extLst>
                            <a:ext uri="{FF2B5EF4-FFF2-40B4-BE49-F238E27FC236}">
                              <a16:creationId xmlns:a16="http://schemas.microsoft.com/office/drawing/2014/main" id="{2964A366-1804-5544-974A-616C322CD804}"/>
                            </a:ext>
                          </a:extLst>
                        </p:cNvPr>
                        <p:cNvSpPr>
                          <a:spLocks/>
                        </p:cNvSpPr>
                        <p:nvPr/>
                      </p:nvSpPr>
                      <p:spPr bwMode="auto">
                        <a:xfrm>
                          <a:off x="4442" y="2291"/>
                          <a:ext cx="438" cy="378"/>
                        </a:xfrm>
                        <a:custGeom>
                          <a:avLst/>
                          <a:gdLst/>
                          <a:ahLst/>
                          <a:cxnLst>
                            <a:cxn ang="0">
                              <a:pos x="0" y="122"/>
                            </a:cxn>
                            <a:cxn ang="0">
                              <a:pos x="48" y="118"/>
                            </a:cxn>
                            <a:cxn ang="0">
                              <a:pos x="48" y="154"/>
                            </a:cxn>
                            <a:cxn ang="0">
                              <a:pos x="310" y="378"/>
                            </a:cxn>
                            <a:cxn ang="0">
                              <a:pos x="422" y="176"/>
                            </a:cxn>
                            <a:cxn ang="0">
                              <a:pos x="438" y="104"/>
                            </a:cxn>
                            <a:cxn ang="0">
                              <a:pos x="306" y="16"/>
                            </a:cxn>
                            <a:cxn ang="0">
                              <a:pos x="224" y="32"/>
                            </a:cxn>
                            <a:cxn ang="0">
                              <a:pos x="194" y="0"/>
                            </a:cxn>
                            <a:cxn ang="0">
                              <a:pos x="24" y="66"/>
                            </a:cxn>
                            <a:cxn ang="0">
                              <a:pos x="16" y="82"/>
                            </a:cxn>
                            <a:cxn ang="0">
                              <a:pos x="0" y="122"/>
                            </a:cxn>
                          </a:cxnLst>
                          <a:rect l="0" t="0" r="r" b="b"/>
                          <a:pathLst>
                            <a:path w="438" h="378">
                              <a:moveTo>
                                <a:pt x="0" y="122"/>
                              </a:moveTo>
                              <a:lnTo>
                                <a:pt x="48" y="118"/>
                              </a:lnTo>
                              <a:lnTo>
                                <a:pt x="48" y="154"/>
                              </a:lnTo>
                              <a:lnTo>
                                <a:pt x="310" y="378"/>
                              </a:lnTo>
                              <a:lnTo>
                                <a:pt x="422" y="176"/>
                              </a:lnTo>
                              <a:lnTo>
                                <a:pt x="438" y="104"/>
                              </a:lnTo>
                              <a:lnTo>
                                <a:pt x="306" y="16"/>
                              </a:lnTo>
                              <a:lnTo>
                                <a:pt x="224" y="32"/>
                              </a:lnTo>
                              <a:lnTo>
                                <a:pt x="194" y="0"/>
                              </a:lnTo>
                              <a:lnTo>
                                <a:pt x="24" y="66"/>
                              </a:lnTo>
                              <a:lnTo>
                                <a:pt x="16" y="82"/>
                              </a:lnTo>
                              <a:lnTo>
                                <a:pt x="0" y="122"/>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52" name="Freeform 3020">
                          <a:extLst>
                            <a:ext uri="{FF2B5EF4-FFF2-40B4-BE49-F238E27FC236}">
                              <a16:creationId xmlns:a16="http://schemas.microsoft.com/office/drawing/2014/main" id="{5E5A9DCA-3D9D-D542-A850-4A8953EE5EEC}"/>
                            </a:ext>
                          </a:extLst>
                        </p:cNvPr>
                        <p:cNvSpPr>
                          <a:spLocks/>
                        </p:cNvSpPr>
                        <p:nvPr/>
                      </p:nvSpPr>
                      <p:spPr bwMode="auto">
                        <a:xfrm>
                          <a:off x="4346" y="2849"/>
                          <a:ext cx="320" cy="84"/>
                        </a:xfrm>
                        <a:custGeom>
                          <a:avLst/>
                          <a:gdLst/>
                          <a:ahLst/>
                          <a:cxnLst>
                            <a:cxn ang="0">
                              <a:pos x="278" y="42"/>
                            </a:cxn>
                            <a:cxn ang="0">
                              <a:pos x="320" y="56"/>
                            </a:cxn>
                            <a:cxn ang="0">
                              <a:pos x="314" y="0"/>
                            </a:cxn>
                            <a:cxn ang="0">
                              <a:pos x="314" y="48"/>
                            </a:cxn>
                            <a:cxn ang="0">
                              <a:pos x="280" y="36"/>
                            </a:cxn>
                            <a:cxn ang="0">
                              <a:pos x="18" y="78"/>
                            </a:cxn>
                            <a:cxn ang="0">
                              <a:pos x="0" y="54"/>
                            </a:cxn>
                            <a:cxn ang="0">
                              <a:pos x="18" y="84"/>
                            </a:cxn>
                            <a:cxn ang="0">
                              <a:pos x="278" y="42"/>
                            </a:cxn>
                          </a:cxnLst>
                          <a:rect l="0" t="0" r="r" b="b"/>
                          <a:pathLst>
                            <a:path w="320" h="84">
                              <a:moveTo>
                                <a:pt x="278" y="42"/>
                              </a:moveTo>
                              <a:lnTo>
                                <a:pt x="320" y="56"/>
                              </a:lnTo>
                              <a:lnTo>
                                <a:pt x="314" y="0"/>
                              </a:lnTo>
                              <a:lnTo>
                                <a:pt x="314" y="48"/>
                              </a:lnTo>
                              <a:lnTo>
                                <a:pt x="280" y="36"/>
                              </a:lnTo>
                              <a:lnTo>
                                <a:pt x="18" y="78"/>
                              </a:lnTo>
                              <a:lnTo>
                                <a:pt x="0" y="54"/>
                              </a:lnTo>
                              <a:lnTo>
                                <a:pt x="18" y="84"/>
                              </a:lnTo>
                              <a:lnTo>
                                <a:pt x="278" y="4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53" name="Freeform 3021">
                          <a:extLst>
                            <a:ext uri="{FF2B5EF4-FFF2-40B4-BE49-F238E27FC236}">
                              <a16:creationId xmlns:a16="http://schemas.microsoft.com/office/drawing/2014/main" id="{9408BCDC-CB0F-824D-96C5-A629DEA13C3F}"/>
                            </a:ext>
                          </a:extLst>
                        </p:cNvPr>
                        <p:cNvSpPr>
                          <a:spLocks/>
                        </p:cNvSpPr>
                        <p:nvPr/>
                      </p:nvSpPr>
                      <p:spPr bwMode="auto">
                        <a:xfrm>
                          <a:off x="4660" y="2847"/>
                          <a:ext cx="70" cy="4"/>
                        </a:xfrm>
                        <a:custGeom>
                          <a:avLst/>
                          <a:gdLst/>
                          <a:ahLst/>
                          <a:cxnLst>
                            <a:cxn ang="0">
                              <a:pos x="0" y="2"/>
                            </a:cxn>
                            <a:cxn ang="0">
                              <a:pos x="70" y="4"/>
                            </a:cxn>
                            <a:cxn ang="0">
                              <a:pos x="70" y="0"/>
                            </a:cxn>
                            <a:cxn ang="0">
                              <a:pos x="0" y="2"/>
                            </a:cxn>
                          </a:cxnLst>
                          <a:rect l="0" t="0" r="r" b="b"/>
                          <a:pathLst>
                            <a:path w="70" h="4">
                              <a:moveTo>
                                <a:pt x="0" y="2"/>
                              </a:moveTo>
                              <a:lnTo>
                                <a:pt x="70" y="4"/>
                              </a:lnTo>
                              <a:lnTo>
                                <a:pt x="70" y="0"/>
                              </a:lnTo>
                              <a:lnTo>
                                <a:pt x="0" y="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54" name="Freeform 3022">
                          <a:extLst>
                            <a:ext uri="{FF2B5EF4-FFF2-40B4-BE49-F238E27FC236}">
                              <a16:creationId xmlns:a16="http://schemas.microsoft.com/office/drawing/2014/main" id="{364FDA76-1BEE-7947-B06A-10F67D7F5130}"/>
                            </a:ext>
                          </a:extLst>
                        </p:cNvPr>
                        <p:cNvSpPr>
                          <a:spLocks/>
                        </p:cNvSpPr>
                        <p:nvPr/>
                      </p:nvSpPr>
                      <p:spPr bwMode="auto">
                        <a:xfrm>
                          <a:off x="4660" y="2849"/>
                          <a:ext cx="70" cy="56"/>
                        </a:xfrm>
                        <a:custGeom>
                          <a:avLst/>
                          <a:gdLst/>
                          <a:ahLst/>
                          <a:cxnLst>
                            <a:cxn ang="0">
                              <a:pos x="6" y="56"/>
                            </a:cxn>
                            <a:cxn ang="0">
                              <a:pos x="6" y="6"/>
                            </a:cxn>
                            <a:cxn ang="0">
                              <a:pos x="70" y="6"/>
                            </a:cxn>
                            <a:cxn ang="0">
                              <a:pos x="70" y="2"/>
                            </a:cxn>
                            <a:cxn ang="0">
                              <a:pos x="0" y="0"/>
                            </a:cxn>
                            <a:cxn ang="0">
                              <a:pos x="6" y="56"/>
                            </a:cxn>
                          </a:cxnLst>
                          <a:rect l="0" t="0" r="r" b="b"/>
                          <a:pathLst>
                            <a:path w="70" h="56">
                              <a:moveTo>
                                <a:pt x="6" y="56"/>
                              </a:moveTo>
                              <a:lnTo>
                                <a:pt x="6" y="6"/>
                              </a:lnTo>
                              <a:lnTo>
                                <a:pt x="70" y="6"/>
                              </a:lnTo>
                              <a:lnTo>
                                <a:pt x="70" y="2"/>
                              </a:lnTo>
                              <a:lnTo>
                                <a:pt x="0" y="0"/>
                              </a:lnTo>
                              <a:lnTo>
                                <a:pt x="6" y="5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55" name="Freeform 3023">
                          <a:extLst>
                            <a:ext uri="{FF2B5EF4-FFF2-40B4-BE49-F238E27FC236}">
                              <a16:creationId xmlns:a16="http://schemas.microsoft.com/office/drawing/2014/main" id="{163868C2-9B9D-8A47-B5F7-B9A8961F6521}"/>
                            </a:ext>
                          </a:extLst>
                        </p:cNvPr>
                        <p:cNvSpPr>
                          <a:spLocks/>
                        </p:cNvSpPr>
                        <p:nvPr/>
                      </p:nvSpPr>
                      <p:spPr bwMode="auto">
                        <a:xfrm>
                          <a:off x="4340" y="2891"/>
                          <a:ext cx="24" cy="42"/>
                        </a:xfrm>
                        <a:custGeom>
                          <a:avLst/>
                          <a:gdLst/>
                          <a:ahLst/>
                          <a:cxnLst>
                            <a:cxn ang="0">
                              <a:pos x="24" y="42"/>
                            </a:cxn>
                            <a:cxn ang="0">
                              <a:pos x="6" y="12"/>
                            </a:cxn>
                            <a:cxn ang="0">
                              <a:pos x="0" y="0"/>
                            </a:cxn>
                            <a:cxn ang="0">
                              <a:pos x="2" y="12"/>
                            </a:cxn>
                            <a:cxn ang="0">
                              <a:pos x="24" y="42"/>
                            </a:cxn>
                          </a:cxnLst>
                          <a:rect l="0" t="0" r="r" b="b"/>
                          <a:pathLst>
                            <a:path w="24" h="42">
                              <a:moveTo>
                                <a:pt x="24" y="42"/>
                              </a:moveTo>
                              <a:lnTo>
                                <a:pt x="6" y="12"/>
                              </a:lnTo>
                              <a:lnTo>
                                <a:pt x="0" y="0"/>
                              </a:lnTo>
                              <a:lnTo>
                                <a:pt x="2" y="12"/>
                              </a:lnTo>
                              <a:lnTo>
                                <a:pt x="24" y="4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56" name="Freeform 3024">
                          <a:extLst>
                            <a:ext uri="{FF2B5EF4-FFF2-40B4-BE49-F238E27FC236}">
                              <a16:creationId xmlns:a16="http://schemas.microsoft.com/office/drawing/2014/main" id="{E0148EBF-6A04-8640-84BE-7B8E293C5513}"/>
                            </a:ext>
                          </a:extLst>
                        </p:cNvPr>
                        <p:cNvSpPr>
                          <a:spLocks/>
                        </p:cNvSpPr>
                        <p:nvPr/>
                      </p:nvSpPr>
                      <p:spPr bwMode="auto">
                        <a:xfrm>
                          <a:off x="4066" y="2911"/>
                          <a:ext cx="44" cy="86"/>
                        </a:xfrm>
                        <a:custGeom>
                          <a:avLst/>
                          <a:gdLst/>
                          <a:ahLst/>
                          <a:cxnLst>
                            <a:cxn ang="0">
                              <a:pos x="44" y="86"/>
                            </a:cxn>
                            <a:cxn ang="0">
                              <a:pos x="44" y="86"/>
                            </a:cxn>
                            <a:cxn ang="0">
                              <a:pos x="0" y="0"/>
                            </a:cxn>
                            <a:cxn ang="0">
                              <a:pos x="44" y="86"/>
                            </a:cxn>
                          </a:cxnLst>
                          <a:rect l="0" t="0" r="r" b="b"/>
                          <a:pathLst>
                            <a:path w="44" h="86">
                              <a:moveTo>
                                <a:pt x="44" y="86"/>
                              </a:moveTo>
                              <a:lnTo>
                                <a:pt x="44" y="86"/>
                              </a:lnTo>
                              <a:lnTo>
                                <a:pt x="0" y="0"/>
                              </a:lnTo>
                              <a:lnTo>
                                <a:pt x="44" y="8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57" name="Freeform 3026">
                          <a:extLst>
                            <a:ext uri="{FF2B5EF4-FFF2-40B4-BE49-F238E27FC236}">
                              <a16:creationId xmlns:a16="http://schemas.microsoft.com/office/drawing/2014/main" id="{E47B3B37-14A3-244D-BEAB-9ECB809EAE47}"/>
                            </a:ext>
                          </a:extLst>
                        </p:cNvPr>
                        <p:cNvSpPr>
                          <a:spLocks/>
                        </p:cNvSpPr>
                        <p:nvPr/>
                      </p:nvSpPr>
                      <p:spPr bwMode="auto">
                        <a:xfrm>
                          <a:off x="4066" y="2851"/>
                          <a:ext cx="926" cy="666"/>
                        </a:xfrm>
                        <a:custGeom>
                          <a:avLst/>
                          <a:gdLst/>
                          <a:ahLst/>
                          <a:cxnLst>
                            <a:cxn ang="0">
                              <a:pos x="896" y="342"/>
                            </a:cxn>
                            <a:cxn ang="0">
                              <a:pos x="808" y="232"/>
                            </a:cxn>
                            <a:cxn ang="0">
                              <a:pos x="808" y="182"/>
                            </a:cxn>
                            <a:cxn ang="0">
                              <a:pos x="668" y="20"/>
                            </a:cxn>
                            <a:cxn ang="0">
                              <a:pos x="664" y="0"/>
                            </a:cxn>
                            <a:cxn ang="0">
                              <a:pos x="664" y="0"/>
                            </a:cxn>
                            <a:cxn ang="0">
                              <a:pos x="664" y="4"/>
                            </a:cxn>
                            <a:cxn ang="0">
                              <a:pos x="600" y="4"/>
                            </a:cxn>
                            <a:cxn ang="0">
                              <a:pos x="600" y="54"/>
                            </a:cxn>
                            <a:cxn ang="0">
                              <a:pos x="558" y="40"/>
                            </a:cxn>
                            <a:cxn ang="0">
                              <a:pos x="298" y="82"/>
                            </a:cxn>
                            <a:cxn ang="0">
                              <a:pos x="276" y="52"/>
                            </a:cxn>
                            <a:cxn ang="0">
                              <a:pos x="274" y="40"/>
                            </a:cxn>
                            <a:cxn ang="0">
                              <a:pos x="0" y="60"/>
                            </a:cxn>
                            <a:cxn ang="0">
                              <a:pos x="44" y="146"/>
                            </a:cxn>
                            <a:cxn ang="0">
                              <a:pos x="132" y="108"/>
                            </a:cxn>
                            <a:cxn ang="0">
                              <a:pos x="242" y="154"/>
                            </a:cxn>
                            <a:cxn ang="0">
                              <a:pos x="242" y="192"/>
                            </a:cxn>
                            <a:cxn ang="0">
                              <a:pos x="298" y="192"/>
                            </a:cxn>
                            <a:cxn ang="0">
                              <a:pos x="380" y="128"/>
                            </a:cxn>
                            <a:cxn ang="0">
                              <a:pos x="558" y="206"/>
                            </a:cxn>
                            <a:cxn ang="0">
                              <a:pos x="558" y="368"/>
                            </a:cxn>
                            <a:cxn ang="0">
                              <a:pos x="598" y="382"/>
                            </a:cxn>
                            <a:cxn ang="0">
                              <a:pos x="638" y="478"/>
                            </a:cxn>
                            <a:cxn ang="0">
                              <a:pos x="776" y="584"/>
                            </a:cxn>
                            <a:cxn ang="0">
                              <a:pos x="776" y="626"/>
                            </a:cxn>
                            <a:cxn ang="0">
                              <a:pos x="830" y="666"/>
                            </a:cxn>
                            <a:cxn ang="0">
                              <a:pos x="886" y="610"/>
                            </a:cxn>
                            <a:cxn ang="0">
                              <a:pos x="916" y="610"/>
                            </a:cxn>
                            <a:cxn ang="0">
                              <a:pos x="926" y="518"/>
                            </a:cxn>
                            <a:cxn ang="0">
                              <a:pos x="896" y="342"/>
                            </a:cxn>
                          </a:cxnLst>
                          <a:rect l="0" t="0" r="r" b="b"/>
                          <a:pathLst>
                            <a:path w="926" h="666">
                              <a:moveTo>
                                <a:pt x="896" y="342"/>
                              </a:moveTo>
                              <a:lnTo>
                                <a:pt x="808" y="232"/>
                              </a:lnTo>
                              <a:lnTo>
                                <a:pt x="808" y="182"/>
                              </a:lnTo>
                              <a:lnTo>
                                <a:pt x="668" y="20"/>
                              </a:lnTo>
                              <a:lnTo>
                                <a:pt x="664" y="0"/>
                              </a:lnTo>
                              <a:lnTo>
                                <a:pt x="664" y="0"/>
                              </a:lnTo>
                              <a:lnTo>
                                <a:pt x="664" y="4"/>
                              </a:lnTo>
                              <a:lnTo>
                                <a:pt x="600" y="4"/>
                              </a:lnTo>
                              <a:lnTo>
                                <a:pt x="600" y="54"/>
                              </a:lnTo>
                              <a:lnTo>
                                <a:pt x="558" y="40"/>
                              </a:lnTo>
                              <a:lnTo>
                                <a:pt x="298" y="82"/>
                              </a:lnTo>
                              <a:lnTo>
                                <a:pt x="276" y="52"/>
                              </a:lnTo>
                              <a:lnTo>
                                <a:pt x="274" y="40"/>
                              </a:lnTo>
                              <a:lnTo>
                                <a:pt x="0" y="60"/>
                              </a:lnTo>
                              <a:lnTo>
                                <a:pt x="44" y="146"/>
                              </a:lnTo>
                              <a:lnTo>
                                <a:pt x="132" y="108"/>
                              </a:lnTo>
                              <a:lnTo>
                                <a:pt x="242" y="154"/>
                              </a:lnTo>
                              <a:lnTo>
                                <a:pt x="242" y="192"/>
                              </a:lnTo>
                              <a:lnTo>
                                <a:pt x="298" y="192"/>
                              </a:lnTo>
                              <a:lnTo>
                                <a:pt x="380" y="128"/>
                              </a:lnTo>
                              <a:lnTo>
                                <a:pt x="558" y="206"/>
                              </a:lnTo>
                              <a:lnTo>
                                <a:pt x="558" y="368"/>
                              </a:lnTo>
                              <a:lnTo>
                                <a:pt x="598" y="382"/>
                              </a:lnTo>
                              <a:lnTo>
                                <a:pt x="638" y="478"/>
                              </a:lnTo>
                              <a:lnTo>
                                <a:pt x="776" y="584"/>
                              </a:lnTo>
                              <a:lnTo>
                                <a:pt x="776" y="626"/>
                              </a:lnTo>
                              <a:lnTo>
                                <a:pt x="830" y="666"/>
                              </a:lnTo>
                              <a:lnTo>
                                <a:pt x="886" y="610"/>
                              </a:lnTo>
                              <a:lnTo>
                                <a:pt x="916" y="610"/>
                              </a:lnTo>
                              <a:lnTo>
                                <a:pt x="926" y="518"/>
                              </a:lnTo>
                              <a:lnTo>
                                <a:pt x="896" y="342"/>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58" name="Freeform 3027">
                          <a:extLst>
                            <a:ext uri="{FF2B5EF4-FFF2-40B4-BE49-F238E27FC236}">
                              <a16:creationId xmlns:a16="http://schemas.microsoft.com/office/drawing/2014/main" id="{8EF4247B-5760-AB43-8410-5479A36E7AFA}"/>
                            </a:ext>
                          </a:extLst>
                        </p:cNvPr>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59" name="Freeform 3028">
                          <a:extLst>
                            <a:ext uri="{FF2B5EF4-FFF2-40B4-BE49-F238E27FC236}">
                              <a16:creationId xmlns:a16="http://schemas.microsoft.com/office/drawing/2014/main" id="{DF919D6E-EBCF-6E49-8818-8882FB78EE42}"/>
                            </a:ext>
                          </a:extLst>
                        </p:cNvPr>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60" name="Freeform 3029">
                          <a:extLst>
                            <a:ext uri="{FF2B5EF4-FFF2-40B4-BE49-F238E27FC236}">
                              <a16:creationId xmlns:a16="http://schemas.microsoft.com/office/drawing/2014/main" id="{D22DAD06-FC44-034E-A94C-E1AAF9354DDE}"/>
                            </a:ext>
                          </a:extLst>
                        </p:cNvPr>
                        <p:cNvSpPr>
                          <a:spLocks/>
                        </p:cNvSpPr>
                        <p:nvPr/>
                      </p:nvSpPr>
                      <p:spPr bwMode="auto">
                        <a:xfrm>
                          <a:off x="4448" y="1469"/>
                          <a:ext cx="76" cy="202"/>
                        </a:xfrm>
                        <a:custGeom>
                          <a:avLst/>
                          <a:gdLst/>
                          <a:ahLst/>
                          <a:cxnLst>
                            <a:cxn ang="0">
                              <a:pos x="2" y="0"/>
                            </a:cxn>
                            <a:cxn ang="0">
                              <a:pos x="0" y="6"/>
                            </a:cxn>
                            <a:cxn ang="0">
                              <a:pos x="6" y="24"/>
                            </a:cxn>
                            <a:cxn ang="0">
                              <a:pos x="74" y="202"/>
                            </a:cxn>
                            <a:cxn ang="0">
                              <a:pos x="76" y="200"/>
                            </a:cxn>
                            <a:cxn ang="0">
                              <a:pos x="2" y="0"/>
                            </a:cxn>
                          </a:cxnLst>
                          <a:rect l="0" t="0" r="r" b="b"/>
                          <a:pathLst>
                            <a:path w="76" h="202">
                              <a:moveTo>
                                <a:pt x="2" y="0"/>
                              </a:moveTo>
                              <a:lnTo>
                                <a:pt x="0" y="6"/>
                              </a:lnTo>
                              <a:lnTo>
                                <a:pt x="6" y="24"/>
                              </a:lnTo>
                              <a:lnTo>
                                <a:pt x="74" y="202"/>
                              </a:lnTo>
                              <a:lnTo>
                                <a:pt x="76" y="200"/>
                              </a:lnTo>
                              <a:lnTo>
                                <a:pt x="2"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61" name="Freeform 3030">
                          <a:extLst>
                            <a:ext uri="{FF2B5EF4-FFF2-40B4-BE49-F238E27FC236}">
                              <a16:creationId xmlns:a16="http://schemas.microsoft.com/office/drawing/2014/main" id="{1F4B4F26-5D09-A142-B20A-82A2C5BB01F1}"/>
                            </a:ext>
                          </a:extLst>
                        </p:cNvPr>
                        <p:cNvSpPr>
                          <a:spLocks/>
                        </p:cNvSpPr>
                        <p:nvPr/>
                      </p:nvSpPr>
                      <p:spPr bwMode="auto">
                        <a:xfrm>
                          <a:off x="4414" y="1681"/>
                          <a:ext cx="392" cy="354"/>
                        </a:xfrm>
                        <a:custGeom>
                          <a:avLst/>
                          <a:gdLst/>
                          <a:ahLst/>
                          <a:cxnLst>
                            <a:cxn ang="0">
                              <a:pos x="6" y="268"/>
                            </a:cxn>
                            <a:cxn ang="0">
                              <a:pos x="0" y="264"/>
                            </a:cxn>
                            <a:cxn ang="0">
                              <a:pos x="10" y="298"/>
                            </a:cxn>
                            <a:cxn ang="0">
                              <a:pos x="62" y="320"/>
                            </a:cxn>
                            <a:cxn ang="0">
                              <a:pos x="62" y="320"/>
                            </a:cxn>
                            <a:cxn ang="0">
                              <a:pos x="64" y="322"/>
                            </a:cxn>
                            <a:cxn ang="0">
                              <a:pos x="136" y="354"/>
                            </a:cxn>
                            <a:cxn ang="0">
                              <a:pos x="206" y="312"/>
                            </a:cxn>
                            <a:cxn ang="0">
                              <a:pos x="236" y="148"/>
                            </a:cxn>
                            <a:cxn ang="0">
                              <a:pos x="266" y="172"/>
                            </a:cxn>
                            <a:cxn ang="0">
                              <a:pos x="294" y="102"/>
                            </a:cxn>
                            <a:cxn ang="0">
                              <a:pos x="336" y="40"/>
                            </a:cxn>
                            <a:cxn ang="0">
                              <a:pos x="376" y="40"/>
                            </a:cxn>
                            <a:cxn ang="0">
                              <a:pos x="392" y="18"/>
                            </a:cxn>
                            <a:cxn ang="0">
                              <a:pos x="346" y="8"/>
                            </a:cxn>
                            <a:cxn ang="0">
                              <a:pos x="240" y="64"/>
                            </a:cxn>
                            <a:cxn ang="0">
                              <a:pos x="214" y="18"/>
                            </a:cxn>
                            <a:cxn ang="0">
                              <a:pos x="126" y="48"/>
                            </a:cxn>
                            <a:cxn ang="0">
                              <a:pos x="110" y="0"/>
                            </a:cxn>
                            <a:cxn ang="0">
                              <a:pos x="98" y="76"/>
                            </a:cxn>
                            <a:cxn ang="0">
                              <a:pos x="6" y="268"/>
                            </a:cxn>
                          </a:cxnLst>
                          <a:rect l="0" t="0" r="r" b="b"/>
                          <a:pathLst>
                            <a:path w="392" h="354">
                              <a:moveTo>
                                <a:pt x="6" y="268"/>
                              </a:moveTo>
                              <a:lnTo>
                                <a:pt x="0" y="264"/>
                              </a:lnTo>
                              <a:lnTo>
                                <a:pt x="10" y="298"/>
                              </a:lnTo>
                              <a:lnTo>
                                <a:pt x="62" y="320"/>
                              </a:lnTo>
                              <a:lnTo>
                                <a:pt x="62" y="320"/>
                              </a:lnTo>
                              <a:lnTo>
                                <a:pt x="64" y="322"/>
                              </a:lnTo>
                              <a:lnTo>
                                <a:pt x="136" y="354"/>
                              </a:lnTo>
                              <a:lnTo>
                                <a:pt x="206" y="312"/>
                              </a:lnTo>
                              <a:lnTo>
                                <a:pt x="236" y="148"/>
                              </a:lnTo>
                              <a:lnTo>
                                <a:pt x="266" y="172"/>
                              </a:lnTo>
                              <a:lnTo>
                                <a:pt x="294" y="102"/>
                              </a:lnTo>
                              <a:lnTo>
                                <a:pt x="336" y="40"/>
                              </a:lnTo>
                              <a:lnTo>
                                <a:pt x="376" y="40"/>
                              </a:lnTo>
                              <a:lnTo>
                                <a:pt x="392" y="18"/>
                              </a:lnTo>
                              <a:lnTo>
                                <a:pt x="346" y="8"/>
                              </a:lnTo>
                              <a:lnTo>
                                <a:pt x="240" y="64"/>
                              </a:lnTo>
                              <a:lnTo>
                                <a:pt x="214" y="18"/>
                              </a:lnTo>
                              <a:lnTo>
                                <a:pt x="126" y="48"/>
                              </a:lnTo>
                              <a:lnTo>
                                <a:pt x="110" y="0"/>
                              </a:lnTo>
                              <a:lnTo>
                                <a:pt x="98" y="76"/>
                              </a:lnTo>
                              <a:lnTo>
                                <a:pt x="6" y="268"/>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62" name="Freeform 3031">
                          <a:extLst>
                            <a:ext uri="{FF2B5EF4-FFF2-40B4-BE49-F238E27FC236}">
                              <a16:creationId xmlns:a16="http://schemas.microsoft.com/office/drawing/2014/main" id="{80C8378E-3522-4640-BB22-426225418C7B}"/>
                            </a:ext>
                          </a:extLst>
                        </p:cNvPr>
                        <p:cNvSpPr>
                          <a:spLocks/>
                        </p:cNvSpPr>
                        <p:nvPr/>
                      </p:nvSpPr>
                      <p:spPr bwMode="auto">
                        <a:xfrm>
                          <a:off x="4414" y="1943"/>
                          <a:ext cx="6" cy="6"/>
                        </a:xfrm>
                        <a:custGeom>
                          <a:avLst/>
                          <a:gdLst/>
                          <a:ahLst/>
                          <a:cxnLst>
                            <a:cxn ang="0">
                              <a:pos x="0" y="0"/>
                            </a:cxn>
                            <a:cxn ang="0">
                              <a:pos x="0" y="2"/>
                            </a:cxn>
                            <a:cxn ang="0">
                              <a:pos x="6" y="6"/>
                            </a:cxn>
                            <a:cxn ang="0">
                              <a:pos x="0" y="0"/>
                            </a:cxn>
                          </a:cxnLst>
                          <a:rect l="0" t="0" r="r" b="b"/>
                          <a:pathLst>
                            <a:path w="6" h="6">
                              <a:moveTo>
                                <a:pt x="0" y="0"/>
                              </a:moveTo>
                              <a:lnTo>
                                <a:pt x="0" y="2"/>
                              </a:lnTo>
                              <a:lnTo>
                                <a:pt x="6" y="6"/>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63" name="Freeform 3032">
                          <a:extLst>
                            <a:ext uri="{FF2B5EF4-FFF2-40B4-BE49-F238E27FC236}">
                              <a16:creationId xmlns:a16="http://schemas.microsoft.com/office/drawing/2014/main" id="{57627ECF-D0EE-B44D-BE78-F83C6E4060C7}"/>
                            </a:ext>
                          </a:extLst>
                        </p:cNvPr>
                        <p:cNvSpPr>
                          <a:spLocks/>
                        </p:cNvSpPr>
                        <p:nvPr/>
                      </p:nvSpPr>
                      <p:spPr bwMode="auto">
                        <a:xfrm>
                          <a:off x="4512" y="1679"/>
                          <a:ext cx="12" cy="78"/>
                        </a:xfrm>
                        <a:custGeom>
                          <a:avLst/>
                          <a:gdLst/>
                          <a:ahLst/>
                          <a:cxnLst>
                            <a:cxn ang="0">
                              <a:pos x="0" y="78"/>
                            </a:cxn>
                            <a:cxn ang="0">
                              <a:pos x="12" y="2"/>
                            </a:cxn>
                            <a:cxn ang="0">
                              <a:pos x="10" y="0"/>
                            </a:cxn>
                            <a:cxn ang="0">
                              <a:pos x="0" y="78"/>
                            </a:cxn>
                          </a:cxnLst>
                          <a:rect l="0" t="0" r="r" b="b"/>
                          <a:pathLst>
                            <a:path w="12" h="78">
                              <a:moveTo>
                                <a:pt x="0" y="78"/>
                              </a:moveTo>
                              <a:lnTo>
                                <a:pt x="12" y="2"/>
                              </a:lnTo>
                              <a:lnTo>
                                <a:pt x="10" y="0"/>
                              </a:lnTo>
                              <a:lnTo>
                                <a:pt x="0" y="78"/>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64" name="Freeform 3033">
                          <a:extLst>
                            <a:ext uri="{FF2B5EF4-FFF2-40B4-BE49-F238E27FC236}">
                              <a16:creationId xmlns:a16="http://schemas.microsoft.com/office/drawing/2014/main" id="{2541F315-C4D2-6145-B78F-AC39C59998E3}"/>
                            </a:ext>
                          </a:extLst>
                        </p:cNvPr>
                        <p:cNvSpPr>
                          <a:spLocks/>
                        </p:cNvSpPr>
                        <p:nvPr/>
                      </p:nvSpPr>
                      <p:spPr bwMode="auto">
                        <a:xfrm>
                          <a:off x="4420" y="1757"/>
                          <a:ext cx="92" cy="192"/>
                        </a:xfrm>
                        <a:custGeom>
                          <a:avLst/>
                          <a:gdLst/>
                          <a:ahLst/>
                          <a:cxnLst>
                            <a:cxn ang="0">
                              <a:pos x="58" y="60"/>
                            </a:cxn>
                            <a:cxn ang="0">
                              <a:pos x="0" y="192"/>
                            </a:cxn>
                            <a:cxn ang="0">
                              <a:pos x="92" y="0"/>
                            </a:cxn>
                            <a:cxn ang="0">
                              <a:pos x="58" y="60"/>
                            </a:cxn>
                          </a:cxnLst>
                          <a:rect l="0" t="0" r="r" b="b"/>
                          <a:pathLst>
                            <a:path w="92" h="192">
                              <a:moveTo>
                                <a:pt x="58" y="60"/>
                              </a:moveTo>
                              <a:lnTo>
                                <a:pt x="0" y="192"/>
                              </a:lnTo>
                              <a:lnTo>
                                <a:pt x="92" y="0"/>
                              </a:lnTo>
                              <a:lnTo>
                                <a:pt x="58" y="6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65" name="Freeform 3034">
                          <a:extLst>
                            <a:ext uri="{FF2B5EF4-FFF2-40B4-BE49-F238E27FC236}">
                              <a16:creationId xmlns:a16="http://schemas.microsoft.com/office/drawing/2014/main" id="{CCEDB5F6-1547-4543-8C58-2B1ACD30751F}"/>
                            </a:ext>
                          </a:extLst>
                        </p:cNvPr>
                        <p:cNvSpPr>
                          <a:spLocks/>
                        </p:cNvSpPr>
                        <p:nvPr/>
                      </p:nvSpPr>
                      <p:spPr bwMode="auto">
                        <a:xfrm>
                          <a:off x="4522" y="1671"/>
                          <a:ext cx="2" cy="6"/>
                        </a:xfrm>
                        <a:custGeom>
                          <a:avLst/>
                          <a:gdLst/>
                          <a:ahLst/>
                          <a:cxnLst>
                            <a:cxn ang="0">
                              <a:pos x="0" y="6"/>
                            </a:cxn>
                            <a:cxn ang="0">
                              <a:pos x="2" y="2"/>
                            </a:cxn>
                            <a:cxn ang="0">
                              <a:pos x="0" y="0"/>
                            </a:cxn>
                            <a:cxn ang="0">
                              <a:pos x="0" y="6"/>
                            </a:cxn>
                          </a:cxnLst>
                          <a:rect l="0" t="0" r="r" b="b"/>
                          <a:pathLst>
                            <a:path w="2" h="6">
                              <a:moveTo>
                                <a:pt x="0" y="6"/>
                              </a:moveTo>
                              <a:lnTo>
                                <a:pt x="2" y="2"/>
                              </a:lnTo>
                              <a:lnTo>
                                <a:pt x="0" y="0"/>
                              </a:lnTo>
                              <a:lnTo>
                                <a:pt x="0" y="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66" name="Freeform 3035">
                          <a:extLst>
                            <a:ext uri="{FF2B5EF4-FFF2-40B4-BE49-F238E27FC236}">
                              <a16:creationId xmlns:a16="http://schemas.microsoft.com/office/drawing/2014/main" id="{72D249FC-F004-9E47-967B-C911040F1F6A}"/>
                            </a:ext>
                          </a:extLst>
                        </p:cNvPr>
                        <p:cNvSpPr>
                          <a:spLocks/>
                        </p:cNvSpPr>
                        <p:nvPr/>
                      </p:nvSpPr>
                      <p:spPr bwMode="auto">
                        <a:xfrm>
                          <a:off x="4122" y="1471"/>
                          <a:ext cx="396" cy="468"/>
                        </a:xfrm>
                        <a:custGeom>
                          <a:avLst/>
                          <a:gdLst/>
                          <a:ahLst/>
                          <a:cxnLst>
                            <a:cxn ang="0">
                              <a:pos x="282" y="50"/>
                            </a:cxn>
                            <a:cxn ang="0">
                              <a:pos x="234" y="78"/>
                            </a:cxn>
                            <a:cxn ang="0">
                              <a:pos x="206" y="104"/>
                            </a:cxn>
                            <a:cxn ang="0">
                              <a:pos x="142" y="84"/>
                            </a:cxn>
                            <a:cxn ang="0">
                              <a:pos x="0" y="128"/>
                            </a:cxn>
                            <a:cxn ang="0">
                              <a:pos x="66" y="422"/>
                            </a:cxn>
                            <a:cxn ang="0">
                              <a:pos x="172" y="460"/>
                            </a:cxn>
                            <a:cxn ang="0">
                              <a:pos x="264" y="448"/>
                            </a:cxn>
                            <a:cxn ang="0">
                              <a:pos x="298" y="468"/>
                            </a:cxn>
                            <a:cxn ang="0">
                              <a:pos x="354" y="344"/>
                            </a:cxn>
                            <a:cxn ang="0">
                              <a:pos x="386" y="284"/>
                            </a:cxn>
                            <a:cxn ang="0">
                              <a:pos x="396" y="200"/>
                            </a:cxn>
                            <a:cxn ang="0">
                              <a:pos x="332" y="22"/>
                            </a:cxn>
                            <a:cxn ang="0">
                              <a:pos x="324" y="0"/>
                            </a:cxn>
                            <a:cxn ang="0">
                              <a:pos x="282" y="50"/>
                            </a:cxn>
                          </a:cxnLst>
                          <a:rect l="0" t="0" r="r" b="b"/>
                          <a:pathLst>
                            <a:path w="396" h="468">
                              <a:moveTo>
                                <a:pt x="282" y="50"/>
                              </a:moveTo>
                              <a:lnTo>
                                <a:pt x="234" y="78"/>
                              </a:lnTo>
                              <a:lnTo>
                                <a:pt x="206" y="104"/>
                              </a:lnTo>
                              <a:lnTo>
                                <a:pt x="142" y="84"/>
                              </a:lnTo>
                              <a:lnTo>
                                <a:pt x="0" y="128"/>
                              </a:lnTo>
                              <a:lnTo>
                                <a:pt x="66" y="422"/>
                              </a:lnTo>
                              <a:lnTo>
                                <a:pt x="172" y="460"/>
                              </a:lnTo>
                              <a:lnTo>
                                <a:pt x="264" y="448"/>
                              </a:lnTo>
                              <a:lnTo>
                                <a:pt x="298" y="468"/>
                              </a:lnTo>
                              <a:lnTo>
                                <a:pt x="354" y="344"/>
                              </a:lnTo>
                              <a:lnTo>
                                <a:pt x="386" y="284"/>
                              </a:lnTo>
                              <a:lnTo>
                                <a:pt x="396" y="200"/>
                              </a:lnTo>
                              <a:lnTo>
                                <a:pt x="332" y="22"/>
                              </a:lnTo>
                              <a:lnTo>
                                <a:pt x="324" y="0"/>
                              </a:lnTo>
                              <a:lnTo>
                                <a:pt x="282" y="50"/>
                              </a:lnTo>
                              <a:close/>
                            </a:path>
                          </a:pathLst>
                        </a:custGeom>
                        <a:pattFill prst="narHorz">
                          <a:fgClr>
                            <a:srgbClr val="FF8000"/>
                          </a:fgClr>
                          <a:bgClr>
                            <a:schemeClr val="bg1"/>
                          </a:bgClr>
                        </a:patt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67" name="Freeform 3036">
                          <a:extLst>
                            <a:ext uri="{FF2B5EF4-FFF2-40B4-BE49-F238E27FC236}">
                              <a16:creationId xmlns:a16="http://schemas.microsoft.com/office/drawing/2014/main" id="{88DB5FCA-0DF3-2646-AAC8-5D1A04B76731}"/>
                            </a:ext>
                          </a:extLst>
                        </p:cNvPr>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68" name="Freeform 3037">
                          <a:extLst>
                            <a:ext uri="{FF2B5EF4-FFF2-40B4-BE49-F238E27FC236}">
                              <a16:creationId xmlns:a16="http://schemas.microsoft.com/office/drawing/2014/main" id="{964BA43F-092D-804D-B802-B1AB9A1AA50D}"/>
                            </a:ext>
                          </a:extLst>
                        </p:cNvPr>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69" name="Freeform 3038">
                          <a:extLst>
                            <a:ext uri="{FF2B5EF4-FFF2-40B4-BE49-F238E27FC236}">
                              <a16:creationId xmlns:a16="http://schemas.microsoft.com/office/drawing/2014/main" id="{D7051B3A-4223-C746-B346-FBB89B7CB477}"/>
                            </a:ext>
                          </a:extLst>
                        </p:cNvPr>
                        <p:cNvSpPr>
                          <a:spLocks/>
                        </p:cNvSpPr>
                        <p:nvPr/>
                      </p:nvSpPr>
                      <p:spPr bwMode="auto">
                        <a:xfrm>
                          <a:off x="4534" y="1321"/>
                          <a:ext cx="472" cy="260"/>
                        </a:xfrm>
                        <a:custGeom>
                          <a:avLst/>
                          <a:gdLst/>
                          <a:ahLst/>
                          <a:cxnLst>
                            <a:cxn ang="0">
                              <a:pos x="472" y="190"/>
                            </a:cxn>
                            <a:cxn ang="0">
                              <a:pos x="434" y="138"/>
                            </a:cxn>
                            <a:cxn ang="0">
                              <a:pos x="444" y="68"/>
                            </a:cxn>
                            <a:cxn ang="0">
                              <a:pos x="364" y="0"/>
                            </a:cxn>
                            <a:cxn ang="0">
                              <a:pos x="0" y="120"/>
                            </a:cxn>
                            <a:cxn ang="0">
                              <a:pos x="364" y="4"/>
                            </a:cxn>
                            <a:cxn ang="0">
                              <a:pos x="440" y="70"/>
                            </a:cxn>
                            <a:cxn ang="0">
                              <a:pos x="430" y="138"/>
                            </a:cxn>
                            <a:cxn ang="0">
                              <a:pos x="470" y="190"/>
                            </a:cxn>
                            <a:cxn ang="0">
                              <a:pos x="442" y="260"/>
                            </a:cxn>
                            <a:cxn ang="0">
                              <a:pos x="444" y="258"/>
                            </a:cxn>
                            <a:cxn ang="0">
                              <a:pos x="472" y="190"/>
                            </a:cxn>
                          </a:cxnLst>
                          <a:rect l="0" t="0" r="r" b="b"/>
                          <a:pathLst>
                            <a:path w="472" h="260">
                              <a:moveTo>
                                <a:pt x="472" y="190"/>
                              </a:moveTo>
                              <a:lnTo>
                                <a:pt x="434" y="138"/>
                              </a:lnTo>
                              <a:lnTo>
                                <a:pt x="444" y="68"/>
                              </a:lnTo>
                              <a:lnTo>
                                <a:pt x="364" y="0"/>
                              </a:lnTo>
                              <a:lnTo>
                                <a:pt x="0" y="120"/>
                              </a:lnTo>
                              <a:lnTo>
                                <a:pt x="364" y="4"/>
                              </a:lnTo>
                              <a:lnTo>
                                <a:pt x="440" y="70"/>
                              </a:lnTo>
                              <a:lnTo>
                                <a:pt x="430" y="138"/>
                              </a:lnTo>
                              <a:lnTo>
                                <a:pt x="470" y="190"/>
                              </a:lnTo>
                              <a:lnTo>
                                <a:pt x="442" y="260"/>
                              </a:lnTo>
                              <a:lnTo>
                                <a:pt x="444" y="258"/>
                              </a:lnTo>
                              <a:lnTo>
                                <a:pt x="472" y="19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70" name="Freeform 3039">
                          <a:extLst>
                            <a:ext uri="{FF2B5EF4-FFF2-40B4-BE49-F238E27FC236}">
                              <a16:creationId xmlns:a16="http://schemas.microsoft.com/office/drawing/2014/main" id="{33836337-158B-2B41-80C2-F5A92F00FF62}"/>
                            </a:ext>
                          </a:extLst>
                        </p:cNvPr>
                        <p:cNvSpPr>
                          <a:spLocks/>
                        </p:cNvSpPr>
                        <p:nvPr/>
                      </p:nvSpPr>
                      <p:spPr bwMode="auto">
                        <a:xfrm>
                          <a:off x="4516" y="1325"/>
                          <a:ext cx="382" cy="120"/>
                        </a:xfrm>
                        <a:custGeom>
                          <a:avLst/>
                          <a:gdLst/>
                          <a:ahLst/>
                          <a:cxnLst>
                            <a:cxn ang="0">
                              <a:pos x="0" y="72"/>
                            </a:cxn>
                            <a:cxn ang="0">
                              <a:pos x="16" y="120"/>
                            </a:cxn>
                            <a:cxn ang="0">
                              <a:pos x="382" y="0"/>
                            </a:cxn>
                            <a:cxn ang="0">
                              <a:pos x="18" y="116"/>
                            </a:cxn>
                            <a:cxn ang="0">
                              <a:pos x="2" y="70"/>
                            </a:cxn>
                            <a:cxn ang="0">
                              <a:pos x="0" y="72"/>
                            </a:cxn>
                          </a:cxnLst>
                          <a:rect l="0" t="0" r="r" b="b"/>
                          <a:pathLst>
                            <a:path w="382" h="120">
                              <a:moveTo>
                                <a:pt x="0" y="72"/>
                              </a:moveTo>
                              <a:lnTo>
                                <a:pt x="16" y="120"/>
                              </a:lnTo>
                              <a:lnTo>
                                <a:pt x="382" y="0"/>
                              </a:lnTo>
                              <a:lnTo>
                                <a:pt x="18" y="116"/>
                              </a:lnTo>
                              <a:lnTo>
                                <a:pt x="2" y="70"/>
                              </a:lnTo>
                              <a:lnTo>
                                <a:pt x="0" y="7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71" name="Freeform 3040">
                          <a:extLst>
                            <a:ext uri="{FF2B5EF4-FFF2-40B4-BE49-F238E27FC236}">
                              <a16:creationId xmlns:a16="http://schemas.microsoft.com/office/drawing/2014/main" id="{824E64F4-07EB-094D-B5CF-DC906085CE40}"/>
                            </a:ext>
                          </a:extLst>
                        </p:cNvPr>
                        <p:cNvSpPr>
                          <a:spLocks/>
                        </p:cNvSpPr>
                        <p:nvPr/>
                      </p:nvSpPr>
                      <p:spPr bwMode="auto">
                        <a:xfrm>
                          <a:off x="4946" y="1581"/>
                          <a:ext cx="126" cy="168"/>
                        </a:xfrm>
                        <a:custGeom>
                          <a:avLst/>
                          <a:gdLst/>
                          <a:ahLst/>
                          <a:cxnLst>
                            <a:cxn ang="0">
                              <a:pos x="0" y="10"/>
                            </a:cxn>
                            <a:cxn ang="0">
                              <a:pos x="62" y="168"/>
                            </a:cxn>
                            <a:cxn ang="0">
                              <a:pos x="126" y="142"/>
                            </a:cxn>
                            <a:cxn ang="0">
                              <a:pos x="126" y="80"/>
                            </a:cxn>
                            <a:cxn ang="0">
                              <a:pos x="30" y="2"/>
                            </a:cxn>
                            <a:cxn ang="0">
                              <a:pos x="30" y="0"/>
                            </a:cxn>
                            <a:cxn ang="0">
                              <a:pos x="0" y="10"/>
                            </a:cxn>
                          </a:cxnLst>
                          <a:rect l="0" t="0" r="r" b="b"/>
                          <a:pathLst>
                            <a:path w="126" h="168">
                              <a:moveTo>
                                <a:pt x="0" y="10"/>
                              </a:moveTo>
                              <a:lnTo>
                                <a:pt x="62" y="168"/>
                              </a:lnTo>
                              <a:lnTo>
                                <a:pt x="126" y="142"/>
                              </a:lnTo>
                              <a:lnTo>
                                <a:pt x="126" y="80"/>
                              </a:lnTo>
                              <a:lnTo>
                                <a:pt x="30" y="2"/>
                              </a:lnTo>
                              <a:lnTo>
                                <a:pt x="30" y="0"/>
                              </a:lnTo>
                              <a:lnTo>
                                <a:pt x="0" y="10"/>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FF8000"/>
                            </a:solidFill>
                            <a:latin typeface="Calibri" pitchFamily="34" charset="0"/>
                            <a:ea typeface="ＭＳ Ｐゴシック" pitchFamily="-97" charset="-128"/>
                            <a:cs typeface="Calibri" pitchFamily="34" charset="0"/>
                          </a:endParaRPr>
                        </a:p>
                      </p:txBody>
                    </p:sp>
                    <p:sp>
                      <p:nvSpPr>
                        <p:cNvPr id="472" name="Freeform 3041">
                          <a:extLst>
                            <a:ext uri="{FF2B5EF4-FFF2-40B4-BE49-F238E27FC236}">
                              <a16:creationId xmlns:a16="http://schemas.microsoft.com/office/drawing/2014/main" id="{A3F08B27-E23D-F149-AC4A-0F7E9A012FB9}"/>
                            </a:ext>
                          </a:extLst>
                        </p:cNvPr>
                        <p:cNvSpPr>
                          <a:spLocks/>
                        </p:cNvSpPr>
                        <p:nvPr/>
                      </p:nvSpPr>
                      <p:spPr bwMode="auto">
                        <a:xfrm>
                          <a:off x="4446" y="1325"/>
                          <a:ext cx="558" cy="398"/>
                        </a:xfrm>
                        <a:custGeom>
                          <a:avLst/>
                          <a:gdLst/>
                          <a:ahLst/>
                          <a:cxnLst>
                            <a:cxn ang="0">
                              <a:pos x="528" y="66"/>
                            </a:cxn>
                            <a:cxn ang="0">
                              <a:pos x="452" y="0"/>
                            </a:cxn>
                            <a:cxn ang="0">
                              <a:pos x="86" y="120"/>
                            </a:cxn>
                            <a:cxn ang="0">
                              <a:pos x="70" y="72"/>
                            </a:cxn>
                            <a:cxn ang="0">
                              <a:pos x="72" y="70"/>
                            </a:cxn>
                            <a:cxn ang="0">
                              <a:pos x="88" y="116"/>
                            </a:cxn>
                            <a:cxn ang="0">
                              <a:pos x="72" y="64"/>
                            </a:cxn>
                            <a:cxn ang="0">
                              <a:pos x="0" y="146"/>
                            </a:cxn>
                            <a:cxn ang="0">
                              <a:pos x="8" y="168"/>
                            </a:cxn>
                            <a:cxn ang="0">
                              <a:pos x="2" y="150"/>
                            </a:cxn>
                            <a:cxn ang="0">
                              <a:pos x="4" y="144"/>
                            </a:cxn>
                            <a:cxn ang="0">
                              <a:pos x="78" y="344"/>
                            </a:cxn>
                            <a:cxn ang="0">
                              <a:pos x="76" y="346"/>
                            </a:cxn>
                            <a:cxn ang="0">
                              <a:pos x="78" y="348"/>
                            </a:cxn>
                            <a:cxn ang="0">
                              <a:pos x="96" y="398"/>
                            </a:cxn>
                            <a:cxn ang="0">
                              <a:pos x="182" y="372"/>
                            </a:cxn>
                            <a:cxn ang="0">
                              <a:pos x="180" y="372"/>
                            </a:cxn>
                            <a:cxn ang="0">
                              <a:pos x="498" y="262"/>
                            </a:cxn>
                            <a:cxn ang="0">
                              <a:pos x="498" y="262"/>
                            </a:cxn>
                            <a:cxn ang="0">
                              <a:pos x="498" y="262"/>
                            </a:cxn>
                            <a:cxn ang="0">
                              <a:pos x="528" y="252"/>
                            </a:cxn>
                            <a:cxn ang="0">
                              <a:pos x="558" y="186"/>
                            </a:cxn>
                            <a:cxn ang="0">
                              <a:pos x="518" y="134"/>
                            </a:cxn>
                            <a:cxn ang="0">
                              <a:pos x="528" y="66"/>
                            </a:cxn>
                          </a:cxnLst>
                          <a:rect l="0" t="0" r="r" b="b"/>
                          <a:pathLst>
                            <a:path w="558" h="398">
                              <a:moveTo>
                                <a:pt x="528" y="66"/>
                              </a:moveTo>
                              <a:lnTo>
                                <a:pt x="452" y="0"/>
                              </a:lnTo>
                              <a:lnTo>
                                <a:pt x="86" y="120"/>
                              </a:lnTo>
                              <a:lnTo>
                                <a:pt x="70" y="72"/>
                              </a:lnTo>
                              <a:lnTo>
                                <a:pt x="72" y="70"/>
                              </a:lnTo>
                              <a:lnTo>
                                <a:pt x="88" y="116"/>
                              </a:lnTo>
                              <a:lnTo>
                                <a:pt x="72" y="64"/>
                              </a:lnTo>
                              <a:lnTo>
                                <a:pt x="0" y="146"/>
                              </a:lnTo>
                              <a:lnTo>
                                <a:pt x="8" y="168"/>
                              </a:lnTo>
                              <a:lnTo>
                                <a:pt x="2" y="150"/>
                              </a:lnTo>
                              <a:lnTo>
                                <a:pt x="4" y="144"/>
                              </a:lnTo>
                              <a:lnTo>
                                <a:pt x="78" y="344"/>
                              </a:lnTo>
                              <a:lnTo>
                                <a:pt x="76" y="346"/>
                              </a:lnTo>
                              <a:lnTo>
                                <a:pt x="78" y="348"/>
                              </a:lnTo>
                              <a:lnTo>
                                <a:pt x="96" y="398"/>
                              </a:lnTo>
                              <a:lnTo>
                                <a:pt x="182" y="372"/>
                              </a:lnTo>
                              <a:lnTo>
                                <a:pt x="180" y="372"/>
                              </a:lnTo>
                              <a:lnTo>
                                <a:pt x="498" y="262"/>
                              </a:lnTo>
                              <a:lnTo>
                                <a:pt x="498" y="262"/>
                              </a:lnTo>
                              <a:lnTo>
                                <a:pt x="498" y="262"/>
                              </a:lnTo>
                              <a:lnTo>
                                <a:pt x="528" y="252"/>
                              </a:lnTo>
                              <a:lnTo>
                                <a:pt x="558" y="186"/>
                              </a:lnTo>
                              <a:lnTo>
                                <a:pt x="518" y="134"/>
                              </a:lnTo>
                              <a:lnTo>
                                <a:pt x="528" y="66"/>
                              </a:lnTo>
                              <a:close/>
                            </a:path>
                          </a:pathLst>
                        </a:custGeom>
                        <a:solidFill>
                          <a:srgbClr val="FF8000"/>
                        </a:solid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73" name="Freeform 3042">
                          <a:extLst>
                            <a:ext uri="{FF2B5EF4-FFF2-40B4-BE49-F238E27FC236}">
                              <a16:creationId xmlns:a16="http://schemas.microsoft.com/office/drawing/2014/main" id="{7FAA810E-4B71-1542-80C2-7B2573708052}"/>
                            </a:ext>
                          </a:extLst>
                        </p:cNvPr>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74" name="Freeform 3043">
                          <a:extLst>
                            <a:ext uri="{FF2B5EF4-FFF2-40B4-BE49-F238E27FC236}">
                              <a16:creationId xmlns:a16="http://schemas.microsoft.com/office/drawing/2014/main" id="{77623304-AD10-774F-B786-6832C7C7AB4E}"/>
                            </a:ext>
                          </a:extLst>
                        </p:cNvPr>
                        <p:cNvSpPr>
                          <a:spLocks/>
                        </p:cNvSpPr>
                        <p:nvPr/>
                      </p:nvSpPr>
                      <p:spPr bwMode="auto">
                        <a:xfrm>
                          <a:off x="4982" y="1389"/>
                          <a:ext cx="74" cy="18"/>
                        </a:xfrm>
                        <a:custGeom>
                          <a:avLst/>
                          <a:gdLst/>
                          <a:ahLst/>
                          <a:cxnLst>
                            <a:cxn ang="0">
                              <a:pos x="0" y="2"/>
                            </a:cxn>
                            <a:cxn ang="0">
                              <a:pos x="74" y="18"/>
                            </a:cxn>
                            <a:cxn ang="0">
                              <a:pos x="14" y="4"/>
                            </a:cxn>
                            <a:cxn ang="0">
                              <a:pos x="0" y="0"/>
                            </a:cxn>
                            <a:cxn ang="0">
                              <a:pos x="0" y="2"/>
                            </a:cxn>
                          </a:cxnLst>
                          <a:rect l="0" t="0" r="r" b="b"/>
                          <a:pathLst>
                            <a:path w="74" h="18">
                              <a:moveTo>
                                <a:pt x="0" y="2"/>
                              </a:moveTo>
                              <a:lnTo>
                                <a:pt x="74" y="18"/>
                              </a:lnTo>
                              <a:lnTo>
                                <a:pt x="14" y="4"/>
                              </a:lnTo>
                              <a:lnTo>
                                <a:pt x="0" y="0"/>
                              </a:lnTo>
                              <a:lnTo>
                                <a:pt x="0" y="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75" name="Freeform 3044">
                          <a:extLst>
                            <a:ext uri="{FF2B5EF4-FFF2-40B4-BE49-F238E27FC236}">
                              <a16:creationId xmlns:a16="http://schemas.microsoft.com/office/drawing/2014/main" id="{33304C15-1ECA-D447-BE8A-5D31C326EC63}"/>
                            </a:ext>
                          </a:extLst>
                        </p:cNvPr>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76" name="Freeform 3045">
                          <a:extLst>
                            <a:ext uri="{FF2B5EF4-FFF2-40B4-BE49-F238E27FC236}">
                              <a16:creationId xmlns:a16="http://schemas.microsoft.com/office/drawing/2014/main" id="{C8191AEF-F666-BC44-924E-A0FC59DE2CF7}"/>
                            </a:ext>
                          </a:extLst>
                        </p:cNvPr>
                        <p:cNvSpPr>
                          <a:spLocks/>
                        </p:cNvSpPr>
                        <p:nvPr/>
                      </p:nvSpPr>
                      <p:spPr bwMode="auto">
                        <a:xfrm>
                          <a:off x="5056" y="1407"/>
                          <a:ext cx="50" cy="14"/>
                        </a:xfrm>
                        <a:custGeom>
                          <a:avLst/>
                          <a:gdLst/>
                          <a:ahLst/>
                          <a:cxnLst>
                            <a:cxn ang="0">
                              <a:pos x="50" y="12"/>
                            </a:cxn>
                            <a:cxn ang="0">
                              <a:pos x="0" y="0"/>
                            </a:cxn>
                            <a:cxn ang="0">
                              <a:pos x="50" y="14"/>
                            </a:cxn>
                            <a:cxn ang="0">
                              <a:pos x="50" y="12"/>
                            </a:cxn>
                          </a:cxnLst>
                          <a:rect l="0" t="0" r="r" b="b"/>
                          <a:pathLst>
                            <a:path w="50" h="14">
                              <a:moveTo>
                                <a:pt x="50" y="12"/>
                              </a:moveTo>
                              <a:lnTo>
                                <a:pt x="0" y="0"/>
                              </a:lnTo>
                              <a:lnTo>
                                <a:pt x="50" y="14"/>
                              </a:lnTo>
                              <a:lnTo>
                                <a:pt x="50" y="1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77" name="Freeform 3046">
                          <a:extLst>
                            <a:ext uri="{FF2B5EF4-FFF2-40B4-BE49-F238E27FC236}">
                              <a16:creationId xmlns:a16="http://schemas.microsoft.com/office/drawing/2014/main" id="{0409BE52-4680-FB45-AE5C-4D26F19DE730}"/>
                            </a:ext>
                          </a:extLst>
                        </p:cNvPr>
                        <p:cNvSpPr>
                          <a:spLocks/>
                        </p:cNvSpPr>
                        <p:nvPr/>
                      </p:nvSpPr>
                      <p:spPr bwMode="auto">
                        <a:xfrm>
                          <a:off x="4968" y="1387"/>
                          <a:ext cx="138" cy="268"/>
                        </a:xfrm>
                        <a:custGeom>
                          <a:avLst/>
                          <a:gdLst/>
                          <a:ahLst/>
                          <a:cxnLst>
                            <a:cxn ang="0">
                              <a:pos x="10" y="2"/>
                            </a:cxn>
                            <a:cxn ang="0">
                              <a:pos x="0" y="72"/>
                            </a:cxn>
                            <a:cxn ang="0">
                              <a:pos x="38" y="124"/>
                            </a:cxn>
                            <a:cxn ang="0">
                              <a:pos x="10" y="192"/>
                            </a:cxn>
                            <a:cxn ang="0">
                              <a:pos x="8" y="194"/>
                            </a:cxn>
                            <a:cxn ang="0">
                              <a:pos x="8" y="196"/>
                            </a:cxn>
                            <a:cxn ang="0">
                              <a:pos x="10" y="194"/>
                            </a:cxn>
                            <a:cxn ang="0">
                              <a:pos x="104" y="268"/>
                            </a:cxn>
                            <a:cxn ang="0">
                              <a:pos x="104" y="226"/>
                            </a:cxn>
                            <a:cxn ang="0">
                              <a:pos x="134" y="80"/>
                            </a:cxn>
                            <a:cxn ang="0">
                              <a:pos x="104" y="56"/>
                            </a:cxn>
                            <a:cxn ang="0">
                              <a:pos x="136" y="40"/>
                            </a:cxn>
                            <a:cxn ang="0">
                              <a:pos x="138" y="34"/>
                            </a:cxn>
                            <a:cxn ang="0">
                              <a:pos x="88" y="20"/>
                            </a:cxn>
                            <a:cxn ang="0">
                              <a:pos x="14" y="4"/>
                            </a:cxn>
                            <a:cxn ang="0">
                              <a:pos x="14" y="2"/>
                            </a:cxn>
                            <a:cxn ang="0">
                              <a:pos x="28" y="6"/>
                            </a:cxn>
                            <a:cxn ang="0">
                              <a:pos x="6" y="0"/>
                            </a:cxn>
                            <a:cxn ang="0">
                              <a:pos x="10" y="2"/>
                            </a:cxn>
                          </a:cxnLst>
                          <a:rect l="0" t="0" r="r" b="b"/>
                          <a:pathLst>
                            <a:path w="138" h="268">
                              <a:moveTo>
                                <a:pt x="10" y="2"/>
                              </a:moveTo>
                              <a:lnTo>
                                <a:pt x="0" y="72"/>
                              </a:lnTo>
                              <a:lnTo>
                                <a:pt x="38" y="124"/>
                              </a:lnTo>
                              <a:lnTo>
                                <a:pt x="10" y="192"/>
                              </a:lnTo>
                              <a:lnTo>
                                <a:pt x="8" y="194"/>
                              </a:lnTo>
                              <a:lnTo>
                                <a:pt x="8" y="196"/>
                              </a:lnTo>
                              <a:lnTo>
                                <a:pt x="10" y="194"/>
                              </a:lnTo>
                              <a:lnTo>
                                <a:pt x="104" y="268"/>
                              </a:lnTo>
                              <a:lnTo>
                                <a:pt x="104" y="226"/>
                              </a:lnTo>
                              <a:lnTo>
                                <a:pt x="134" y="80"/>
                              </a:lnTo>
                              <a:lnTo>
                                <a:pt x="104" y="56"/>
                              </a:lnTo>
                              <a:lnTo>
                                <a:pt x="136" y="40"/>
                              </a:lnTo>
                              <a:lnTo>
                                <a:pt x="138" y="34"/>
                              </a:lnTo>
                              <a:lnTo>
                                <a:pt x="88" y="20"/>
                              </a:lnTo>
                              <a:lnTo>
                                <a:pt x="14" y="4"/>
                              </a:lnTo>
                              <a:lnTo>
                                <a:pt x="14" y="2"/>
                              </a:lnTo>
                              <a:lnTo>
                                <a:pt x="28" y="6"/>
                              </a:lnTo>
                              <a:lnTo>
                                <a:pt x="6" y="0"/>
                              </a:lnTo>
                              <a:lnTo>
                                <a:pt x="10" y="2"/>
                              </a:lnTo>
                              <a:close/>
                            </a:path>
                          </a:pathLst>
                        </a:custGeom>
                        <a:solidFill>
                          <a:srgbClr val="FF8000"/>
                        </a:solidFill>
                        <a:ln w="38100" cmpd="sng">
                          <a:solidFill>
                            <a:srgbClr val="704581"/>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78" name="Freeform 3047">
                          <a:extLst>
                            <a:ext uri="{FF2B5EF4-FFF2-40B4-BE49-F238E27FC236}">
                              <a16:creationId xmlns:a16="http://schemas.microsoft.com/office/drawing/2014/main" id="{B3EB1198-4B01-584F-814A-8FE44D57666C}"/>
                            </a:ext>
                          </a:extLst>
                        </p:cNvPr>
                        <p:cNvSpPr>
                          <a:spLocks/>
                        </p:cNvSpPr>
                        <p:nvPr/>
                      </p:nvSpPr>
                      <p:spPr bwMode="auto">
                        <a:xfrm>
                          <a:off x="5054" y="1253"/>
                          <a:ext cx="12" cy="82"/>
                        </a:xfrm>
                        <a:custGeom>
                          <a:avLst/>
                          <a:gdLst/>
                          <a:ahLst/>
                          <a:cxnLst>
                            <a:cxn ang="0">
                              <a:pos x="12" y="82"/>
                            </a:cxn>
                            <a:cxn ang="0">
                              <a:pos x="0" y="0"/>
                            </a:cxn>
                            <a:cxn ang="0">
                              <a:pos x="6" y="58"/>
                            </a:cxn>
                            <a:cxn ang="0">
                              <a:pos x="12" y="82"/>
                            </a:cxn>
                          </a:cxnLst>
                          <a:rect l="0" t="0" r="r" b="b"/>
                          <a:pathLst>
                            <a:path w="12" h="82">
                              <a:moveTo>
                                <a:pt x="12" y="82"/>
                              </a:moveTo>
                              <a:lnTo>
                                <a:pt x="0" y="0"/>
                              </a:lnTo>
                              <a:lnTo>
                                <a:pt x="6" y="58"/>
                              </a:lnTo>
                              <a:lnTo>
                                <a:pt x="12" y="8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79" name="Freeform 3048">
                          <a:extLst>
                            <a:ext uri="{FF2B5EF4-FFF2-40B4-BE49-F238E27FC236}">
                              <a16:creationId xmlns:a16="http://schemas.microsoft.com/office/drawing/2014/main" id="{9CC32BE7-10FB-4B43-A63B-E74DB12CB565}"/>
                            </a:ext>
                          </a:extLst>
                        </p:cNvPr>
                        <p:cNvSpPr>
                          <a:spLocks/>
                        </p:cNvSpPr>
                        <p:nvPr/>
                      </p:nvSpPr>
                      <p:spPr bwMode="auto">
                        <a:xfrm>
                          <a:off x="4952" y="895"/>
                          <a:ext cx="102" cy="358"/>
                        </a:xfrm>
                        <a:custGeom>
                          <a:avLst/>
                          <a:gdLst/>
                          <a:ahLst/>
                          <a:cxnLst>
                            <a:cxn ang="0">
                              <a:pos x="38" y="132"/>
                            </a:cxn>
                            <a:cxn ang="0">
                              <a:pos x="102" y="358"/>
                            </a:cxn>
                            <a:cxn ang="0">
                              <a:pos x="80" y="276"/>
                            </a:cxn>
                            <a:cxn ang="0">
                              <a:pos x="40" y="132"/>
                            </a:cxn>
                            <a:cxn ang="0">
                              <a:pos x="2" y="0"/>
                            </a:cxn>
                            <a:cxn ang="0">
                              <a:pos x="0" y="0"/>
                            </a:cxn>
                            <a:cxn ang="0">
                              <a:pos x="8" y="34"/>
                            </a:cxn>
                            <a:cxn ang="0">
                              <a:pos x="38" y="132"/>
                            </a:cxn>
                          </a:cxnLst>
                          <a:rect l="0" t="0" r="r" b="b"/>
                          <a:pathLst>
                            <a:path w="102" h="358">
                              <a:moveTo>
                                <a:pt x="38" y="132"/>
                              </a:moveTo>
                              <a:lnTo>
                                <a:pt x="102" y="358"/>
                              </a:lnTo>
                              <a:lnTo>
                                <a:pt x="80" y="276"/>
                              </a:lnTo>
                              <a:lnTo>
                                <a:pt x="40" y="132"/>
                              </a:lnTo>
                              <a:lnTo>
                                <a:pt x="2" y="0"/>
                              </a:lnTo>
                              <a:lnTo>
                                <a:pt x="0" y="0"/>
                              </a:lnTo>
                              <a:lnTo>
                                <a:pt x="8" y="34"/>
                              </a:lnTo>
                              <a:lnTo>
                                <a:pt x="38" y="132"/>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80" name="Freeform 3049">
                          <a:extLst>
                            <a:ext uri="{FF2B5EF4-FFF2-40B4-BE49-F238E27FC236}">
                              <a16:creationId xmlns:a16="http://schemas.microsoft.com/office/drawing/2014/main" id="{2A4386FD-6C72-674F-BF5A-CD2CD866DCCF}"/>
                            </a:ext>
                          </a:extLst>
                        </p:cNvPr>
                        <p:cNvSpPr>
                          <a:spLocks/>
                        </p:cNvSpPr>
                        <p:nvPr/>
                      </p:nvSpPr>
                      <p:spPr bwMode="auto">
                        <a:xfrm>
                          <a:off x="4952" y="895"/>
                          <a:ext cx="8" cy="34"/>
                        </a:xfrm>
                        <a:custGeom>
                          <a:avLst/>
                          <a:gdLst/>
                          <a:ahLst/>
                          <a:cxnLst>
                            <a:cxn ang="0">
                              <a:pos x="8" y="34"/>
                            </a:cxn>
                            <a:cxn ang="0">
                              <a:pos x="0" y="0"/>
                            </a:cxn>
                            <a:cxn ang="0">
                              <a:pos x="0" y="0"/>
                            </a:cxn>
                            <a:cxn ang="0">
                              <a:pos x="8" y="34"/>
                            </a:cxn>
                          </a:cxnLst>
                          <a:rect l="0" t="0" r="r" b="b"/>
                          <a:pathLst>
                            <a:path w="8" h="34">
                              <a:moveTo>
                                <a:pt x="8" y="34"/>
                              </a:moveTo>
                              <a:lnTo>
                                <a:pt x="0" y="0"/>
                              </a:lnTo>
                              <a:lnTo>
                                <a:pt x="0" y="0"/>
                              </a:lnTo>
                              <a:lnTo>
                                <a:pt x="8" y="3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81" name="Freeform 3050">
                          <a:extLst>
                            <a:ext uri="{FF2B5EF4-FFF2-40B4-BE49-F238E27FC236}">
                              <a16:creationId xmlns:a16="http://schemas.microsoft.com/office/drawing/2014/main" id="{205FA1D6-2FCB-E942-8ADE-B9795A9BBE01}"/>
                            </a:ext>
                          </a:extLst>
                        </p:cNvPr>
                        <p:cNvSpPr>
                          <a:spLocks/>
                        </p:cNvSpPr>
                        <p:nvPr/>
                      </p:nvSpPr>
                      <p:spPr bwMode="auto">
                        <a:xfrm>
                          <a:off x="5066" y="1335"/>
                          <a:ext cx="50" cy="54"/>
                        </a:xfrm>
                        <a:custGeom>
                          <a:avLst/>
                          <a:gdLst/>
                          <a:ahLst/>
                          <a:cxnLst>
                            <a:cxn ang="0">
                              <a:pos x="50" y="54"/>
                            </a:cxn>
                            <a:cxn ang="0">
                              <a:pos x="0" y="0"/>
                            </a:cxn>
                            <a:cxn ang="0">
                              <a:pos x="46" y="50"/>
                            </a:cxn>
                            <a:cxn ang="0">
                              <a:pos x="50" y="54"/>
                            </a:cxn>
                          </a:cxnLst>
                          <a:rect l="0" t="0" r="r" b="b"/>
                          <a:pathLst>
                            <a:path w="50" h="54">
                              <a:moveTo>
                                <a:pt x="50" y="54"/>
                              </a:moveTo>
                              <a:lnTo>
                                <a:pt x="0" y="0"/>
                              </a:lnTo>
                              <a:lnTo>
                                <a:pt x="46" y="50"/>
                              </a:lnTo>
                              <a:lnTo>
                                <a:pt x="50" y="54"/>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82" name="Freeform 3051">
                          <a:extLst>
                            <a:ext uri="{FF2B5EF4-FFF2-40B4-BE49-F238E27FC236}">
                              <a16:creationId xmlns:a16="http://schemas.microsoft.com/office/drawing/2014/main" id="{91975FF4-3897-DB44-A2FA-0283E837F317}"/>
                            </a:ext>
                          </a:extLst>
                        </p:cNvPr>
                        <p:cNvSpPr>
                          <a:spLocks/>
                        </p:cNvSpPr>
                        <p:nvPr/>
                      </p:nvSpPr>
                      <p:spPr bwMode="auto">
                        <a:xfrm>
                          <a:off x="5060" y="1311"/>
                          <a:ext cx="52" cy="74"/>
                        </a:xfrm>
                        <a:custGeom>
                          <a:avLst/>
                          <a:gdLst/>
                          <a:ahLst/>
                          <a:cxnLst>
                            <a:cxn ang="0">
                              <a:pos x="4" y="26"/>
                            </a:cxn>
                            <a:cxn ang="0">
                              <a:pos x="52" y="74"/>
                            </a:cxn>
                            <a:cxn ang="0">
                              <a:pos x="6" y="24"/>
                            </a:cxn>
                            <a:cxn ang="0">
                              <a:pos x="0" y="0"/>
                            </a:cxn>
                            <a:cxn ang="0">
                              <a:pos x="4" y="26"/>
                            </a:cxn>
                          </a:cxnLst>
                          <a:rect l="0" t="0" r="r" b="b"/>
                          <a:pathLst>
                            <a:path w="52" h="74">
                              <a:moveTo>
                                <a:pt x="4" y="26"/>
                              </a:moveTo>
                              <a:lnTo>
                                <a:pt x="52" y="74"/>
                              </a:lnTo>
                              <a:lnTo>
                                <a:pt x="6" y="24"/>
                              </a:lnTo>
                              <a:lnTo>
                                <a:pt x="0" y="0"/>
                              </a:lnTo>
                              <a:lnTo>
                                <a:pt x="4" y="26"/>
                              </a:lnTo>
                              <a:close/>
                            </a:path>
                          </a:pathLst>
                        </a:cu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83" name="Freeform 2860">
                          <a:extLst>
                            <a:ext uri="{FF2B5EF4-FFF2-40B4-BE49-F238E27FC236}">
                              <a16:creationId xmlns:a16="http://schemas.microsoft.com/office/drawing/2014/main" id="{32C708FC-EBFA-7048-8302-33D574E76F4A}"/>
                            </a:ext>
                          </a:extLst>
                        </p:cNvPr>
                        <p:cNvSpPr>
                          <a:spLocks/>
                        </p:cNvSpPr>
                        <p:nvPr/>
                      </p:nvSpPr>
                      <p:spPr bwMode="auto">
                        <a:xfrm>
                          <a:off x="1500" y="1631"/>
                          <a:ext cx="500" cy="668"/>
                        </a:xfrm>
                        <a:custGeom>
                          <a:avLst/>
                          <a:gdLst/>
                          <a:ahLst/>
                          <a:cxnLst>
                            <a:cxn ang="0">
                              <a:pos x="0" y="588"/>
                            </a:cxn>
                            <a:cxn ang="0">
                              <a:pos x="452" y="668"/>
                            </a:cxn>
                            <a:cxn ang="0">
                              <a:pos x="500" y="202"/>
                            </a:cxn>
                            <a:cxn ang="0">
                              <a:pos x="312" y="176"/>
                            </a:cxn>
                            <a:cxn ang="0">
                              <a:pos x="336" y="54"/>
                            </a:cxn>
                            <a:cxn ang="0">
                              <a:pos x="76" y="0"/>
                            </a:cxn>
                            <a:cxn ang="0">
                              <a:pos x="0" y="588"/>
                            </a:cxn>
                          </a:cxnLst>
                          <a:rect l="0" t="0" r="r" b="b"/>
                          <a:pathLst>
                            <a:path w="500" h="668">
                              <a:moveTo>
                                <a:pt x="0" y="588"/>
                              </a:moveTo>
                              <a:lnTo>
                                <a:pt x="452" y="668"/>
                              </a:lnTo>
                              <a:lnTo>
                                <a:pt x="500" y="202"/>
                              </a:lnTo>
                              <a:lnTo>
                                <a:pt x="312" y="176"/>
                              </a:lnTo>
                              <a:lnTo>
                                <a:pt x="336" y="54"/>
                              </a:lnTo>
                              <a:lnTo>
                                <a:pt x="76" y="0"/>
                              </a:lnTo>
                              <a:lnTo>
                                <a:pt x="0" y="588"/>
                              </a:lnTo>
                              <a:close/>
                            </a:path>
                          </a:pathLst>
                        </a:custGeom>
                        <a:pattFill prst="narHorz">
                          <a:fgClr>
                            <a:srgbClr val="FF8000"/>
                          </a:fgClr>
                          <a:bgClr>
                            <a:schemeClr val="bg1"/>
                          </a:bgClr>
                        </a:pattFill>
                        <a:ln w="38100" cmpd="sng">
                          <a:solidFill>
                            <a:srgbClr val="704581"/>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84" name="Freeform 2862">
                          <a:extLst>
                            <a:ext uri="{FF2B5EF4-FFF2-40B4-BE49-F238E27FC236}">
                              <a16:creationId xmlns:a16="http://schemas.microsoft.com/office/drawing/2014/main" id="{A761B33C-A363-2F48-88EB-9A2F92EC3980}"/>
                            </a:ext>
                          </a:extLst>
                        </p:cNvPr>
                        <p:cNvSpPr>
                          <a:spLocks/>
                        </p:cNvSpPr>
                        <p:nvPr/>
                      </p:nvSpPr>
                      <p:spPr bwMode="auto">
                        <a:xfrm>
                          <a:off x="1958" y="1833"/>
                          <a:ext cx="676" cy="476"/>
                        </a:xfrm>
                        <a:custGeom>
                          <a:avLst/>
                          <a:gdLst/>
                          <a:ahLst/>
                          <a:cxnLst>
                            <a:cxn ang="0">
                              <a:pos x="670" y="118"/>
                            </a:cxn>
                            <a:cxn ang="0">
                              <a:pos x="662" y="26"/>
                            </a:cxn>
                            <a:cxn ang="0">
                              <a:pos x="50" y="0"/>
                            </a:cxn>
                            <a:cxn ang="0">
                              <a:pos x="0" y="466"/>
                            </a:cxn>
                            <a:cxn ang="0">
                              <a:pos x="594" y="476"/>
                            </a:cxn>
                            <a:cxn ang="0">
                              <a:pos x="676" y="474"/>
                            </a:cxn>
                            <a:cxn ang="0">
                              <a:pos x="668" y="118"/>
                            </a:cxn>
                            <a:cxn ang="0">
                              <a:pos x="670" y="118"/>
                            </a:cxn>
                          </a:cxnLst>
                          <a:rect l="0" t="0" r="r" b="b"/>
                          <a:pathLst>
                            <a:path w="676" h="476">
                              <a:moveTo>
                                <a:pt x="670" y="118"/>
                              </a:moveTo>
                              <a:lnTo>
                                <a:pt x="662" y="26"/>
                              </a:lnTo>
                              <a:lnTo>
                                <a:pt x="50" y="0"/>
                              </a:lnTo>
                              <a:lnTo>
                                <a:pt x="0" y="466"/>
                              </a:lnTo>
                              <a:lnTo>
                                <a:pt x="594" y="476"/>
                              </a:lnTo>
                              <a:lnTo>
                                <a:pt x="676" y="474"/>
                              </a:lnTo>
                              <a:lnTo>
                                <a:pt x="668" y="118"/>
                              </a:lnTo>
                              <a:lnTo>
                                <a:pt x="670" y="118"/>
                              </a:lnTo>
                              <a:close/>
                            </a:path>
                          </a:pathLst>
                        </a:custGeom>
                        <a:pattFill prst="narHorz">
                          <a:fgClr>
                            <a:srgbClr val="FF8000"/>
                          </a:fgClr>
                          <a:bgClr>
                            <a:schemeClr val="bg1"/>
                          </a:bgClr>
                        </a:pattFill>
                        <a:ln w="38100" cmpd="sng">
                          <a:solidFill>
                            <a:srgbClr val="704581"/>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85" name="Freeform 2973">
                          <a:extLst>
                            <a:ext uri="{FF2B5EF4-FFF2-40B4-BE49-F238E27FC236}">
                              <a16:creationId xmlns:a16="http://schemas.microsoft.com/office/drawing/2014/main" id="{6788E5E9-0541-444D-B128-2E0A97D91FF4}"/>
                            </a:ext>
                          </a:extLst>
                        </p:cNvPr>
                        <p:cNvSpPr>
                          <a:spLocks/>
                        </p:cNvSpPr>
                        <p:nvPr/>
                      </p:nvSpPr>
                      <p:spPr bwMode="auto">
                        <a:xfrm>
                          <a:off x="760" y="923"/>
                          <a:ext cx="682" cy="650"/>
                        </a:xfrm>
                        <a:custGeom>
                          <a:avLst/>
                          <a:gdLst/>
                          <a:ahLst/>
                          <a:cxnLst>
                            <a:cxn ang="0">
                              <a:pos x="528" y="128"/>
                            </a:cxn>
                            <a:cxn ang="0">
                              <a:pos x="412" y="144"/>
                            </a:cxn>
                            <a:cxn ang="0">
                              <a:pos x="232" y="112"/>
                            </a:cxn>
                            <a:cxn ang="0">
                              <a:pos x="224" y="26"/>
                            </a:cxn>
                            <a:cxn ang="0">
                              <a:pos x="128" y="0"/>
                            </a:cxn>
                            <a:cxn ang="0">
                              <a:pos x="128" y="20"/>
                            </a:cxn>
                            <a:cxn ang="0">
                              <a:pos x="0" y="410"/>
                            </a:cxn>
                            <a:cxn ang="0">
                              <a:pos x="6" y="510"/>
                            </a:cxn>
                            <a:cxn ang="0">
                              <a:pos x="344" y="602"/>
                            </a:cxn>
                            <a:cxn ang="0">
                              <a:pos x="572" y="650"/>
                            </a:cxn>
                            <a:cxn ang="0">
                              <a:pos x="622" y="386"/>
                            </a:cxn>
                            <a:cxn ang="0">
                              <a:pos x="614" y="360"/>
                            </a:cxn>
                            <a:cxn ang="0">
                              <a:pos x="682" y="224"/>
                            </a:cxn>
                            <a:cxn ang="0">
                              <a:pos x="662" y="166"/>
                            </a:cxn>
                            <a:cxn ang="0">
                              <a:pos x="528" y="128"/>
                            </a:cxn>
                          </a:cxnLst>
                          <a:rect l="0" t="0" r="r" b="b"/>
                          <a:pathLst>
                            <a:path w="682" h="650">
                              <a:moveTo>
                                <a:pt x="528" y="128"/>
                              </a:moveTo>
                              <a:lnTo>
                                <a:pt x="412" y="144"/>
                              </a:lnTo>
                              <a:lnTo>
                                <a:pt x="232" y="112"/>
                              </a:lnTo>
                              <a:lnTo>
                                <a:pt x="224" y="26"/>
                              </a:lnTo>
                              <a:lnTo>
                                <a:pt x="128" y="0"/>
                              </a:lnTo>
                              <a:lnTo>
                                <a:pt x="128" y="20"/>
                              </a:lnTo>
                              <a:lnTo>
                                <a:pt x="0" y="410"/>
                              </a:lnTo>
                              <a:lnTo>
                                <a:pt x="6" y="510"/>
                              </a:lnTo>
                              <a:lnTo>
                                <a:pt x="344" y="602"/>
                              </a:lnTo>
                              <a:lnTo>
                                <a:pt x="572" y="650"/>
                              </a:lnTo>
                              <a:lnTo>
                                <a:pt x="622" y="386"/>
                              </a:lnTo>
                              <a:lnTo>
                                <a:pt x="614" y="360"/>
                              </a:lnTo>
                              <a:lnTo>
                                <a:pt x="682" y="224"/>
                              </a:lnTo>
                              <a:lnTo>
                                <a:pt x="662" y="166"/>
                              </a:lnTo>
                              <a:lnTo>
                                <a:pt x="528" y="128"/>
                              </a:lnTo>
                              <a:close/>
                            </a:path>
                          </a:pathLst>
                        </a:custGeom>
                        <a:solidFill>
                          <a:srgbClr val="FF8000"/>
                        </a:solidFill>
                        <a:ln w="38100" cmpd="sng">
                          <a:solidFill>
                            <a:srgbClr val="704581"/>
                          </a:solidFill>
                          <a:prstDash val="solid"/>
                          <a:round/>
                          <a:headEnd/>
                          <a:tailEnd/>
                        </a:ln>
                      </p:spPr>
                      <p:txBody>
                        <a:bodyPr/>
                        <a:lstStyle/>
                        <a:p>
                          <a:pPr defTabSz="342900"/>
                          <a:endParaRPr lang="da-DK" sz="1350" kern="0">
                            <a:solidFill>
                              <a:srgbClr val="171717"/>
                            </a:solidFill>
                            <a:latin typeface="Calibri" pitchFamily="34" charset="0"/>
                            <a:ea typeface="ＭＳ Ｐゴシック" pitchFamily="-97" charset="-128"/>
                            <a:cs typeface="Calibri" pitchFamily="34" charset="0"/>
                          </a:endParaRPr>
                        </a:p>
                      </p:txBody>
                    </p:sp>
                    <p:sp>
                      <p:nvSpPr>
                        <p:cNvPr id="486" name="Freeform 2974">
                          <a:extLst>
                            <a:ext uri="{FF2B5EF4-FFF2-40B4-BE49-F238E27FC236}">
                              <a16:creationId xmlns:a16="http://schemas.microsoft.com/office/drawing/2014/main" id="{5CB31817-A574-1546-A1D1-4892E7167D7E}"/>
                            </a:ext>
                          </a:extLst>
                        </p:cNvPr>
                        <p:cNvSpPr>
                          <a:spLocks/>
                        </p:cNvSpPr>
                        <p:nvPr/>
                      </p:nvSpPr>
                      <p:spPr bwMode="auto">
                        <a:xfrm>
                          <a:off x="888" y="593"/>
                          <a:ext cx="588" cy="486"/>
                        </a:xfrm>
                        <a:custGeom>
                          <a:avLst/>
                          <a:gdLst/>
                          <a:ahLst/>
                          <a:cxnLst>
                            <a:cxn ang="0">
                              <a:pos x="198" y="12"/>
                            </a:cxn>
                            <a:cxn ang="0">
                              <a:pos x="118" y="92"/>
                            </a:cxn>
                            <a:cxn ang="0">
                              <a:pos x="0" y="0"/>
                            </a:cxn>
                            <a:cxn ang="0">
                              <a:pos x="0" y="324"/>
                            </a:cxn>
                            <a:cxn ang="0">
                              <a:pos x="100" y="352"/>
                            </a:cxn>
                            <a:cxn ang="0">
                              <a:pos x="110" y="436"/>
                            </a:cxn>
                            <a:cxn ang="0">
                              <a:pos x="284" y="468"/>
                            </a:cxn>
                            <a:cxn ang="0">
                              <a:pos x="400" y="452"/>
                            </a:cxn>
                            <a:cxn ang="0">
                              <a:pos x="532" y="486"/>
                            </a:cxn>
                            <a:cxn ang="0">
                              <a:pos x="524" y="460"/>
                            </a:cxn>
                            <a:cxn ang="0">
                              <a:pos x="584" y="118"/>
                            </a:cxn>
                            <a:cxn ang="0">
                              <a:pos x="588" y="118"/>
                            </a:cxn>
                            <a:cxn ang="0">
                              <a:pos x="588" y="116"/>
                            </a:cxn>
                            <a:cxn ang="0">
                              <a:pos x="198" y="12"/>
                            </a:cxn>
                          </a:cxnLst>
                          <a:rect l="0" t="0" r="r" b="b"/>
                          <a:pathLst>
                            <a:path w="588" h="486">
                              <a:moveTo>
                                <a:pt x="198" y="12"/>
                              </a:moveTo>
                              <a:lnTo>
                                <a:pt x="118" y="92"/>
                              </a:lnTo>
                              <a:lnTo>
                                <a:pt x="0" y="0"/>
                              </a:lnTo>
                              <a:lnTo>
                                <a:pt x="0" y="324"/>
                              </a:lnTo>
                              <a:lnTo>
                                <a:pt x="100" y="352"/>
                              </a:lnTo>
                              <a:lnTo>
                                <a:pt x="110" y="436"/>
                              </a:lnTo>
                              <a:lnTo>
                                <a:pt x="284" y="468"/>
                              </a:lnTo>
                              <a:lnTo>
                                <a:pt x="400" y="452"/>
                              </a:lnTo>
                              <a:lnTo>
                                <a:pt x="532" y="486"/>
                              </a:lnTo>
                              <a:lnTo>
                                <a:pt x="524" y="460"/>
                              </a:lnTo>
                              <a:lnTo>
                                <a:pt x="584" y="118"/>
                              </a:lnTo>
                              <a:lnTo>
                                <a:pt x="588" y="118"/>
                              </a:lnTo>
                              <a:lnTo>
                                <a:pt x="588" y="116"/>
                              </a:lnTo>
                              <a:lnTo>
                                <a:pt x="198" y="12"/>
                              </a:lnTo>
                              <a:close/>
                            </a:path>
                          </a:pathLst>
                        </a:custGeom>
                        <a:solidFill>
                          <a:srgbClr val="FF8000"/>
                        </a:solidFill>
                        <a:ln w="38100" cmpd="sng">
                          <a:solidFill>
                            <a:srgbClr val="704581"/>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87" name="Freeform 2865">
                          <a:extLst>
                            <a:ext uri="{FF2B5EF4-FFF2-40B4-BE49-F238E27FC236}">
                              <a16:creationId xmlns:a16="http://schemas.microsoft.com/office/drawing/2014/main" id="{3EA152B1-3F7A-DB4A-8D60-FB0E07FCC6D0}"/>
                            </a:ext>
                          </a:extLst>
                        </p:cNvPr>
                        <p:cNvSpPr>
                          <a:spLocks/>
                        </p:cNvSpPr>
                        <p:nvPr/>
                      </p:nvSpPr>
                      <p:spPr bwMode="auto">
                        <a:xfrm>
                          <a:off x="3766" y="2147"/>
                          <a:ext cx="762" cy="324"/>
                        </a:xfrm>
                        <a:custGeom>
                          <a:avLst/>
                          <a:gdLst/>
                          <a:ahLst/>
                          <a:cxnLst>
                            <a:cxn ang="0">
                              <a:pos x="206" y="304"/>
                            </a:cxn>
                            <a:cxn ang="0">
                              <a:pos x="554" y="246"/>
                            </a:cxn>
                            <a:cxn ang="0">
                              <a:pos x="580" y="154"/>
                            </a:cxn>
                            <a:cxn ang="0">
                              <a:pos x="752" y="30"/>
                            </a:cxn>
                            <a:cxn ang="0">
                              <a:pos x="762" y="0"/>
                            </a:cxn>
                            <a:cxn ang="0">
                              <a:pos x="762" y="0"/>
                            </a:cxn>
                            <a:cxn ang="0">
                              <a:pos x="332" y="88"/>
                            </a:cxn>
                            <a:cxn ang="0">
                              <a:pos x="54" y="134"/>
                            </a:cxn>
                            <a:cxn ang="0">
                              <a:pos x="32" y="134"/>
                            </a:cxn>
                            <a:cxn ang="0">
                              <a:pos x="32" y="230"/>
                            </a:cxn>
                            <a:cxn ang="0">
                              <a:pos x="30" y="230"/>
                            </a:cxn>
                            <a:cxn ang="0">
                              <a:pos x="0" y="324"/>
                            </a:cxn>
                            <a:cxn ang="0">
                              <a:pos x="206" y="304"/>
                            </a:cxn>
                          </a:cxnLst>
                          <a:rect l="0" t="0" r="r" b="b"/>
                          <a:pathLst>
                            <a:path w="762" h="324">
                              <a:moveTo>
                                <a:pt x="206" y="304"/>
                              </a:moveTo>
                              <a:lnTo>
                                <a:pt x="554" y="246"/>
                              </a:lnTo>
                              <a:lnTo>
                                <a:pt x="580" y="154"/>
                              </a:lnTo>
                              <a:lnTo>
                                <a:pt x="752" y="30"/>
                              </a:lnTo>
                              <a:lnTo>
                                <a:pt x="762" y="0"/>
                              </a:lnTo>
                              <a:lnTo>
                                <a:pt x="762" y="0"/>
                              </a:lnTo>
                              <a:lnTo>
                                <a:pt x="332" y="88"/>
                              </a:lnTo>
                              <a:lnTo>
                                <a:pt x="54" y="134"/>
                              </a:lnTo>
                              <a:lnTo>
                                <a:pt x="32" y="134"/>
                              </a:lnTo>
                              <a:lnTo>
                                <a:pt x="32" y="230"/>
                              </a:lnTo>
                              <a:lnTo>
                                <a:pt x="30" y="230"/>
                              </a:lnTo>
                              <a:lnTo>
                                <a:pt x="0" y="324"/>
                              </a:lnTo>
                              <a:lnTo>
                                <a:pt x="206" y="304"/>
                              </a:lnTo>
                              <a:close/>
                            </a:path>
                          </a:pathLst>
                        </a:custGeom>
                        <a:pattFill prst="narHorz">
                          <a:fgClr>
                            <a:srgbClr val="FF8000"/>
                          </a:fgClr>
                          <a:bgClr>
                            <a:schemeClr val="bg1"/>
                          </a:bgClr>
                        </a:pattFill>
                        <a:ln w="38100" cmpd="sng">
                          <a:solidFill>
                            <a:srgbClr val="704581"/>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88" name="Freeform 3025">
                          <a:extLst>
                            <a:ext uri="{FF2B5EF4-FFF2-40B4-BE49-F238E27FC236}">
                              <a16:creationId xmlns:a16="http://schemas.microsoft.com/office/drawing/2014/main" id="{33C6AB6B-9DF4-954E-8AC1-4BC2BD703F20}"/>
                            </a:ext>
                          </a:extLst>
                        </p:cNvPr>
                        <p:cNvSpPr>
                          <a:spLocks/>
                        </p:cNvSpPr>
                        <p:nvPr/>
                      </p:nvSpPr>
                      <p:spPr bwMode="auto">
                        <a:xfrm>
                          <a:off x="4204" y="2357"/>
                          <a:ext cx="546" cy="570"/>
                        </a:xfrm>
                        <a:custGeom>
                          <a:avLst/>
                          <a:gdLst/>
                          <a:ahLst/>
                          <a:cxnLst>
                            <a:cxn ang="0">
                              <a:pos x="422" y="528"/>
                            </a:cxn>
                            <a:cxn ang="0">
                              <a:pos x="456" y="540"/>
                            </a:cxn>
                            <a:cxn ang="0">
                              <a:pos x="456" y="492"/>
                            </a:cxn>
                            <a:cxn ang="0">
                              <a:pos x="526" y="490"/>
                            </a:cxn>
                            <a:cxn ang="0">
                              <a:pos x="526" y="494"/>
                            </a:cxn>
                            <a:cxn ang="0">
                              <a:pos x="526" y="494"/>
                            </a:cxn>
                            <a:cxn ang="0">
                              <a:pos x="512" y="378"/>
                            </a:cxn>
                            <a:cxn ang="0">
                              <a:pos x="546" y="314"/>
                            </a:cxn>
                            <a:cxn ang="0">
                              <a:pos x="284" y="90"/>
                            </a:cxn>
                            <a:cxn ang="0">
                              <a:pos x="284" y="56"/>
                            </a:cxn>
                            <a:cxn ang="0">
                              <a:pos x="232" y="58"/>
                            </a:cxn>
                            <a:cxn ang="0">
                              <a:pos x="254" y="4"/>
                            </a:cxn>
                            <a:cxn ang="0">
                              <a:pos x="260" y="2"/>
                            </a:cxn>
                            <a:cxn ang="0">
                              <a:pos x="254" y="16"/>
                            </a:cxn>
                            <a:cxn ang="0">
                              <a:pos x="262" y="0"/>
                            </a:cxn>
                            <a:cxn ang="0">
                              <a:pos x="182" y="30"/>
                            </a:cxn>
                            <a:cxn ang="0">
                              <a:pos x="0" y="60"/>
                            </a:cxn>
                            <a:cxn ang="0">
                              <a:pos x="120" y="390"/>
                            </a:cxn>
                            <a:cxn ang="0">
                              <a:pos x="142" y="546"/>
                            </a:cxn>
                            <a:cxn ang="0">
                              <a:pos x="160" y="570"/>
                            </a:cxn>
                            <a:cxn ang="0">
                              <a:pos x="422" y="528"/>
                            </a:cxn>
                          </a:cxnLst>
                          <a:rect l="0" t="0" r="r" b="b"/>
                          <a:pathLst>
                            <a:path w="546" h="570">
                              <a:moveTo>
                                <a:pt x="422" y="528"/>
                              </a:moveTo>
                              <a:lnTo>
                                <a:pt x="456" y="540"/>
                              </a:lnTo>
                              <a:lnTo>
                                <a:pt x="456" y="492"/>
                              </a:lnTo>
                              <a:lnTo>
                                <a:pt x="526" y="490"/>
                              </a:lnTo>
                              <a:lnTo>
                                <a:pt x="526" y="494"/>
                              </a:lnTo>
                              <a:lnTo>
                                <a:pt x="526" y="494"/>
                              </a:lnTo>
                              <a:lnTo>
                                <a:pt x="512" y="378"/>
                              </a:lnTo>
                              <a:lnTo>
                                <a:pt x="546" y="314"/>
                              </a:lnTo>
                              <a:lnTo>
                                <a:pt x="284" y="90"/>
                              </a:lnTo>
                              <a:lnTo>
                                <a:pt x="284" y="56"/>
                              </a:lnTo>
                              <a:lnTo>
                                <a:pt x="232" y="58"/>
                              </a:lnTo>
                              <a:lnTo>
                                <a:pt x="254" y="4"/>
                              </a:lnTo>
                              <a:lnTo>
                                <a:pt x="260" y="2"/>
                              </a:lnTo>
                              <a:lnTo>
                                <a:pt x="254" y="16"/>
                              </a:lnTo>
                              <a:lnTo>
                                <a:pt x="262" y="0"/>
                              </a:lnTo>
                              <a:lnTo>
                                <a:pt x="182" y="30"/>
                              </a:lnTo>
                              <a:lnTo>
                                <a:pt x="0" y="60"/>
                              </a:lnTo>
                              <a:lnTo>
                                <a:pt x="120" y="390"/>
                              </a:lnTo>
                              <a:lnTo>
                                <a:pt x="142" y="546"/>
                              </a:lnTo>
                              <a:lnTo>
                                <a:pt x="160" y="570"/>
                              </a:lnTo>
                              <a:lnTo>
                                <a:pt x="422" y="528"/>
                              </a:lnTo>
                              <a:close/>
                            </a:path>
                          </a:pathLst>
                        </a:custGeom>
                        <a:solidFill>
                          <a:srgbClr val="FF8000"/>
                        </a:solidFill>
                        <a:ln w="38100" cmpd="sng">
                          <a:solidFill>
                            <a:srgbClr val="704581"/>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489" name="Freeform 2873">
                          <a:extLst>
                            <a:ext uri="{FF2B5EF4-FFF2-40B4-BE49-F238E27FC236}">
                              <a16:creationId xmlns:a16="http://schemas.microsoft.com/office/drawing/2014/main" id="{676F7A31-9E48-8A49-921D-ED36B6A606FE}"/>
                            </a:ext>
                          </a:extLst>
                        </p:cNvPr>
                        <p:cNvSpPr>
                          <a:spLocks/>
                        </p:cNvSpPr>
                        <p:nvPr/>
                      </p:nvSpPr>
                      <p:spPr bwMode="auto">
                        <a:xfrm>
                          <a:off x="4630" y="1591"/>
                          <a:ext cx="442" cy="222"/>
                        </a:xfrm>
                        <a:custGeom>
                          <a:avLst/>
                          <a:gdLst/>
                          <a:ahLst/>
                          <a:cxnLst>
                            <a:cxn ang="0">
                              <a:pos x="316" y="0"/>
                            </a:cxn>
                            <a:cxn ang="0">
                              <a:pos x="0" y="108"/>
                            </a:cxn>
                            <a:cxn ang="0">
                              <a:pos x="24" y="150"/>
                            </a:cxn>
                            <a:cxn ang="0">
                              <a:pos x="126" y="94"/>
                            </a:cxn>
                            <a:cxn ang="0">
                              <a:pos x="178" y="106"/>
                            </a:cxn>
                            <a:cxn ang="0">
                              <a:pos x="178" y="104"/>
                            </a:cxn>
                            <a:cxn ang="0">
                              <a:pos x="180" y="106"/>
                            </a:cxn>
                            <a:cxn ang="0">
                              <a:pos x="180" y="106"/>
                            </a:cxn>
                            <a:cxn ang="0">
                              <a:pos x="242" y="132"/>
                            </a:cxn>
                            <a:cxn ang="0">
                              <a:pos x="232" y="212"/>
                            </a:cxn>
                            <a:cxn ang="0">
                              <a:pos x="354" y="222"/>
                            </a:cxn>
                            <a:cxn ang="0">
                              <a:pos x="436" y="200"/>
                            </a:cxn>
                            <a:cxn ang="0">
                              <a:pos x="442" y="174"/>
                            </a:cxn>
                            <a:cxn ang="0">
                              <a:pos x="442" y="134"/>
                            </a:cxn>
                            <a:cxn ang="0">
                              <a:pos x="374" y="162"/>
                            </a:cxn>
                            <a:cxn ang="0">
                              <a:pos x="316" y="0"/>
                            </a:cxn>
                          </a:cxnLst>
                          <a:rect l="0" t="0" r="r" b="b"/>
                          <a:pathLst>
                            <a:path w="442" h="222">
                              <a:moveTo>
                                <a:pt x="316" y="0"/>
                              </a:moveTo>
                              <a:lnTo>
                                <a:pt x="0" y="108"/>
                              </a:lnTo>
                              <a:lnTo>
                                <a:pt x="24" y="150"/>
                              </a:lnTo>
                              <a:lnTo>
                                <a:pt x="126" y="94"/>
                              </a:lnTo>
                              <a:lnTo>
                                <a:pt x="178" y="106"/>
                              </a:lnTo>
                              <a:lnTo>
                                <a:pt x="178" y="104"/>
                              </a:lnTo>
                              <a:lnTo>
                                <a:pt x="180" y="106"/>
                              </a:lnTo>
                              <a:lnTo>
                                <a:pt x="180" y="106"/>
                              </a:lnTo>
                              <a:lnTo>
                                <a:pt x="242" y="132"/>
                              </a:lnTo>
                              <a:lnTo>
                                <a:pt x="232" y="212"/>
                              </a:lnTo>
                              <a:lnTo>
                                <a:pt x="354" y="222"/>
                              </a:lnTo>
                              <a:lnTo>
                                <a:pt x="436" y="200"/>
                              </a:lnTo>
                              <a:lnTo>
                                <a:pt x="442" y="174"/>
                              </a:lnTo>
                              <a:lnTo>
                                <a:pt x="442" y="134"/>
                              </a:lnTo>
                              <a:lnTo>
                                <a:pt x="374" y="162"/>
                              </a:lnTo>
                              <a:lnTo>
                                <a:pt x="316" y="0"/>
                              </a:lnTo>
                              <a:close/>
                            </a:path>
                          </a:pathLst>
                        </a:custGeom>
                        <a:pattFill prst="narHorz">
                          <a:fgClr>
                            <a:srgbClr val="FF8000"/>
                          </a:fgClr>
                          <a:bgClr>
                            <a:schemeClr val="bg1"/>
                          </a:bgClr>
                        </a:pattFill>
                        <a:ln w="38100" cmpd="sng">
                          <a:solidFill>
                            <a:srgbClr val="704581"/>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grpSp>
                  <p:sp>
                    <p:nvSpPr>
                      <p:cNvPr id="293" name="Line 3080">
                        <a:extLst>
                          <a:ext uri="{FF2B5EF4-FFF2-40B4-BE49-F238E27FC236}">
                            <a16:creationId xmlns:a16="http://schemas.microsoft.com/office/drawing/2014/main" id="{92B3A310-E117-8D40-BF1E-D45E89B35A41}"/>
                          </a:ext>
                        </a:extLst>
                      </p:cNvPr>
                      <p:cNvSpPr>
                        <a:spLocks noChangeShapeType="1"/>
                      </p:cNvSpPr>
                      <p:nvPr/>
                    </p:nvSpPr>
                    <p:spPr bwMode="auto">
                      <a:xfrm>
                        <a:off x="4360909" y="5385612"/>
                        <a:ext cx="1493" cy="1493"/>
                      </a:xfrm>
                      <a:prstGeom prst="line">
                        <a:avLst/>
                      </a:pr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grpSp>
                <p:sp>
                  <p:nvSpPr>
                    <p:cNvPr id="287" name="Line 3117">
                      <a:extLst>
                        <a:ext uri="{FF2B5EF4-FFF2-40B4-BE49-F238E27FC236}">
                          <a16:creationId xmlns:a16="http://schemas.microsoft.com/office/drawing/2014/main" id="{F8C6E902-5B4C-E747-B525-570787DD3D9F}"/>
                        </a:ext>
                      </a:extLst>
                    </p:cNvPr>
                    <p:cNvSpPr>
                      <a:spLocks noChangeShapeType="1"/>
                    </p:cNvSpPr>
                    <p:nvPr/>
                  </p:nvSpPr>
                  <p:spPr bwMode="auto">
                    <a:xfrm>
                      <a:off x="7947449" y="1089044"/>
                      <a:ext cx="1493" cy="1493"/>
                    </a:xfrm>
                    <a:prstGeom prst="line">
                      <a:avLst/>
                    </a:pr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88" name="Line 3118">
                      <a:extLst>
                        <a:ext uri="{FF2B5EF4-FFF2-40B4-BE49-F238E27FC236}">
                          <a16:creationId xmlns:a16="http://schemas.microsoft.com/office/drawing/2014/main" id="{7413AEC2-9711-254E-B682-1D522B49E5F9}"/>
                        </a:ext>
                      </a:extLst>
                    </p:cNvPr>
                    <p:cNvSpPr>
                      <a:spLocks noChangeShapeType="1"/>
                    </p:cNvSpPr>
                    <p:nvPr/>
                  </p:nvSpPr>
                  <p:spPr bwMode="auto">
                    <a:xfrm>
                      <a:off x="7947449" y="1089044"/>
                      <a:ext cx="1493" cy="1493"/>
                    </a:xfrm>
                    <a:prstGeom prst="line">
                      <a:avLst/>
                    </a:pr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89" name="Line 3119">
                      <a:extLst>
                        <a:ext uri="{FF2B5EF4-FFF2-40B4-BE49-F238E27FC236}">
                          <a16:creationId xmlns:a16="http://schemas.microsoft.com/office/drawing/2014/main" id="{0F59030D-4AA3-4B41-82CB-68247AF58EF3}"/>
                        </a:ext>
                      </a:extLst>
                    </p:cNvPr>
                    <p:cNvSpPr>
                      <a:spLocks noChangeShapeType="1"/>
                    </p:cNvSpPr>
                    <p:nvPr/>
                  </p:nvSpPr>
                  <p:spPr bwMode="auto">
                    <a:xfrm>
                      <a:off x="7875804" y="1954760"/>
                      <a:ext cx="1493" cy="1493"/>
                    </a:xfrm>
                    <a:prstGeom prst="line">
                      <a:avLst/>
                    </a:pr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90" name="Line 3120">
                      <a:extLst>
                        <a:ext uri="{FF2B5EF4-FFF2-40B4-BE49-F238E27FC236}">
                          <a16:creationId xmlns:a16="http://schemas.microsoft.com/office/drawing/2014/main" id="{C865F20A-2DCA-0246-9736-04BDE54C9D8F}"/>
                        </a:ext>
                      </a:extLst>
                    </p:cNvPr>
                    <p:cNvSpPr>
                      <a:spLocks noChangeShapeType="1"/>
                    </p:cNvSpPr>
                    <p:nvPr/>
                  </p:nvSpPr>
                  <p:spPr bwMode="auto">
                    <a:xfrm>
                      <a:off x="8240002" y="1742809"/>
                      <a:ext cx="1493" cy="1493"/>
                    </a:xfrm>
                    <a:prstGeom prst="line">
                      <a:avLst/>
                    </a:prstGeom>
                    <a:grpFill/>
                    <a:ln w="12700" cmpd="sng">
                      <a:solidFill>
                        <a:srgbClr val="FFFFFF"/>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sp>
                  <p:nvSpPr>
                    <p:cNvPr id="291" name="Freeform 3059">
                      <a:extLst>
                        <a:ext uri="{FF2B5EF4-FFF2-40B4-BE49-F238E27FC236}">
                          <a16:creationId xmlns:a16="http://schemas.microsoft.com/office/drawing/2014/main" id="{00C658BB-D273-AB4D-B164-75A16192373B}"/>
                        </a:ext>
                      </a:extLst>
                    </p:cNvPr>
                    <p:cNvSpPr>
                      <a:spLocks/>
                    </p:cNvSpPr>
                    <p:nvPr/>
                  </p:nvSpPr>
                  <p:spPr bwMode="auto">
                    <a:xfrm>
                      <a:off x="7947449" y="1575636"/>
                      <a:ext cx="247774" cy="271656"/>
                    </a:xfrm>
                    <a:custGeom>
                      <a:avLst/>
                      <a:gdLst/>
                      <a:ahLst/>
                      <a:cxnLst>
                        <a:cxn ang="0">
                          <a:pos x="2" y="46"/>
                        </a:cxn>
                        <a:cxn ang="0">
                          <a:pos x="12" y="128"/>
                        </a:cxn>
                        <a:cxn ang="0">
                          <a:pos x="64" y="182"/>
                        </a:cxn>
                        <a:cxn ang="0">
                          <a:pos x="60" y="178"/>
                        </a:cxn>
                        <a:cxn ang="0">
                          <a:pos x="64" y="182"/>
                        </a:cxn>
                        <a:cxn ang="0">
                          <a:pos x="66" y="178"/>
                        </a:cxn>
                        <a:cxn ang="0">
                          <a:pos x="150" y="138"/>
                        </a:cxn>
                        <a:cxn ang="0">
                          <a:pos x="164" y="138"/>
                        </a:cxn>
                        <a:cxn ang="0">
                          <a:pos x="166" y="138"/>
                        </a:cxn>
                        <a:cxn ang="0">
                          <a:pos x="138" y="0"/>
                        </a:cxn>
                        <a:cxn ang="0">
                          <a:pos x="0" y="44"/>
                        </a:cxn>
                        <a:cxn ang="0">
                          <a:pos x="2" y="46"/>
                        </a:cxn>
                      </a:cxnLst>
                      <a:rect l="0" t="0" r="r" b="b"/>
                      <a:pathLst>
                        <a:path w="166" h="182">
                          <a:moveTo>
                            <a:pt x="2" y="46"/>
                          </a:moveTo>
                          <a:lnTo>
                            <a:pt x="12" y="128"/>
                          </a:lnTo>
                          <a:lnTo>
                            <a:pt x="64" y="182"/>
                          </a:lnTo>
                          <a:lnTo>
                            <a:pt x="60" y="178"/>
                          </a:lnTo>
                          <a:lnTo>
                            <a:pt x="64" y="182"/>
                          </a:lnTo>
                          <a:lnTo>
                            <a:pt x="66" y="178"/>
                          </a:lnTo>
                          <a:lnTo>
                            <a:pt x="150" y="138"/>
                          </a:lnTo>
                          <a:lnTo>
                            <a:pt x="164" y="138"/>
                          </a:lnTo>
                          <a:lnTo>
                            <a:pt x="166" y="138"/>
                          </a:lnTo>
                          <a:lnTo>
                            <a:pt x="138" y="0"/>
                          </a:lnTo>
                          <a:lnTo>
                            <a:pt x="0" y="44"/>
                          </a:lnTo>
                          <a:lnTo>
                            <a:pt x="2" y="46"/>
                          </a:lnTo>
                          <a:close/>
                        </a:path>
                      </a:pathLst>
                    </a:custGeom>
                    <a:pattFill prst="narHorz">
                      <a:fgClr>
                        <a:srgbClr val="FF8000"/>
                      </a:fgClr>
                      <a:bgClr>
                        <a:schemeClr val="bg1"/>
                      </a:bgClr>
                    </a:pattFill>
                    <a:ln w="38100" cmpd="sng">
                      <a:solidFill>
                        <a:srgbClr val="704581"/>
                      </a:solidFill>
                      <a:prstDash val="solid"/>
                      <a:round/>
                      <a:headEnd/>
                      <a:tailEnd/>
                    </a:ln>
                  </p:spPr>
                  <p:txBody>
                    <a:bodyPr/>
                    <a:lstStyle/>
                    <a:p>
                      <a:pPr defTabSz="342900">
                        <a:defRPr/>
                      </a:pPr>
                      <a:endParaRPr lang="da-DK" sz="1350" kern="0">
                        <a:solidFill>
                          <a:srgbClr val="171717"/>
                        </a:solidFill>
                        <a:latin typeface="Calibri" pitchFamily="34" charset="0"/>
                        <a:ea typeface="ＭＳ Ｐゴシック" pitchFamily="-97" charset="-128"/>
                        <a:cs typeface="Calibri" pitchFamily="34" charset="0"/>
                      </a:endParaRPr>
                    </a:p>
                  </p:txBody>
                </p:sp>
              </p:grpSp>
            </p:grpSp>
          </p:grpSp>
          <p:sp>
            <p:nvSpPr>
              <p:cNvPr id="271" name="Tekstboks 508">
                <a:extLst>
                  <a:ext uri="{FF2B5EF4-FFF2-40B4-BE49-F238E27FC236}">
                    <a16:creationId xmlns:a16="http://schemas.microsoft.com/office/drawing/2014/main" id="{D1D70587-F1B1-A846-8E73-A37678D00221}"/>
                  </a:ext>
                </a:extLst>
              </p:cNvPr>
              <p:cNvSpPr txBox="1">
                <a:spLocks noChangeArrowheads="1"/>
              </p:cNvSpPr>
              <p:nvPr/>
            </p:nvSpPr>
            <p:spPr bwMode="auto">
              <a:xfrm>
                <a:off x="5628507" y="4053277"/>
                <a:ext cx="170672" cy="2015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457200">
                  <a:defRPr sz="3200">
                    <a:solidFill>
                      <a:schemeClr val="tx1"/>
                    </a:solidFill>
                    <a:latin typeface="Arial" charset="0"/>
                  </a:defRPr>
                </a:lvl1pPr>
                <a:lvl2pPr defTabSz="457200">
                  <a:defRPr sz="2800">
                    <a:solidFill>
                      <a:schemeClr val="tx1"/>
                    </a:solidFill>
                    <a:latin typeface="Arial" charset="0"/>
                  </a:defRPr>
                </a:lvl2pPr>
                <a:lvl3pPr defTabSz="457200">
                  <a:defRPr sz="2400">
                    <a:solidFill>
                      <a:schemeClr val="tx1"/>
                    </a:solidFill>
                    <a:latin typeface="Arial" charset="0"/>
                  </a:defRPr>
                </a:lvl3pPr>
                <a:lvl4pPr defTabSz="457200">
                  <a:defRPr sz="2000">
                    <a:solidFill>
                      <a:schemeClr val="tx1"/>
                    </a:solidFill>
                    <a:latin typeface="Arial" charset="0"/>
                  </a:defRPr>
                </a:lvl4pPr>
                <a:lvl5pPr defTabSz="457200">
                  <a:defRPr sz="2000">
                    <a:solidFill>
                      <a:schemeClr val="tx1"/>
                    </a:solidFill>
                    <a:latin typeface="Arial" charset="0"/>
                  </a:defRPr>
                </a:lvl5pPr>
                <a:lvl6pPr defTabSz="457200" eaLnBrk="0" hangingPunct="0">
                  <a:defRPr sz="2000">
                    <a:solidFill>
                      <a:schemeClr val="tx1"/>
                    </a:solidFill>
                    <a:latin typeface="Arial" charset="0"/>
                  </a:defRPr>
                </a:lvl6pPr>
                <a:lvl7pPr defTabSz="457200" eaLnBrk="0" hangingPunct="0">
                  <a:defRPr sz="2000">
                    <a:solidFill>
                      <a:schemeClr val="tx1"/>
                    </a:solidFill>
                    <a:latin typeface="Arial" charset="0"/>
                  </a:defRPr>
                </a:lvl7pPr>
                <a:lvl8pPr defTabSz="457200" eaLnBrk="0" hangingPunct="0">
                  <a:defRPr sz="2000">
                    <a:solidFill>
                      <a:schemeClr val="tx1"/>
                    </a:solidFill>
                    <a:latin typeface="Arial" charset="0"/>
                  </a:defRPr>
                </a:lvl8pPr>
                <a:lvl9pPr defTabSz="457200" eaLnBrk="0" hangingPunct="0">
                  <a:defRPr sz="2000">
                    <a:solidFill>
                      <a:schemeClr val="tx1"/>
                    </a:solidFill>
                    <a:latin typeface="Arial" charset="0"/>
                  </a:defRPr>
                </a:lvl9pPr>
              </a:lstStyle>
              <a:p>
                <a:endParaRPr lang="da-DK" altLang="en-US" sz="675" b="1">
                  <a:solidFill>
                    <a:srgbClr val="171717"/>
                  </a:solidFill>
                  <a:latin typeface="Calibri" pitchFamily="34" charset="0"/>
                  <a:ea typeface="MS PGothic" pitchFamily="34" charset="-128"/>
                  <a:cs typeface="Calibri" pitchFamily="34" charset="0"/>
                </a:endParaRPr>
              </a:p>
            </p:txBody>
          </p:sp>
          <p:sp>
            <p:nvSpPr>
              <p:cNvPr id="272" name="Diamond 271">
                <a:extLst>
                  <a:ext uri="{FF2B5EF4-FFF2-40B4-BE49-F238E27FC236}">
                    <a16:creationId xmlns:a16="http://schemas.microsoft.com/office/drawing/2014/main" id="{8D081E8B-948F-2241-B23C-AD1C32FA2C32}"/>
                  </a:ext>
                </a:extLst>
              </p:cNvPr>
              <p:cNvSpPr/>
              <p:nvPr/>
            </p:nvSpPr>
            <p:spPr>
              <a:xfrm rot="19557310">
                <a:off x="7303510" y="2638338"/>
                <a:ext cx="137494" cy="146570"/>
              </a:xfrm>
              <a:prstGeom prst="diamond">
                <a:avLst/>
              </a:prstGeom>
              <a:solidFill>
                <a:srgbClr val="FF8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5" name="Group 3129">
              <a:extLst>
                <a:ext uri="{FF2B5EF4-FFF2-40B4-BE49-F238E27FC236}">
                  <a16:creationId xmlns:a16="http://schemas.microsoft.com/office/drawing/2014/main" id="{850D3034-FC49-464C-AC1F-FCFCB1652FAF}"/>
                </a:ext>
              </a:extLst>
            </p:cNvPr>
            <p:cNvGrpSpPr>
              <a:grpSpLocks/>
            </p:cNvGrpSpPr>
            <p:nvPr/>
          </p:nvGrpSpPr>
          <p:grpSpPr bwMode="auto">
            <a:xfrm rot="19404755">
              <a:off x="160922" y="4026279"/>
              <a:ext cx="1605636" cy="1686575"/>
              <a:chOff x="54567" y="4905097"/>
              <a:chExt cx="1459283" cy="1702234"/>
            </a:xfrm>
            <a:solidFill>
              <a:srgbClr val="FF8000"/>
            </a:solidFill>
          </p:grpSpPr>
          <p:grpSp>
            <p:nvGrpSpPr>
              <p:cNvPr id="256" name="Group 3126">
                <a:extLst>
                  <a:ext uri="{FF2B5EF4-FFF2-40B4-BE49-F238E27FC236}">
                    <a16:creationId xmlns:a16="http://schemas.microsoft.com/office/drawing/2014/main" id="{CE36C9F9-53D6-1444-B9C0-ADD9C7A959B4}"/>
                  </a:ext>
                </a:extLst>
              </p:cNvPr>
              <p:cNvGrpSpPr>
                <a:grpSpLocks/>
              </p:cNvGrpSpPr>
              <p:nvPr/>
            </p:nvGrpSpPr>
            <p:grpSpPr bwMode="auto">
              <a:xfrm>
                <a:off x="54567" y="4905097"/>
                <a:ext cx="1459283" cy="1702234"/>
                <a:chOff x="54567" y="4905098"/>
                <a:chExt cx="1459282" cy="1702233"/>
              </a:xfrm>
              <a:grpFill/>
            </p:grpSpPr>
            <p:grpSp>
              <p:nvGrpSpPr>
                <p:cNvPr id="258" name="Group 3124">
                  <a:extLst>
                    <a:ext uri="{FF2B5EF4-FFF2-40B4-BE49-F238E27FC236}">
                      <a16:creationId xmlns:a16="http://schemas.microsoft.com/office/drawing/2014/main" id="{0F62E546-033C-7E41-BB73-DFA444C34DFF}"/>
                    </a:ext>
                  </a:extLst>
                </p:cNvPr>
                <p:cNvGrpSpPr>
                  <a:grpSpLocks/>
                </p:cNvGrpSpPr>
                <p:nvPr/>
              </p:nvGrpSpPr>
              <p:grpSpPr bwMode="auto">
                <a:xfrm>
                  <a:off x="54567" y="4905098"/>
                  <a:ext cx="1459282" cy="1702233"/>
                  <a:chOff x="54567" y="4905098"/>
                  <a:chExt cx="1459282" cy="1702233"/>
                </a:xfrm>
                <a:grpFill/>
              </p:grpSpPr>
              <p:grpSp>
                <p:nvGrpSpPr>
                  <p:cNvPr id="260" name="Group 3122">
                    <a:extLst>
                      <a:ext uri="{FF2B5EF4-FFF2-40B4-BE49-F238E27FC236}">
                        <a16:creationId xmlns:a16="http://schemas.microsoft.com/office/drawing/2014/main" id="{92ADB405-90C6-AF4B-8009-4A7B6DC4489D}"/>
                      </a:ext>
                    </a:extLst>
                  </p:cNvPr>
                  <p:cNvGrpSpPr>
                    <a:grpSpLocks/>
                  </p:cNvGrpSpPr>
                  <p:nvPr/>
                </p:nvGrpSpPr>
                <p:grpSpPr bwMode="auto">
                  <a:xfrm>
                    <a:off x="54567" y="4905098"/>
                    <a:ext cx="1459282" cy="1702233"/>
                    <a:chOff x="54567" y="4905098"/>
                    <a:chExt cx="1459282" cy="1702233"/>
                  </a:xfrm>
                  <a:grpFill/>
                </p:grpSpPr>
                <p:grpSp>
                  <p:nvGrpSpPr>
                    <p:cNvPr id="262" name="Group 3119">
                      <a:extLst>
                        <a:ext uri="{FF2B5EF4-FFF2-40B4-BE49-F238E27FC236}">
                          <a16:creationId xmlns:a16="http://schemas.microsoft.com/office/drawing/2014/main" id="{920BE2ED-7D40-FD4D-B449-6A2E2DCED2ED}"/>
                        </a:ext>
                      </a:extLst>
                    </p:cNvPr>
                    <p:cNvGrpSpPr>
                      <a:grpSpLocks/>
                    </p:cNvGrpSpPr>
                    <p:nvPr/>
                  </p:nvGrpSpPr>
                  <p:grpSpPr bwMode="auto">
                    <a:xfrm>
                      <a:off x="54567" y="4905098"/>
                      <a:ext cx="1459282" cy="1344967"/>
                      <a:chOff x="54567" y="4905097"/>
                      <a:chExt cx="1459283" cy="1344968"/>
                    </a:xfrm>
                    <a:grpFill/>
                  </p:grpSpPr>
                  <p:grpSp>
                    <p:nvGrpSpPr>
                      <p:cNvPr id="264" name="Group 3117">
                        <a:extLst>
                          <a:ext uri="{FF2B5EF4-FFF2-40B4-BE49-F238E27FC236}">
                            <a16:creationId xmlns:a16="http://schemas.microsoft.com/office/drawing/2014/main" id="{7DAC8D65-942B-2C48-9A8D-FF9DE9733A8D}"/>
                          </a:ext>
                        </a:extLst>
                      </p:cNvPr>
                      <p:cNvGrpSpPr>
                        <a:grpSpLocks/>
                      </p:cNvGrpSpPr>
                      <p:nvPr/>
                    </p:nvGrpSpPr>
                    <p:grpSpPr bwMode="auto">
                      <a:xfrm>
                        <a:off x="54567" y="4905097"/>
                        <a:ext cx="1459283" cy="1344968"/>
                        <a:chOff x="54567" y="4905097"/>
                        <a:chExt cx="1459283" cy="1344968"/>
                      </a:xfrm>
                      <a:grpFill/>
                    </p:grpSpPr>
                    <p:grpSp>
                      <p:nvGrpSpPr>
                        <p:cNvPr id="266" name="Group 3115">
                          <a:extLst>
                            <a:ext uri="{FF2B5EF4-FFF2-40B4-BE49-F238E27FC236}">
                              <a16:creationId xmlns:a16="http://schemas.microsoft.com/office/drawing/2014/main" id="{46A49122-641E-1347-9B3E-2FDF26EBAA0D}"/>
                            </a:ext>
                          </a:extLst>
                        </p:cNvPr>
                        <p:cNvGrpSpPr>
                          <a:grpSpLocks/>
                        </p:cNvGrpSpPr>
                        <p:nvPr/>
                      </p:nvGrpSpPr>
                      <p:grpSpPr bwMode="auto">
                        <a:xfrm>
                          <a:off x="54567" y="4905097"/>
                          <a:ext cx="1459283" cy="1344968"/>
                          <a:chOff x="54567" y="4905097"/>
                          <a:chExt cx="1459283" cy="1344968"/>
                        </a:xfrm>
                        <a:grpFill/>
                      </p:grpSpPr>
                      <p:sp>
                        <p:nvSpPr>
                          <p:cNvPr id="268" name="Freeform 267">
                            <a:extLst>
                              <a:ext uri="{FF2B5EF4-FFF2-40B4-BE49-F238E27FC236}">
                                <a16:creationId xmlns:a16="http://schemas.microsoft.com/office/drawing/2014/main" id="{6A271F56-65B4-2948-8A8C-7C403D8382E7}"/>
                              </a:ext>
                            </a:extLst>
                          </p:cNvPr>
                          <p:cNvSpPr/>
                          <p:nvPr/>
                        </p:nvSpPr>
                        <p:spPr>
                          <a:xfrm>
                            <a:off x="54567" y="4960394"/>
                            <a:ext cx="1459283" cy="1289671"/>
                          </a:xfrm>
                          <a:custGeom>
                            <a:avLst/>
                            <a:gdLst>
                              <a:gd name="connsiteX0" fmla="*/ 0 w 1459282"/>
                              <a:gd name="connsiteY0" fmla="*/ 657617 h 1290181"/>
                              <a:gd name="connsiteX1" fmla="*/ 28184 w 1459282"/>
                              <a:gd name="connsiteY1" fmla="*/ 713984 h 1290181"/>
                              <a:gd name="connsiteX2" fmla="*/ 68893 w 1459282"/>
                              <a:gd name="connsiteY2" fmla="*/ 742167 h 1290181"/>
                              <a:gd name="connsiteX3" fmla="*/ 97077 w 1459282"/>
                              <a:gd name="connsiteY3" fmla="*/ 754693 h 1290181"/>
                              <a:gd name="connsiteX4" fmla="*/ 140918 w 1459282"/>
                              <a:gd name="connsiteY4" fmla="*/ 786008 h 1290181"/>
                              <a:gd name="connsiteX5" fmla="*/ 140918 w 1459282"/>
                              <a:gd name="connsiteY5" fmla="*/ 786008 h 1290181"/>
                              <a:gd name="connsiteX6" fmla="*/ 228600 w 1459282"/>
                              <a:gd name="connsiteY6" fmla="*/ 832981 h 1290181"/>
                              <a:gd name="connsiteX7" fmla="*/ 237995 w 1459282"/>
                              <a:gd name="connsiteY7" fmla="*/ 820455 h 1290181"/>
                              <a:gd name="connsiteX8" fmla="*/ 263047 w 1459282"/>
                              <a:gd name="connsiteY8" fmla="*/ 829849 h 1290181"/>
                              <a:gd name="connsiteX9" fmla="*/ 278704 w 1459282"/>
                              <a:gd name="connsiteY9" fmla="*/ 817323 h 1290181"/>
                              <a:gd name="connsiteX10" fmla="*/ 316282 w 1459282"/>
                              <a:gd name="connsiteY10" fmla="*/ 832981 h 1290181"/>
                              <a:gd name="connsiteX11" fmla="*/ 347597 w 1459282"/>
                              <a:gd name="connsiteY11" fmla="*/ 814192 h 1290181"/>
                              <a:gd name="connsiteX12" fmla="*/ 388307 w 1459282"/>
                              <a:gd name="connsiteY12" fmla="*/ 832981 h 1290181"/>
                              <a:gd name="connsiteX13" fmla="*/ 429017 w 1459282"/>
                              <a:gd name="connsiteY13" fmla="*/ 820455 h 1290181"/>
                              <a:gd name="connsiteX14" fmla="*/ 457200 w 1459282"/>
                              <a:gd name="connsiteY14" fmla="*/ 845507 h 1290181"/>
                              <a:gd name="connsiteX15" fmla="*/ 485384 w 1459282"/>
                              <a:gd name="connsiteY15" fmla="*/ 820455 h 1290181"/>
                              <a:gd name="connsiteX16" fmla="*/ 516699 w 1459282"/>
                              <a:gd name="connsiteY16" fmla="*/ 826718 h 1290181"/>
                              <a:gd name="connsiteX17" fmla="*/ 526093 w 1459282"/>
                              <a:gd name="connsiteY17" fmla="*/ 807929 h 1290181"/>
                              <a:gd name="connsiteX18" fmla="*/ 513567 w 1459282"/>
                              <a:gd name="connsiteY18" fmla="*/ 786008 h 1290181"/>
                              <a:gd name="connsiteX19" fmla="*/ 554277 w 1459282"/>
                              <a:gd name="connsiteY19" fmla="*/ 773482 h 1290181"/>
                              <a:gd name="connsiteX20" fmla="*/ 579329 w 1459282"/>
                              <a:gd name="connsiteY20" fmla="*/ 773482 h 1290181"/>
                              <a:gd name="connsiteX21" fmla="*/ 610644 w 1459282"/>
                              <a:gd name="connsiteY21" fmla="*/ 773482 h 1290181"/>
                              <a:gd name="connsiteX22" fmla="*/ 610644 w 1459282"/>
                              <a:gd name="connsiteY22" fmla="*/ 751562 h 1290181"/>
                              <a:gd name="connsiteX23" fmla="*/ 641959 w 1459282"/>
                              <a:gd name="connsiteY23" fmla="*/ 776614 h 1290181"/>
                              <a:gd name="connsiteX24" fmla="*/ 654485 w 1459282"/>
                              <a:gd name="connsiteY24" fmla="*/ 751562 h 1290181"/>
                              <a:gd name="connsiteX25" fmla="*/ 682669 w 1459282"/>
                              <a:gd name="connsiteY25" fmla="*/ 757825 h 1290181"/>
                              <a:gd name="connsiteX26" fmla="*/ 701458 w 1459282"/>
                              <a:gd name="connsiteY26" fmla="*/ 751562 h 1290181"/>
                              <a:gd name="connsiteX27" fmla="*/ 735904 w 1459282"/>
                              <a:gd name="connsiteY27" fmla="*/ 751562 h 1290181"/>
                              <a:gd name="connsiteX28" fmla="*/ 760956 w 1459282"/>
                              <a:gd name="connsiteY28" fmla="*/ 773482 h 1290181"/>
                              <a:gd name="connsiteX29" fmla="*/ 786008 w 1459282"/>
                              <a:gd name="connsiteY29" fmla="*/ 779745 h 1290181"/>
                              <a:gd name="connsiteX30" fmla="*/ 754693 w 1459282"/>
                              <a:gd name="connsiteY30" fmla="*/ 792271 h 1290181"/>
                              <a:gd name="connsiteX31" fmla="*/ 757825 w 1459282"/>
                              <a:gd name="connsiteY31" fmla="*/ 817323 h 1290181"/>
                              <a:gd name="connsiteX32" fmla="*/ 739036 w 1459282"/>
                              <a:gd name="connsiteY32" fmla="*/ 804797 h 1290181"/>
                              <a:gd name="connsiteX33" fmla="*/ 720247 w 1459282"/>
                              <a:gd name="connsiteY33" fmla="*/ 779745 h 1290181"/>
                              <a:gd name="connsiteX34" fmla="*/ 660748 w 1459282"/>
                              <a:gd name="connsiteY34" fmla="*/ 801666 h 1290181"/>
                              <a:gd name="connsiteX35" fmla="*/ 613776 w 1459282"/>
                              <a:gd name="connsiteY35" fmla="*/ 817323 h 1290181"/>
                              <a:gd name="connsiteX36" fmla="*/ 641959 w 1459282"/>
                              <a:gd name="connsiteY36" fmla="*/ 842376 h 1290181"/>
                              <a:gd name="connsiteX37" fmla="*/ 623170 w 1459282"/>
                              <a:gd name="connsiteY37" fmla="*/ 851770 h 1290181"/>
                              <a:gd name="connsiteX38" fmla="*/ 598118 w 1459282"/>
                              <a:gd name="connsiteY38" fmla="*/ 842376 h 1290181"/>
                              <a:gd name="connsiteX39" fmla="*/ 620039 w 1459282"/>
                              <a:gd name="connsiteY39" fmla="*/ 870559 h 1290181"/>
                              <a:gd name="connsiteX40" fmla="*/ 657617 w 1459282"/>
                              <a:gd name="connsiteY40" fmla="*/ 870559 h 1290181"/>
                              <a:gd name="connsiteX41" fmla="*/ 698326 w 1459282"/>
                              <a:gd name="connsiteY41" fmla="*/ 879954 h 1290181"/>
                              <a:gd name="connsiteX42" fmla="*/ 735904 w 1459282"/>
                              <a:gd name="connsiteY42" fmla="*/ 883085 h 1290181"/>
                              <a:gd name="connsiteX43" fmla="*/ 754693 w 1459282"/>
                              <a:gd name="connsiteY43" fmla="*/ 892480 h 1290181"/>
                              <a:gd name="connsiteX44" fmla="*/ 754693 w 1459282"/>
                              <a:gd name="connsiteY44" fmla="*/ 892480 h 1290181"/>
                              <a:gd name="connsiteX45" fmla="*/ 779745 w 1459282"/>
                              <a:gd name="connsiteY45" fmla="*/ 864296 h 1290181"/>
                              <a:gd name="connsiteX46" fmla="*/ 789140 w 1459282"/>
                              <a:gd name="connsiteY46" fmla="*/ 832981 h 1290181"/>
                              <a:gd name="connsiteX47" fmla="*/ 804797 w 1459282"/>
                              <a:gd name="connsiteY47" fmla="*/ 829849 h 1290181"/>
                              <a:gd name="connsiteX48" fmla="*/ 814192 w 1459282"/>
                              <a:gd name="connsiteY48" fmla="*/ 851770 h 1290181"/>
                              <a:gd name="connsiteX49" fmla="*/ 851770 w 1459282"/>
                              <a:gd name="connsiteY49" fmla="*/ 867428 h 1290181"/>
                              <a:gd name="connsiteX50" fmla="*/ 845507 w 1459282"/>
                              <a:gd name="connsiteY50" fmla="*/ 886217 h 1290181"/>
                              <a:gd name="connsiteX51" fmla="*/ 845507 w 1459282"/>
                              <a:gd name="connsiteY51" fmla="*/ 920663 h 1290181"/>
                              <a:gd name="connsiteX52" fmla="*/ 851770 w 1459282"/>
                              <a:gd name="connsiteY52" fmla="*/ 936321 h 1290181"/>
                              <a:gd name="connsiteX53" fmla="*/ 889348 w 1459282"/>
                              <a:gd name="connsiteY53" fmla="*/ 939452 h 1290181"/>
                              <a:gd name="connsiteX54" fmla="*/ 883085 w 1459282"/>
                              <a:gd name="connsiteY54" fmla="*/ 961373 h 1290181"/>
                              <a:gd name="connsiteX55" fmla="*/ 883085 w 1459282"/>
                              <a:gd name="connsiteY55" fmla="*/ 995819 h 1290181"/>
                              <a:gd name="connsiteX56" fmla="*/ 901874 w 1459282"/>
                              <a:gd name="connsiteY56" fmla="*/ 1011477 h 1290181"/>
                              <a:gd name="connsiteX57" fmla="*/ 945715 w 1459282"/>
                              <a:gd name="connsiteY57" fmla="*/ 1017740 h 1290181"/>
                              <a:gd name="connsiteX58" fmla="*/ 955110 w 1459282"/>
                              <a:gd name="connsiteY58" fmla="*/ 1058449 h 1290181"/>
                              <a:gd name="connsiteX59" fmla="*/ 983293 w 1459282"/>
                              <a:gd name="connsiteY59" fmla="*/ 1061581 h 1290181"/>
                              <a:gd name="connsiteX60" fmla="*/ 977030 w 1459282"/>
                              <a:gd name="connsiteY60" fmla="*/ 1086633 h 1290181"/>
                              <a:gd name="connsiteX61" fmla="*/ 998951 w 1459282"/>
                              <a:gd name="connsiteY61" fmla="*/ 1102291 h 1290181"/>
                              <a:gd name="connsiteX62" fmla="*/ 1036529 w 1459282"/>
                              <a:gd name="connsiteY62" fmla="*/ 1105422 h 1290181"/>
                              <a:gd name="connsiteX63" fmla="*/ 1052187 w 1459282"/>
                              <a:gd name="connsiteY63" fmla="*/ 1117948 h 1290181"/>
                              <a:gd name="connsiteX64" fmla="*/ 1033397 w 1459282"/>
                              <a:gd name="connsiteY64" fmla="*/ 1130474 h 1290181"/>
                              <a:gd name="connsiteX65" fmla="*/ 1033397 w 1459282"/>
                              <a:gd name="connsiteY65" fmla="*/ 1130474 h 1290181"/>
                              <a:gd name="connsiteX66" fmla="*/ 1017740 w 1459282"/>
                              <a:gd name="connsiteY66" fmla="*/ 1152395 h 1290181"/>
                              <a:gd name="connsiteX67" fmla="*/ 1042792 w 1459282"/>
                              <a:gd name="connsiteY67" fmla="*/ 1168052 h 1290181"/>
                              <a:gd name="connsiteX68" fmla="*/ 1049055 w 1459282"/>
                              <a:gd name="connsiteY68" fmla="*/ 1189973 h 1290181"/>
                              <a:gd name="connsiteX69" fmla="*/ 1039661 w 1459282"/>
                              <a:gd name="connsiteY69" fmla="*/ 1205630 h 1290181"/>
                              <a:gd name="connsiteX70" fmla="*/ 1052187 w 1459282"/>
                              <a:gd name="connsiteY70" fmla="*/ 1230682 h 1290181"/>
                              <a:gd name="connsiteX71" fmla="*/ 1061581 w 1459282"/>
                              <a:gd name="connsiteY71" fmla="*/ 1268260 h 1290181"/>
                              <a:gd name="connsiteX72" fmla="*/ 1105422 w 1459282"/>
                              <a:gd name="connsiteY72" fmla="*/ 1290181 h 1290181"/>
                              <a:gd name="connsiteX73" fmla="*/ 1096028 w 1459282"/>
                              <a:gd name="connsiteY73" fmla="*/ 1265129 h 1290181"/>
                              <a:gd name="connsiteX74" fmla="*/ 1086633 w 1459282"/>
                              <a:gd name="connsiteY74" fmla="*/ 1224419 h 1290181"/>
                              <a:gd name="connsiteX75" fmla="*/ 1074107 w 1459282"/>
                              <a:gd name="connsiteY75" fmla="*/ 1193104 h 1290181"/>
                              <a:gd name="connsiteX76" fmla="*/ 1070976 w 1459282"/>
                              <a:gd name="connsiteY76" fmla="*/ 1161789 h 1290181"/>
                              <a:gd name="connsiteX77" fmla="*/ 1058450 w 1459282"/>
                              <a:gd name="connsiteY77" fmla="*/ 1130474 h 1290181"/>
                              <a:gd name="connsiteX78" fmla="*/ 1067844 w 1459282"/>
                              <a:gd name="connsiteY78" fmla="*/ 1099159 h 1290181"/>
                              <a:gd name="connsiteX79" fmla="*/ 1058450 w 1459282"/>
                              <a:gd name="connsiteY79" fmla="*/ 1074107 h 1290181"/>
                              <a:gd name="connsiteX80" fmla="*/ 1039661 w 1459282"/>
                              <a:gd name="connsiteY80" fmla="*/ 1083502 h 1290181"/>
                              <a:gd name="connsiteX81" fmla="*/ 1020871 w 1459282"/>
                              <a:gd name="connsiteY81" fmla="*/ 1067844 h 1290181"/>
                              <a:gd name="connsiteX82" fmla="*/ 1005214 w 1459282"/>
                              <a:gd name="connsiteY82" fmla="*/ 1049055 h 1290181"/>
                              <a:gd name="connsiteX83" fmla="*/ 1459282 w 1459282"/>
                              <a:gd name="connsiteY83" fmla="*/ 432148 h 1290181"/>
                              <a:gd name="connsiteX84" fmla="*/ 1434230 w 1459282"/>
                              <a:gd name="connsiteY84" fmla="*/ 378913 h 1290181"/>
                              <a:gd name="connsiteX85" fmla="*/ 1412310 w 1459282"/>
                              <a:gd name="connsiteY85" fmla="*/ 344466 h 1290181"/>
                              <a:gd name="connsiteX86" fmla="*/ 1390389 w 1459282"/>
                              <a:gd name="connsiteY86" fmla="*/ 341334 h 1290181"/>
                              <a:gd name="connsiteX87" fmla="*/ 1346548 w 1459282"/>
                              <a:gd name="connsiteY87" fmla="*/ 303756 h 1290181"/>
                              <a:gd name="connsiteX88" fmla="*/ 1327759 w 1459282"/>
                              <a:gd name="connsiteY88" fmla="*/ 275573 h 1290181"/>
                              <a:gd name="connsiteX89" fmla="*/ 1324628 w 1459282"/>
                              <a:gd name="connsiteY89" fmla="*/ 231732 h 1290181"/>
                              <a:gd name="connsiteX90" fmla="*/ 1287050 w 1459282"/>
                              <a:gd name="connsiteY90" fmla="*/ 222337 h 1290181"/>
                              <a:gd name="connsiteX91" fmla="*/ 1287050 w 1459282"/>
                              <a:gd name="connsiteY91" fmla="*/ 222337 h 1290181"/>
                              <a:gd name="connsiteX92" fmla="*/ 1261997 w 1459282"/>
                              <a:gd name="connsiteY92" fmla="*/ 209811 h 1290181"/>
                              <a:gd name="connsiteX93" fmla="*/ 1268261 w 1459282"/>
                              <a:gd name="connsiteY93" fmla="*/ 191022 h 1290181"/>
                              <a:gd name="connsiteX94" fmla="*/ 1265129 w 1459282"/>
                              <a:gd name="connsiteY94" fmla="*/ 159707 h 1290181"/>
                              <a:gd name="connsiteX95" fmla="*/ 1240077 w 1459282"/>
                              <a:gd name="connsiteY95" fmla="*/ 137786 h 1290181"/>
                              <a:gd name="connsiteX96" fmla="*/ 1230682 w 1459282"/>
                              <a:gd name="connsiteY96" fmla="*/ 144049 h 1290181"/>
                              <a:gd name="connsiteX97" fmla="*/ 1218156 w 1459282"/>
                              <a:gd name="connsiteY97" fmla="*/ 137786 h 1290181"/>
                              <a:gd name="connsiteX98" fmla="*/ 1233814 w 1459282"/>
                              <a:gd name="connsiteY98" fmla="*/ 112734 h 1290181"/>
                              <a:gd name="connsiteX99" fmla="*/ 1218156 w 1459282"/>
                              <a:gd name="connsiteY99" fmla="*/ 106471 h 1290181"/>
                              <a:gd name="connsiteX100" fmla="*/ 1205630 w 1459282"/>
                              <a:gd name="connsiteY100" fmla="*/ 125260 h 1290181"/>
                              <a:gd name="connsiteX101" fmla="*/ 1193104 w 1459282"/>
                              <a:gd name="connsiteY101" fmla="*/ 112734 h 1290181"/>
                              <a:gd name="connsiteX102" fmla="*/ 1205630 w 1459282"/>
                              <a:gd name="connsiteY102" fmla="*/ 90814 h 1290181"/>
                              <a:gd name="connsiteX103" fmla="*/ 1221288 w 1459282"/>
                              <a:gd name="connsiteY103" fmla="*/ 87682 h 1290181"/>
                              <a:gd name="connsiteX104" fmla="*/ 1221288 w 1459282"/>
                              <a:gd name="connsiteY104" fmla="*/ 72025 h 1290181"/>
                              <a:gd name="connsiteX105" fmla="*/ 1199367 w 1459282"/>
                              <a:gd name="connsiteY105" fmla="*/ 68893 h 1290181"/>
                              <a:gd name="connsiteX106" fmla="*/ 1177447 w 1459282"/>
                              <a:gd name="connsiteY106" fmla="*/ 78288 h 1290181"/>
                              <a:gd name="connsiteX107" fmla="*/ 1146132 w 1459282"/>
                              <a:gd name="connsiteY107" fmla="*/ 56367 h 1290181"/>
                              <a:gd name="connsiteX108" fmla="*/ 1143000 w 1459282"/>
                              <a:gd name="connsiteY108" fmla="*/ 40710 h 1290181"/>
                              <a:gd name="connsiteX109" fmla="*/ 1117948 w 1459282"/>
                              <a:gd name="connsiteY109" fmla="*/ 40710 h 1290181"/>
                              <a:gd name="connsiteX110" fmla="*/ 1102291 w 1459282"/>
                              <a:gd name="connsiteY110" fmla="*/ 56367 h 1290181"/>
                              <a:gd name="connsiteX111" fmla="*/ 1092896 w 1459282"/>
                              <a:gd name="connsiteY111" fmla="*/ 59499 h 1290181"/>
                              <a:gd name="connsiteX112" fmla="*/ 1083502 w 1459282"/>
                              <a:gd name="connsiteY112" fmla="*/ 37578 h 1290181"/>
                              <a:gd name="connsiteX113" fmla="*/ 1070976 w 1459282"/>
                              <a:gd name="connsiteY113" fmla="*/ 25052 h 1290181"/>
                              <a:gd name="connsiteX114" fmla="*/ 1030266 w 1459282"/>
                              <a:gd name="connsiteY114" fmla="*/ 15658 h 1290181"/>
                              <a:gd name="connsiteX115" fmla="*/ 977030 w 1459282"/>
                              <a:gd name="connsiteY115" fmla="*/ 15658 h 1290181"/>
                              <a:gd name="connsiteX116" fmla="*/ 942584 w 1459282"/>
                              <a:gd name="connsiteY116" fmla="*/ 37578 h 1290181"/>
                              <a:gd name="connsiteX117" fmla="*/ 920663 w 1459282"/>
                              <a:gd name="connsiteY117" fmla="*/ 25052 h 1290181"/>
                              <a:gd name="connsiteX118" fmla="*/ 889348 w 1459282"/>
                              <a:gd name="connsiteY118" fmla="*/ 6263 h 1290181"/>
                              <a:gd name="connsiteX119" fmla="*/ 858033 w 1459282"/>
                              <a:gd name="connsiteY119" fmla="*/ 0 h 1290181"/>
                              <a:gd name="connsiteX120" fmla="*/ 820455 w 1459282"/>
                              <a:gd name="connsiteY120" fmla="*/ 9395 h 1290181"/>
                              <a:gd name="connsiteX121" fmla="*/ 814192 w 1459282"/>
                              <a:gd name="connsiteY121" fmla="*/ 81419 h 1290181"/>
                              <a:gd name="connsiteX122" fmla="*/ 811061 w 1459282"/>
                              <a:gd name="connsiteY122" fmla="*/ 106471 h 1290181"/>
                              <a:gd name="connsiteX123" fmla="*/ 786008 w 1459282"/>
                              <a:gd name="connsiteY123" fmla="*/ 118997 h 1290181"/>
                              <a:gd name="connsiteX124" fmla="*/ 792271 w 1459282"/>
                              <a:gd name="connsiteY124" fmla="*/ 150313 h 1290181"/>
                              <a:gd name="connsiteX125" fmla="*/ 817324 w 1459282"/>
                              <a:gd name="connsiteY125" fmla="*/ 181628 h 1290181"/>
                              <a:gd name="connsiteX126" fmla="*/ 804797 w 1459282"/>
                              <a:gd name="connsiteY126" fmla="*/ 178496 h 1290181"/>
                              <a:gd name="connsiteX127" fmla="*/ 804797 w 1459282"/>
                              <a:gd name="connsiteY127" fmla="*/ 197285 h 1290181"/>
                              <a:gd name="connsiteX128" fmla="*/ 826718 w 1459282"/>
                              <a:gd name="connsiteY128" fmla="*/ 219206 h 1290181"/>
                              <a:gd name="connsiteX129" fmla="*/ 836113 w 1459282"/>
                              <a:gd name="connsiteY129" fmla="*/ 237995 h 1290181"/>
                              <a:gd name="connsiteX130" fmla="*/ 829850 w 1459282"/>
                              <a:gd name="connsiteY130" fmla="*/ 250521 h 1290181"/>
                              <a:gd name="connsiteX131" fmla="*/ 795403 w 1459282"/>
                              <a:gd name="connsiteY131" fmla="*/ 228600 h 1290181"/>
                              <a:gd name="connsiteX132" fmla="*/ 779745 w 1459282"/>
                              <a:gd name="connsiteY132" fmla="*/ 216074 h 1290181"/>
                              <a:gd name="connsiteX133" fmla="*/ 757825 w 1459282"/>
                              <a:gd name="connsiteY133" fmla="*/ 219206 h 1290181"/>
                              <a:gd name="connsiteX134" fmla="*/ 748430 w 1459282"/>
                              <a:gd name="connsiteY134" fmla="*/ 200417 h 1290181"/>
                              <a:gd name="connsiteX135" fmla="*/ 723378 w 1459282"/>
                              <a:gd name="connsiteY135" fmla="*/ 165970 h 1290181"/>
                              <a:gd name="connsiteX136" fmla="*/ 723378 w 1459282"/>
                              <a:gd name="connsiteY136" fmla="*/ 147181 h 1290181"/>
                              <a:gd name="connsiteX137" fmla="*/ 742167 w 1459282"/>
                              <a:gd name="connsiteY137" fmla="*/ 134655 h 1290181"/>
                              <a:gd name="connsiteX138" fmla="*/ 698326 w 1459282"/>
                              <a:gd name="connsiteY138" fmla="*/ 97077 h 1290181"/>
                              <a:gd name="connsiteX139" fmla="*/ 682669 w 1459282"/>
                              <a:gd name="connsiteY139" fmla="*/ 112734 h 1290181"/>
                              <a:gd name="connsiteX140" fmla="*/ 604381 w 1459282"/>
                              <a:gd name="connsiteY140" fmla="*/ 68893 h 1290181"/>
                              <a:gd name="connsiteX141" fmla="*/ 594987 w 1459282"/>
                              <a:gd name="connsiteY141" fmla="*/ 90814 h 1290181"/>
                              <a:gd name="connsiteX142" fmla="*/ 604381 w 1459282"/>
                              <a:gd name="connsiteY142" fmla="*/ 125260 h 1290181"/>
                              <a:gd name="connsiteX143" fmla="*/ 604381 w 1459282"/>
                              <a:gd name="connsiteY143" fmla="*/ 144049 h 1290181"/>
                              <a:gd name="connsiteX144" fmla="*/ 582461 w 1459282"/>
                              <a:gd name="connsiteY144" fmla="*/ 115866 h 1290181"/>
                              <a:gd name="connsiteX145" fmla="*/ 560540 w 1459282"/>
                              <a:gd name="connsiteY145" fmla="*/ 165970 h 1290181"/>
                              <a:gd name="connsiteX146" fmla="*/ 579329 w 1459282"/>
                              <a:gd name="connsiteY146" fmla="*/ 209811 h 1290181"/>
                              <a:gd name="connsiteX147" fmla="*/ 604381 w 1459282"/>
                              <a:gd name="connsiteY147" fmla="*/ 219206 h 1290181"/>
                              <a:gd name="connsiteX148" fmla="*/ 616907 w 1459282"/>
                              <a:gd name="connsiteY148" fmla="*/ 241126 h 1290181"/>
                              <a:gd name="connsiteX149" fmla="*/ 626302 w 1459282"/>
                              <a:gd name="connsiteY149" fmla="*/ 275573 h 1290181"/>
                              <a:gd name="connsiteX150" fmla="*/ 641959 w 1459282"/>
                              <a:gd name="connsiteY150" fmla="*/ 256784 h 1290181"/>
                              <a:gd name="connsiteX151" fmla="*/ 660748 w 1459282"/>
                              <a:gd name="connsiteY151" fmla="*/ 275573 h 1290181"/>
                              <a:gd name="connsiteX152" fmla="*/ 679537 w 1459282"/>
                              <a:gd name="connsiteY152" fmla="*/ 278704 h 1290181"/>
                              <a:gd name="connsiteX153" fmla="*/ 679537 w 1459282"/>
                              <a:gd name="connsiteY153" fmla="*/ 278704 h 1290181"/>
                              <a:gd name="connsiteX154" fmla="*/ 670143 w 1459282"/>
                              <a:gd name="connsiteY154" fmla="*/ 303756 h 1290181"/>
                              <a:gd name="connsiteX155" fmla="*/ 654485 w 1459282"/>
                              <a:gd name="connsiteY155" fmla="*/ 300625 h 1290181"/>
                              <a:gd name="connsiteX156" fmla="*/ 645091 w 1459282"/>
                              <a:gd name="connsiteY156" fmla="*/ 319414 h 1290181"/>
                              <a:gd name="connsiteX157" fmla="*/ 629433 w 1459282"/>
                              <a:gd name="connsiteY157" fmla="*/ 335071 h 1290181"/>
                              <a:gd name="connsiteX158" fmla="*/ 629433 w 1459282"/>
                              <a:gd name="connsiteY158" fmla="*/ 335071 h 1290181"/>
                              <a:gd name="connsiteX159" fmla="*/ 579329 w 1459282"/>
                              <a:gd name="connsiteY159" fmla="*/ 344466 h 1290181"/>
                              <a:gd name="connsiteX160" fmla="*/ 566803 w 1459282"/>
                              <a:gd name="connsiteY160" fmla="*/ 335071 h 1290181"/>
                              <a:gd name="connsiteX161" fmla="*/ 566803 w 1459282"/>
                              <a:gd name="connsiteY161" fmla="*/ 335071 h 1290181"/>
                              <a:gd name="connsiteX162" fmla="*/ 551145 w 1459282"/>
                              <a:gd name="connsiteY162" fmla="*/ 316282 h 1290181"/>
                              <a:gd name="connsiteX163" fmla="*/ 532356 w 1459282"/>
                              <a:gd name="connsiteY163" fmla="*/ 322545 h 1290181"/>
                              <a:gd name="connsiteX164" fmla="*/ 497910 w 1459282"/>
                              <a:gd name="connsiteY164" fmla="*/ 300625 h 1290181"/>
                              <a:gd name="connsiteX165" fmla="*/ 510436 w 1459282"/>
                              <a:gd name="connsiteY165" fmla="*/ 288099 h 1290181"/>
                              <a:gd name="connsiteX166" fmla="*/ 491647 w 1459282"/>
                              <a:gd name="connsiteY166" fmla="*/ 272441 h 1290181"/>
                              <a:gd name="connsiteX167" fmla="*/ 466595 w 1459282"/>
                              <a:gd name="connsiteY167" fmla="*/ 278704 h 1290181"/>
                              <a:gd name="connsiteX168" fmla="*/ 444674 w 1459282"/>
                              <a:gd name="connsiteY168" fmla="*/ 291230 h 1290181"/>
                              <a:gd name="connsiteX169" fmla="*/ 413359 w 1459282"/>
                              <a:gd name="connsiteY169" fmla="*/ 272441 h 1290181"/>
                              <a:gd name="connsiteX170" fmla="*/ 375781 w 1459282"/>
                              <a:gd name="connsiteY170" fmla="*/ 297493 h 1290181"/>
                              <a:gd name="connsiteX171" fmla="*/ 344466 w 1459282"/>
                              <a:gd name="connsiteY171" fmla="*/ 278704 h 1290181"/>
                              <a:gd name="connsiteX172" fmla="*/ 341334 w 1459282"/>
                              <a:gd name="connsiteY172" fmla="*/ 335071 h 1290181"/>
                              <a:gd name="connsiteX173" fmla="*/ 338203 w 1459282"/>
                              <a:gd name="connsiteY173" fmla="*/ 369518 h 1290181"/>
                              <a:gd name="connsiteX174" fmla="*/ 353861 w 1459282"/>
                              <a:gd name="connsiteY174" fmla="*/ 403965 h 1290181"/>
                              <a:gd name="connsiteX175" fmla="*/ 344466 w 1459282"/>
                              <a:gd name="connsiteY175" fmla="*/ 413359 h 1290181"/>
                              <a:gd name="connsiteX176" fmla="*/ 338203 w 1459282"/>
                              <a:gd name="connsiteY176" fmla="*/ 385176 h 1290181"/>
                              <a:gd name="connsiteX177" fmla="*/ 338203 w 1459282"/>
                              <a:gd name="connsiteY177" fmla="*/ 385176 h 1290181"/>
                              <a:gd name="connsiteX178" fmla="*/ 303756 w 1459282"/>
                              <a:gd name="connsiteY178" fmla="*/ 375781 h 1290181"/>
                              <a:gd name="connsiteX179" fmla="*/ 288099 w 1459282"/>
                              <a:gd name="connsiteY179" fmla="*/ 422754 h 1290181"/>
                              <a:gd name="connsiteX180" fmla="*/ 288099 w 1459282"/>
                              <a:gd name="connsiteY180" fmla="*/ 441543 h 1290181"/>
                              <a:gd name="connsiteX181" fmla="*/ 319414 w 1459282"/>
                              <a:gd name="connsiteY181" fmla="*/ 469726 h 1290181"/>
                              <a:gd name="connsiteX182" fmla="*/ 319414 w 1459282"/>
                              <a:gd name="connsiteY182" fmla="*/ 469726 h 1290181"/>
                              <a:gd name="connsiteX183" fmla="*/ 356992 w 1459282"/>
                              <a:gd name="connsiteY183" fmla="*/ 454069 h 1290181"/>
                              <a:gd name="connsiteX184" fmla="*/ 366387 w 1459282"/>
                              <a:gd name="connsiteY184" fmla="*/ 469726 h 1290181"/>
                              <a:gd name="connsiteX185" fmla="*/ 335071 w 1459282"/>
                              <a:gd name="connsiteY185" fmla="*/ 501041 h 1290181"/>
                              <a:gd name="connsiteX186" fmla="*/ 316282 w 1459282"/>
                              <a:gd name="connsiteY186" fmla="*/ 522962 h 1290181"/>
                              <a:gd name="connsiteX187" fmla="*/ 306888 w 1459282"/>
                              <a:gd name="connsiteY187" fmla="*/ 535488 h 1290181"/>
                              <a:gd name="connsiteX188" fmla="*/ 294362 w 1459282"/>
                              <a:gd name="connsiteY188" fmla="*/ 538619 h 1290181"/>
                              <a:gd name="connsiteX189" fmla="*/ 269310 w 1459282"/>
                              <a:gd name="connsiteY189" fmla="*/ 566803 h 1290181"/>
                              <a:gd name="connsiteX190" fmla="*/ 284967 w 1459282"/>
                              <a:gd name="connsiteY190" fmla="*/ 579329 h 1290181"/>
                              <a:gd name="connsiteX191" fmla="*/ 319414 w 1459282"/>
                              <a:gd name="connsiteY191" fmla="*/ 576197 h 1290181"/>
                              <a:gd name="connsiteX192" fmla="*/ 325677 w 1459282"/>
                              <a:gd name="connsiteY192" fmla="*/ 591855 h 1290181"/>
                              <a:gd name="connsiteX193" fmla="*/ 331940 w 1459282"/>
                              <a:gd name="connsiteY193" fmla="*/ 623170 h 1290181"/>
                              <a:gd name="connsiteX194" fmla="*/ 344466 w 1459282"/>
                              <a:gd name="connsiteY194" fmla="*/ 645091 h 1290181"/>
                              <a:gd name="connsiteX195" fmla="*/ 331940 w 1459282"/>
                              <a:gd name="connsiteY195" fmla="*/ 682669 h 1290181"/>
                              <a:gd name="connsiteX196" fmla="*/ 369518 w 1459282"/>
                              <a:gd name="connsiteY196" fmla="*/ 657617 h 1290181"/>
                              <a:gd name="connsiteX197" fmla="*/ 388307 w 1459282"/>
                              <a:gd name="connsiteY197" fmla="*/ 657617 h 1290181"/>
                              <a:gd name="connsiteX198" fmla="*/ 375781 w 1459282"/>
                              <a:gd name="connsiteY198" fmla="*/ 682669 h 1290181"/>
                              <a:gd name="connsiteX199" fmla="*/ 410228 w 1459282"/>
                              <a:gd name="connsiteY199" fmla="*/ 713984 h 1290181"/>
                              <a:gd name="connsiteX200" fmla="*/ 375781 w 1459282"/>
                              <a:gd name="connsiteY200" fmla="*/ 723378 h 1290181"/>
                              <a:gd name="connsiteX201" fmla="*/ 363255 w 1459282"/>
                              <a:gd name="connsiteY201" fmla="*/ 726510 h 1290181"/>
                              <a:gd name="connsiteX202" fmla="*/ 341334 w 1459282"/>
                              <a:gd name="connsiteY202" fmla="*/ 745299 h 1290181"/>
                              <a:gd name="connsiteX203" fmla="*/ 316282 w 1459282"/>
                              <a:gd name="connsiteY203" fmla="*/ 770351 h 1290181"/>
                              <a:gd name="connsiteX204" fmla="*/ 281836 w 1459282"/>
                              <a:gd name="connsiteY204" fmla="*/ 751562 h 1290181"/>
                              <a:gd name="connsiteX205" fmla="*/ 256784 w 1459282"/>
                              <a:gd name="connsiteY205" fmla="*/ 770351 h 1290181"/>
                              <a:gd name="connsiteX206" fmla="*/ 222337 w 1459282"/>
                              <a:gd name="connsiteY206" fmla="*/ 754693 h 1290181"/>
                              <a:gd name="connsiteX207" fmla="*/ 184759 w 1459282"/>
                              <a:gd name="connsiteY207" fmla="*/ 739036 h 1290181"/>
                              <a:gd name="connsiteX208" fmla="*/ 137787 w 1459282"/>
                              <a:gd name="connsiteY208" fmla="*/ 754693 h 1290181"/>
                              <a:gd name="connsiteX209" fmla="*/ 122129 w 1459282"/>
                              <a:gd name="connsiteY209" fmla="*/ 735904 h 1290181"/>
                              <a:gd name="connsiteX210" fmla="*/ 112734 w 1459282"/>
                              <a:gd name="connsiteY210" fmla="*/ 713984 h 1290181"/>
                              <a:gd name="connsiteX211" fmla="*/ 100208 w 1459282"/>
                              <a:gd name="connsiteY211" fmla="*/ 710852 h 1290181"/>
                              <a:gd name="connsiteX212" fmla="*/ 68893 w 1459282"/>
                              <a:gd name="connsiteY212" fmla="*/ 720247 h 1290181"/>
                              <a:gd name="connsiteX213" fmla="*/ 0 w 1459282"/>
                              <a:gd name="connsiteY213" fmla="*/ 657617 h 12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459282" h="1290181">
                                <a:moveTo>
                                  <a:pt x="0" y="657617"/>
                                </a:moveTo>
                                <a:lnTo>
                                  <a:pt x="28184" y="713984"/>
                                </a:lnTo>
                                <a:lnTo>
                                  <a:pt x="68893" y="742167"/>
                                </a:lnTo>
                                <a:lnTo>
                                  <a:pt x="97077" y="754693"/>
                                </a:lnTo>
                                <a:lnTo>
                                  <a:pt x="140918" y="786008"/>
                                </a:lnTo>
                                <a:lnTo>
                                  <a:pt x="140918" y="786008"/>
                                </a:lnTo>
                                <a:lnTo>
                                  <a:pt x="228600" y="832981"/>
                                </a:lnTo>
                                <a:lnTo>
                                  <a:pt x="237995" y="820455"/>
                                </a:lnTo>
                                <a:lnTo>
                                  <a:pt x="263047" y="829849"/>
                                </a:lnTo>
                                <a:lnTo>
                                  <a:pt x="278704" y="817323"/>
                                </a:lnTo>
                                <a:lnTo>
                                  <a:pt x="316282" y="832981"/>
                                </a:lnTo>
                                <a:lnTo>
                                  <a:pt x="347597" y="814192"/>
                                </a:lnTo>
                                <a:lnTo>
                                  <a:pt x="388307" y="832981"/>
                                </a:lnTo>
                                <a:lnTo>
                                  <a:pt x="429017" y="820455"/>
                                </a:lnTo>
                                <a:lnTo>
                                  <a:pt x="457200" y="845507"/>
                                </a:lnTo>
                                <a:lnTo>
                                  <a:pt x="485384" y="820455"/>
                                </a:lnTo>
                                <a:lnTo>
                                  <a:pt x="516699" y="826718"/>
                                </a:lnTo>
                                <a:lnTo>
                                  <a:pt x="526093" y="807929"/>
                                </a:lnTo>
                                <a:lnTo>
                                  <a:pt x="513567" y="786008"/>
                                </a:lnTo>
                                <a:lnTo>
                                  <a:pt x="554277" y="773482"/>
                                </a:lnTo>
                                <a:lnTo>
                                  <a:pt x="579329" y="773482"/>
                                </a:lnTo>
                                <a:lnTo>
                                  <a:pt x="610644" y="773482"/>
                                </a:lnTo>
                                <a:lnTo>
                                  <a:pt x="610644" y="751562"/>
                                </a:lnTo>
                                <a:lnTo>
                                  <a:pt x="641959" y="776614"/>
                                </a:lnTo>
                                <a:lnTo>
                                  <a:pt x="654485" y="751562"/>
                                </a:lnTo>
                                <a:lnTo>
                                  <a:pt x="682669" y="757825"/>
                                </a:lnTo>
                                <a:lnTo>
                                  <a:pt x="701458" y="751562"/>
                                </a:lnTo>
                                <a:lnTo>
                                  <a:pt x="735904" y="751562"/>
                                </a:lnTo>
                                <a:lnTo>
                                  <a:pt x="760956" y="773482"/>
                                </a:lnTo>
                                <a:lnTo>
                                  <a:pt x="786008" y="779745"/>
                                </a:lnTo>
                                <a:lnTo>
                                  <a:pt x="754693" y="792271"/>
                                </a:lnTo>
                                <a:lnTo>
                                  <a:pt x="757825" y="817323"/>
                                </a:lnTo>
                                <a:lnTo>
                                  <a:pt x="739036" y="804797"/>
                                </a:lnTo>
                                <a:lnTo>
                                  <a:pt x="720247" y="779745"/>
                                </a:lnTo>
                                <a:lnTo>
                                  <a:pt x="660748" y="801666"/>
                                </a:lnTo>
                                <a:lnTo>
                                  <a:pt x="613776" y="817323"/>
                                </a:lnTo>
                                <a:lnTo>
                                  <a:pt x="641959" y="842376"/>
                                </a:lnTo>
                                <a:lnTo>
                                  <a:pt x="623170" y="851770"/>
                                </a:lnTo>
                                <a:lnTo>
                                  <a:pt x="598118" y="842376"/>
                                </a:lnTo>
                                <a:lnTo>
                                  <a:pt x="620039" y="870559"/>
                                </a:lnTo>
                                <a:lnTo>
                                  <a:pt x="657617" y="870559"/>
                                </a:lnTo>
                                <a:lnTo>
                                  <a:pt x="698326" y="879954"/>
                                </a:lnTo>
                                <a:lnTo>
                                  <a:pt x="735904" y="883085"/>
                                </a:lnTo>
                                <a:lnTo>
                                  <a:pt x="754693" y="892480"/>
                                </a:lnTo>
                                <a:lnTo>
                                  <a:pt x="754693" y="892480"/>
                                </a:lnTo>
                                <a:lnTo>
                                  <a:pt x="779745" y="864296"/>
                                </a:lnTo>
                                <a:lnTo>
                                  <a:pt x="789140" y="832981"/>
                                </a:lnTo>
                                <a:lnTo>
                                  <a:pt x="804797" y="829849"/>
                                </a:lnTo>
                                <a:lnTo>
                                  <a:pt x="814192" y="851770"/>
                                </a:lnTo>
                                <a:lnTo>
                                  <a:pt x="851770" y="867428"/>
                                </a:lnTo>
                                <a:lnTo>
                                  <a:pt x="845507" y="886217"/>
                                </a:lnTo>
                                <a:lnTo>
                                  <a:pt x="845507" y="920663"/>
                                </a:lnTo>
                                <a:lnTo>
                                  <a:pt x="851770" y="936321"/>
                                </a:lnTo>
                                <a:lnTo>
                                  <a:pt x="889348" y="939452"/>
                                </a:lnTo>
                                <a:lnTo>
                                  <a:pt x="883085" y="961373"/>
                                </a:lnTo>
                                <a:lnTo>
                                  <a:pt x="883085" y="995819"/>
                                </a:lnTo>
                                <a:lnTo>
                                  <a:pt x="901874" y="1011477"/>
                                </a:lnTo>
                                <a:lnTo>
                                  <a:pt x="945715" y="1017740"/>
                                </a:lnTo>
                                <a:lnTo>
                                  <a:pt x="955110" y="1058449"/>
                                </a:lnTo>
                                <a:lnTo>
                                  <a:pt x="983293" y="1061581"/>
                                </a:lnTo>
                                <a:lnTo>
                                  <a:pt x="977030" y="1086633"/>
                                </a:lnTo>
                                <a:lnTo>
                                  <a:pt x="998951" y="1102291"/>
                                </a:lnTo>
                                <a:lnTo>
                                  <a:pt x="1036529" y="1105422"/>
                                </a:lnTo>
                                <a:lnTo>
                                  <a:pt x="1052187" y="1117948"/>
                                </a:lnTo>
                                <a:lnTo>
                                  <a:pt x="1033397" y="1130474"/>
                                </a:lnTo>
                                <a:lnTo>
                                  <a:pt x="1033397" y="1130474"/>
                                </a:lnTo>
                                <a:lnTo>
                                  <a:pt x="1017740" y="1152395"/>
                                </a:lnTo>
                                <a:lnTo>
                                  <a:pt x="1042792" y="1168052"/>
                                </a:lnTo>
                                <a:lnTo>
                                  <a:pt x="1049055" y="1189973"/>
                                </a:lnTo>
                                <a:lnTo>
                                  <a:pt x="1039661" y="1205630"/>
                                </a:lnTo>
                                <a:lnTo>
                                  <a:pt x="1052187" y="1230682"/>
                                </a:lnTo>
                                <a:lnTo>
                                  <a:pt x="1061581" y="1268260"/>
                                </a:lnTo>
                                <a:lnTo>
                                  <a:pt x="1105422" y="1290181"/>
                                </a:lnTo>
                                <a:lnTo>
                                  <a:pt x="1096028" y="1265129"/>
                                </a:lnTo>
                                <a:lnTo>
                                  <a:pt x="1086633" y="1224419"/>
                                </a:lnTo>
                                <a:lnTo>
                                  <a:pt x="1074107" y="1193104"/>
                                </a:lnTo>
                                <a:lnTo>
                                  <a:pt x="1070976" y="1161789"/>
                                </a:lnTo>
                                <a:lnTo>
                                  <a:pt x="1058450" y="1130474"/>
                                </a:lnTo>
                                <a:lnTo>
                                  <a:pt x="1067844" y="1099159"/>
                                </a:lnTo>
                                <a:lnTo>
                                  <a:pt x="1058450" y="1074107"/>
                                </a:lnTo>
                                <a:lnTo>
                                  <a:pt x="1039661" y="1083502"/>
                                </a:lnTo>
                                <a:lnTo>
                                  <a:pt x="1020871" y="1067844"/>
                                </a:lnTo>
                                <a:lnTo>
                                  <a:pt x="1005214" y="1049055"/>
                                </a:lnTo>
                                <a:lnTo>
                                  <a:pt x="1459282" y="432148"/>
                                </a:lnTo>
                                <a:lnTo>
                                  <a:pt x="1434230" y="378913"/>
                                </a:lnTo>
                                <a:lnTo>
                                  <a:pt x="1412310" y="344466"/>
                                </a:lnTo>
                                <a:lnTo>
                                  <a:pt x="1390389" y="341334"/>
                                </a:lnTo>
                                <a:lnTo>
                                  <a:pt x="1346548" y="303756"/>
                                </a:lnTo>
                                <a:lnTo>
                                  <a:pt x="1327759" y="275573"/>
                                </a:lnTo>
                                <a:lnTo>
                                  <a:pt x="1324628" y="231732"/>
                                </a:lnTo>
                                <a:lnTo>
                                  <a:pt x="1287050" y="222337"/>
                                </a:lnTo>
                                <a:lnTo>
                                  <a:pt x="1287050" y="222337"/>
                                </a:lnTo>
                                <a:lnTo>
                                  <a:pt x="1261997" y="209811"/>
                                </a:lnTo>
                                <a:lnTo>
                                  <a:pt x="1268261" y="191022"/>
                                </a:lnTo>
                                <a:lnTo>
                                  <a:pt x="1265129" y="159707"/>
                                </a:lnTo>
                                <a:lnTo>
                                  <a:pt x="1240077" y="137786"/>
                                </a:lnTo>
                                <a:lnTo>
                                  <a:pt x="1230682" y="144049"/>
                                </a:lnTo>
                                <a:lnTo>
                                  <a:pt x="1218156" y="137786"/>
                                </a:lnTo>
                                <a:lnTo>
                                  <a:pt x="1233814" y="112734"/>
                                </a:lnTo>
                                <a:lnTo>
                                  <a:pt x="1218156" y="106471"/>
                                </a:lnTo>
                                <a:lnTo>
                                  <a:pt x="1205630" y="125260"/>
                                </a:lnTo>
                                <a:lnTo>
                                  <a:pt x="1193104" y="112734"/>
                                </a:lnTo>
                                <a:lnTo>
                                  <a:pt x="1205630" y="90814"/>
                                </a:lnTo>
                                <a:lnTo>
                                  <a:pt x="1221288" y="87682"/>
                                </a:lnTo>
                                <a:lnTo>
                                  <a:pt x="1221288" y="72025"/>
                                </a:lnTo>
                                <a:lnTo>
                                  <a:pt x="1199367" y="68893"/>
                                </a:lnTo>
                                <a:lnTo>
                                  <a:pt x="1177447" y="78288"/>
                                </a:lnTo>
                                <a:lnTo>
                                  <a:pt x="1146132" y="56367"/>
                                </a:lnTo>
                                <a:lnTo>
                                  <a:pt x="1143000" y="40710"/>
                                </a:lnTo>
                                <a:lnTo>
                                  <a:pt x="1117948" y="40710"/>
                                </a:lnTo>
                                <a:lnTo>
                                  <a:pt x="1102291" y="56367"/>
                                </a:lnTo>
                                <a:lnTo>
                                  <a:pt x="1092896" y="59499"/>
                                </a:lnTo>
                                <a:lnTo>
                                  <a:pt x="1083502" y="37578"/>
                                </a:lnTo>
                                <a:lnTo>
                                  <a:pt x="1070976" y="25052"/>
                                </a:lnTo>
                                <a:lnTo>
                                  <a:pt x="1030266" y="15658"/>
                                </a:lnTo>
                                <a:lnTo>
                                  <a:pt x="977030" y="15658"/>
                                </a:lnTo>
                                <a:lnTo>
                                  <a:pt x="942584" y="37578"/>
                                </a:lnTo>
                                <a:lnTo>
                                  <a:pt x="920663" y="25052"/>
                                </a:lnTo>
                                <a:lnTo>
                                  <a:pt x="889348" y="6263"/>
                                </a:lnTo>
                                <a:lnTo>
                                  <a:pt x="858033" y="0"/>
                                </a:lnTo>
                                <a:lnTo>
                                  <a:pt x="820455" y="9395"/>
                                </a:lnTo>
                                <a:lnTo>
                                  <a:pt x="814192" y="81419"/>
                                </a:lnTo>
                                <a:lnTo>
                                  <a:pt x="811061" y="106471"/>
                                </a:lnTo>
                                <a:lnTo>
                                  <a:pt x="786008" y="118997"/>
                                </a:lnTo>
                                <a:lnTo>
                                  <a:pt x="792271" y="150313"/>
                                </a:lnTo>
                                <a:lnTo>
                                  <a:pt x="817324" y="181628"/>
                                </a:lnTo>
                                <a:lnTo>
                                  <a:pt x="804797" y="178496"/>
                                </a:lnTo>
                                <a:lnTo>
                                  <a:pt x="804797" y="197285"/>
                                </a:lnTo>
                                <a:lnTo>
                                  <a:pt x="826718" y="219206"/>
                                </a:lnTo>
                                <a:lnTo>
                                  <a:pt x="836113" y="237995"/>
                                </a:lnTo>
                                <a:lnTo>
                                  <a:pt x="829850" y="250521"/>
                                </a:lnTo>
                                <a:lnTo>
                                  <a:pt x="795403" y="228600"/>
                                </a:lnTo>
                                <a:lnTo>
                                  <a:pt x="779745" y="216074"/>
                                </a:lnTo>
                                <a:lnTo>
                                  <a:pt x="757825" y="219206"/>
                                </a:lnTo>
                                <a:lnTo>
                                  <a:pt x="748430" y="200417"/>
                                </a:lnTo>
                                <a:lnTo>
                                  <a:pt x="723378" y="165970"/>
                                </a:lnTo>
                                <a:lnTo>
                                  <a:pt x="723378" y="147181"/>
                                </a:lnTo>
                                <a:lnTo>
                                  <a:pt x="742167" y="134655"/>
                                </a:lnTo>
                                <a:lnTo>
                                  <a:pt x="698326" y="97077"/>
                                </a:lnTo>
                                <a:lnTo>
                                  <a:pt x="682669" y="112734"/>
                                </a:lnTo>
                                <a:lnTo>
                                  <a:pt x="604381" y="68893"/>
                                </a:lnTo>
                                <a:lnTo>
                                  <a:pt x="594987" y="90814"/>
                                </a:lnTo>
                                <a:lnTo>
                                  <a:pt x="604381" y="125260"/>
                                </a:lnTo>
                                <a:lnTo>
                                  <a:pt x="604381" y="144049"/>
                                </a:lnTo>
                                <a:lnTo>
                                  <a:pt x="582461" y="115866"/>
                                </a:lnTo>
                                <a:lnTo>
                                  <a:pt x="560540" y="165970"/>
                                </a:lnTo>
                                <a:lnTo>
                                  <a:pt x="579329" y="209811"/>
                                </a:lnTo>
                                <a:lnTo>
                                  <a:pt x="604381" y="219206"/>
                                </a:lnTo>
                                <a:lnTo>
                                  <a:pt x="616907" y="241126"/>
                                </a:lnTo>
                                <a:lnTo>
                                  <a:pt x="626302" y="275573"/>
                                </a:lnTo>
                                <a:lnTo>
                                  <a:pt x="641959" y="256784"/>
                                </a:lnTo>
                                <a:lnTo>
                                  <a:pt x="660748" y="275573"/>
                                </a:lnTo>
                                <a:lnTo>
                                  <a:pt x="679537" y="278704"/>
                                </a:lnTo>
                                <a:lnTo>
                                  <a:pt x="679537" y="278704"/>
                                </a:lnTo>
                                <a:lnTo>
                                  <a:pt x="670143" y="303756"/>
                                </a:lnTo>
                                <a:lnTo>
                                  <a:pt x="654485" y="300625"/>
                                </a:lnTo>
                                <a:lnTo>
                                  <a:pt x="645091" y="319414"/>
                                </a:lnTo>
                                <a:lnTo>
                                  <a:pt x="629433" y="335071"/>
                                </a:lnTo>
                                <a:lnTo>
                                  <a:pt x="629433" y="335071"/>
                                </a:lnTo>
                                <a:lnTo>
                                  <a:pt x="579329" y="344466"/>
                                </a:lnTo>
                                <a:lnTo>
                                  <a:pt x="566803" y="335071"/>
                                </a:lnTo>
                                <a:lnTo>
                                  <a:pt x="566803" y="335071"/>
                                </a:lnTo>
                                <a:lnTo>
                                  <a:pt x="551145" y="316282"/>
                                </a:lnTo>
                                <a:lnTo>
                                  <a:pt x="532356" y="322545"/>
                                </a:lnTo>
                                <a:lnTo>
                                  <a:pt x="497910" y="300625"/>
                                </a:lnTo>
                                <a:lnTo>
                                  <a:pt x="510436" y="288099"/>
                                </a:lnTo>
                                <a:lnTo>
                                  <a:pt x="491647" y="272441"/>
                                </a:lnTo>
                                <a:lnTo>
                                  <a:pt x="466595" y="278704"/>
                                </a:lnTo>
                                <a:lnTo>
                                  <a:pt x="444674" y="291230"/>
                                </a:lnTo>
                                <a:lnTo>
                                  <a:pt x="413359" y="272441"/>
                                </a:lnTo>
                                <a:lnTo>
                                  <a:pt x="375781" y="297493"/>
                                </a:lnTo>
                                <a:lnTo>
                                  <a:pt x="344466" y="278704"/>
                                </a:lnTo>
                                <a:lnTo>
                                  <a:pt x="341334" y="335071"/>
                                </a:lnTo>
                                <a:lnTo>
                                  <a:pt x="338203" y="369518"/>
                                </a:lnTo>
                                <a:lnTo>
                                  <a:pt x="353861" y="403965"/>
                                </a:lnTo>
                                <a:lnTo>
                                  <a:pt x="344466" y="413359"/>
                                </a:lnTo>
                                <a:lnTo>
                                  <a:pt x="338203" y="385176"/>
                                </a:lnTo>
                                <a:lnTo>
                                  <a:pt x="338203" y="385176"/>
                                </a:lnTo>
                                <a:lnTo>
                                  <a:pt x="303756" y="375781"/>
                                </a:lnTo>
                                <a:lnTo>
                                  <a:pt x="288099" y="422754"/>
                                </a:lnTo>
                                <a:lnTo>
                                  <a:pt x="288099" y="441543"/>
                                </a:lnTo>
                                <a:lnTo>
                                  <a:pt x="319414" y="469726"/>
                                </a:lnTo>
                                <a:lnTo>
                                  <a:pt x="319414" y="469726"/>
                                </a:lnTo>
                                <a:lnTo>
                                  <a:pt x="356992" y="454069"/>
                                </a:lnTo>
                                <a:lnTo>
                                  <a:pt x="366387" y="469726"/>
                                </a:lnTo>
                                <a:lnTo>
                                  <a:pt x="335071" y="501041"/>
                                </a:lnTo>
                                <a:lnTo>
                                  <a:pt x="316282" y="522962"/>
                                </a:lnTo>
                                <a:lnTo>
                                  <a:pt x="306888" y="535488"/>
                                </a:lnTo>
                                <a:lnTo>
                                  <a:pt x="294362" y="538619"/>
                                </a:lnTo>
                                <a:lnTo>
                                  <a:pt x="269310" y="566803"/>
                                </a:lnTo>
                                <a:lnTo>
                                  <a:pt x="284967" y="579329"/>
                                </a:lnTo>
                                <a:lnTo>
                                  <a:pt x="319414" y="576197"/>
                                </a:lnTo>
                                <a:lnTo>
                                  <a:pt x="325677" y="591855"/>
                                </a:lnTo>
                                <a:lnTo>
                                  <a:pt x="331940" y="623170"/>
                                </a:lnTo>
                                <a:lnTo>
                                  <a:pt x="344466" y="645091"/>
                                </a:lnTo>
                                <a:lnTo>
                                  <a:pt x="331940" y="682669"/>
                                </a:lnTo>
                                <a:lnTo>
                                  <a:pt x="369518" y="657617"/>
                                </a:lnTo>
                                <a:lnTo>
                                  <a:pt x="388307" y="657617"/>
                                </a:lnTo>
                                <a:lnTo>
                                  <a:pt x="375781" y="682669"/>
                                </a:lnTo>
                                <a:lnTo>
                                  <a:pt x="410228" y="713984"/>
                                </a:lnTo>
                                <a:lnTo>
                                  <a:pt x="375781" y="723378"/>
                                </a:lnTo>
                                <a:lnTo>
                                  <a:pt x="363255" y="726510"/>
                                </a:lnTo>
                                <a:lnTo>
                                  <a:pt x="341334" y="745299"/>
                                </a:lnTo>
                                <a:lnTo>
                                  <a:pt x="316282" y="770351"/>
                                </a:lnTo>
                                <a:lnTo>
                                  <a:pt x="281836" y="751562"/>
                                </a:lnTo>
                                <a:lnTo>
                                  <a:pt x="256784" y="770351"/>
                                </a:lnTo>
                                <a:lnTo>
                                  <a:pt x="222337" y="754693"/>
                                </a:lnTo>
                                <a:lnTo>
                                  <a:pt x="184759" y="739036"/>
                                </a:lnTo>
                                <a:lnTo>
                                  <a:pt x="137787" y="754693"/>
                                </a:lnTo>
                                <a:lnTo>
                                  <a:pt x="122129" y="735904"/>
                                </a:lnTo>
                                <a:lnTo>
                                  <a:pt x="112734" y="713984"/>
                                </a:lnTo>
                                <a:lnTo>
                                  <a:pt x="100208" y="710852"/>
                                </a:lnTo>
                                <a:lnTo>
                                  <a:pt x="68893" y="720247"/>
                                </a:lnTo>
                                <a:lnTo>
                                  <a:pt x="0" y="657617"/>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sp>
                        <p:nvSpPr>
                          <p:cNvPr id="269" name="Freeform 268">
                            <a:extLst>
                              <a:ext uri="{FF2B5EF4-FFF2-40B4-BE49-F238E27FC236}">
                                <a16:creationId xmlns:a16="http://schemas.microsoft.com/office/drawing/2014/main" id="{E88119D8-8026-C143-A884-01AE768854B1}"/>
                              </a:ext>
                            </a:extLst>
                          </p:cNvPr>
                          <p:cNvSpPr/>
                          <p:nvPr/>
                        </p:nvSpPr>
                        <p:spPr>
                          <a:xfrm>
                            <a:off x="476684" y="4905097"/>
                            <a:ext cx="39698" cy="109455"/>
                          </a:xfrm>
                          <a:custGeom>
                            <a:avLst/>
                            <a:gdLst>
                              <a:gd name="connsiteX0" fmla="*/ 14287 w 35718"/>
                              <a:gd name="connsiteY0" fmla="*/ 0 h 109538"/>
                              <a:gd name="connsiteX1" fmla="*/ 7143 w 35718"/>
                              <a:gd name="connsiteY1" fmla="*/ 52388 h 109538"/>
                              <a:gd name="connsiteX2" fmla="*/ 0 w 35718"/>
                              <a:gd name="connsiteY2" fmla="*/ 95250 h 109538"/>
                              <a:gd name="connsiteX3" fmla="*/ 28575 w 35718"/>
                              <a:gd name="connsiteY3" fmla="*/ 109538 h 109538"/>
                              <a:gd name="connsiteX4" fmla="*/ 30956 w 35718"/>
                              <a:gd name="connsiteY4" fmla="*/ 85725 h 109538"/>
                              <a:gd name="connsiteX5" fmla="*/ 23812 w 35718"/>
                              <a:gd name="connsiteY5" fmla="*/ 71438 h 109538"/>
                              <a:gd name="connsiteX6" fmla="*/ 35718 w 35718"/>
                              <a:gd name="connsiteY6" fmla="*/ 47625 h 109538"/>
                              <a:gd name="connsiteX7" fmla="*/ 14287 w 35718"/>
                              <a:gd name="connsiteY7" fmla="*/ 0 h 109538"/>
                              <a:gd name="connsiteX0" fmla="*/ 14287 w 35718"/>
                              <a:gd name="connsiteY0" fmla="*/ 0 h 109538"/>
                              <a:gd name="connsiteX1" fmla="*/ 7143 w 35718"/>
                              <a:gd name="connsiteY1" fmla="*/ 28575 h 109538"/>
                              <a:gd name="connsiteX2" fmla="*/ 7143 w 35718"/>
                              <a:gd name="connsiteY2" fmla="*/ 52388 h 109538"/>
                              <a:gd name="connsiteX3" fmla="*/ 0 w 35718"/>
                              <a:gd name="connsiteY3" fmla="*/ 95250 h 109538"/>
                              <a:gd name="connsiteX4" fmla="*/ 28575 w 35718"/>
                              <a:gd name="connsiteY4" fmla="*/ 109538 h 109538"/>
                              <a:gd name="connsiteX5" fmla="*/ 30956 w 35718"/>
                              <a:gd name="connsiteY5" fmla="*/ 85725 h 109538"/>
                              <a:gd name="connsiteX6" fmla="*/ 23812 w 35718"/>
                              <a:gd name="connsiteY6" fmla="*/ 71438 h 109538"/>
                              <a:gd name="connsiteX7" fmla="*/ 35718 w 35718"/>
                              <a:gd name="connsiteY7" fmla="*/ 47625 h 109538"/>
                              <a:gd name="connsiteX8" fmla="*/ 14287 w 35718"/>
                              <a:gd name="connsiteY8" fmla="*/ 0 h 109538"/>
                              <a:gd name="connsiteX0" fmla="*/ 19050 w 40481"/>
                              <a:gd name="connsiteY0" fmla="*/ 0 h 109538"/>
                              <a:gd name="connsiteX1" fmla="*/ 0 w 40481"/>
                              <a:gd name="connsiteY1" fmla="*/ 21431 h 109538"/>
                              <a:gd name="connsiteX2" fmla="*/ 11906 w 40481"/>
                              <a:gd name="connsiteY2" fmla="*/ 52388 h 109538"/>
                              <a:gd name="connsiteX3" fmla="*/ 4763 w 40481"/>
                              <a:gd name="connsiteY3" fmla="*/ 95250 h 109538"/>
                              <a:gd name="connsiteX4" fmla="*/ 33338 w 40481"/>
                              <a:gd name="connsiteY4" fmla="*/ 109538 h 109538"/>
                              <a:gd name="connsiteX5" fmla="*/ 35719 w 40481"/>
                              <a:gd name="connsiteY5" fmla="*/ 85725 h 109538"/>
                              <a:gd name="connsiteX6" fmla="*/ 28575 w 40481"/>
                              <a:gd name="connsiteY6" fmla="*/ 71438 h 109538"/>
                              <a:gd name="connsiteX7" fmla="*/ 40481 w 40481"/>
                              <a:gd name="connsiteY7" fmla="*/ 47625 h 109538"/>
                              <a:gd name="connsiteX8" fmla="*/ 19050 w 40481"/>
                              <a:gd name="connsiteY8"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81" h="109538">
                                <a:moveTo>
                                  <a:pt x="19050" y="0"/>
                                </a:moveTo>
                                <a:lnTo>
                                  <a:pt x="0" y="21431"/>
                                </a:lnTo>
                                <a:lnTo>
                                  <a:pt x="11906" y="52388"/>
                                </a:lnTo>
                                <a:lnTo>
                                  <a:pt x="4763" y="95250"/>
                                </a:lnTo>
                                <a:lnTo>
                                  <a:pt x="33338" y="109538"/>
                                </a:lnTo>
                                <a:lnTo>
                                  <a:pt x="35719" y="85725"/>
                                </a:lnTo>
                                <a:lnTo>
                                  <a:pt x="28575" y="71438"/>
                                </a:lnTo>
                                <a:lnTo>
                                  <a:pt x="40481" y="47625"/>
                                </a:lnTo>
                                <a:lnTo>
                                  <a:pt x="19050"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grpSp>
                    <p:sp>
                      <p:nvSpPr>
                        <p:cNvPr id="267" name="Freeform 266">
                          <a:extLst>
                            <a:ext uri="{FF2B5EF4-FFF2-40B4-BE49-F238E27FC236}">
                              <a16:creationId xmlns:a16="http://schemas.microsoft.com/office/drawing/2014/main" id="{B76E9DFE-51B2-D149-8862-5FAB3BA43730}"/>
                            </a:ext>
                          </a:extLst>
                        </p:cNvPr>
                        <p:cNvSpPr/>
                        <p:nvPr/>
                      </p:nvSpPr>
                      <p:spPr>
                        <a:xfrm>
                          <a:off x="338703" y="5181968"/>
                          <a:ext cx="34934" cy="74557"/>
                        </a:xfrm>
                        <a:custGeom>
                          <a:avLst/>
                          <a:gdLst>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0 w 35718"/>
                            <a:gd name="connsiteY4"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16669 h 73819"/>
                            <a:gd name="connsiteX5" fmla="*/ 0 w 35718"/>
                            <a:gd name="connsiteY5"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9525 h 73819"/>
                            <a:gd name="connsiteX5" fmla="*/ 0 w 35718"/>
                            <a:gd name="connsiteY5" fmla="*/ 0 h 7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8" h="73819">
                              <a:moveTo>
                                <a:pt x="0" y="0"/>
                              </a:moveTo>
                              <a:cubicBezTo>
                                <a:pt x="794" y="22225"/>
                                <a:pt x="1587" y="44450"/>
                                <a:pt x="2381" y="66675"/>
                              </a:cubicBezTo>
                              <a:lnTo>
                                <a:pt x="28575" y="73819"/>
                              </a:lnTo>
                              <a:lnTo>
                                <a:pt x="35718" y="40482"/>
                              </a:lnTo>
                              <a:lnTo>
                                <a:pt x="16668" y="9525"/>
                              </a:lnTo>
                              <a:lnTo>
                                <a:pt x="0"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grpSp>
                  <p:sp>
                    <p:nvSpPr>
                      <p:cNvPr id="265" name="Freeform 264">
                        <a:extLst>
                          <a:ext uri="{FF2B5EF4-FFF2-40B4-BE49-F238E27FC236}">
                            <a16:creationId xmlns:a16="http://schemas.microsoft.com/office/drawing/2014/main" id="{A2BD954E-198B-FB48-AAEE-2D34BB0D9A43}"/>
                          </a:ext>
                        </a:extLst>
                      </p:cNvPr>
                      <p:cNvSpPr/>
                      <p:nvPr/>
                    </p:nvSpPr>
                    <p:spPr>
                      <a:xfrm>
                        <a:off x="505331" y="5741523"/>
                        <a:ext cx="130208" cy="71384"/>
                      </a:xfrm>
                      <a:custGeom>
                        <a:avLst/>
                        <a:gdLst>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0 w 130969"/>
                          <a:gd name="connsiteY16" fmla="*/ 7144 h 71438"/>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28575 w 130969"/>
                          <a:gd name="connsiteY16" fmla="*/ 14288 h 71438"/>
                          <a:gd name="connsiteX17" fmla="*/ 0 w 130969"/>
                          <a:gd name="connsiteY17" fmla="*/ 7144 h 7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969" h="71438">
                            <a:moveTo>
                              <a:pt x="0" y="7144"/>
                            </a:moveTo>
                            <a:cubicBezTo>
                              <a:pt x="794" y="26988"/>
                              <a:pt x="1587" y="46831"/>
                              <a:pt x="2381" y="66675"/>
                            </a:cubicBezTo>
                            <a:lnTo>
                              <a:pt x="19050" y="71438"/>
                            </a:lnTo>
                            <a:lnTo>
                              <a:pt x="33338" y="61913"/>
                            </a:lnTo>
                            <a:lnTo>
                              <a:pt x="54769" y="71438"/>
                            </a:lnTo>
                            <a:lnTo>
                              <a:pt x="69056" y="69056"/>
                            </a:lnTo>
                            <a:lnTo>
                              <a:pt x="88106" y="61913"/>
                            </a:lnTo>
                            <a:lnTo>
                              <a:pt x="92869" y="42863"/>
                            </a:lnTo>
                            <a:lnTo>
                              <a:pt x="76200" y="30956"/>
                            </a:lnTo>
                            <a:lnTo>
                              <a:pt x="107156" y="16669"/>
                            </a:lnTo>
                            <a:lnTo>
                              <a:pt x="128588" y="45244"/>
                            </a:lnTo>
                            <a:lnTo>
                              <a:pt x="130969" y="30956"/>
                            </a:lnTo>
                            <a:lnTo>
                              <a:pt x="116681" y="7144"/>
                            </a:lnTo>
                            <a:lnTo>
                              <a:pt x="88106" y="0"/>
                            </a:lnTo>
                            <a:lnTo>
                              <a:pt x="66675" y="21431"/>
                            </a:lnTo>
                            <a:lnTo>
                              <a:pt x="52388" y="16669"/>
                            </a:lnTo>
                            <a:lnTo>
                              <a:pt x="28575" y="14288"/>
                            </a:lnTo>
                            <a:lnTo>
                              <a:pt x="0" y="7144"/>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grpSp>
                <p:sp>
                  <p:nvSpPr>
                    <p:cNvPr id="263" name="Freeform 3121">
                      <a:extLst>
                        <a:ext uri="{FF2B5EF4-FFF2-40B4-BE49-F238E27FC236}">
                          <a16:creationId xmlns:a16="http://schemas.microsoft.com/office/drawing/2014/main" id="{DEFC36FE-1C13-7F41-B4DB-D26D9B6B77E9}"/>
                        </a:ext>
                      </a:extLst>
                    </p:cNvPr>
                    <p:cNvSpPr/>
                    <p:nvPr/>
                  </p:nvSpPr>
                  <p:spPr>
                    <a:xfrm>
                      <a:off x="1144934" y="6145716"/>
                      <a:ext cx="142911" cy="461615"/>
                    </a:xfrm>
                    <a:custGeom>
                      <a:avLst/>
                      <a:gdLst>
                        <a:gd name="connsiteX0" fmla="*/ 0 w 142875"/>
                        <a:gd name="connsiteY0" fmla="*/ 9525 h 461963"/>
                        <a:gd name="connsiteX1" fmla="*/ 21431 w 142875"/>
                        <a:gd name="connsiteY1" fmla="*/ 14288 h 461963"/>
                        <a:gd name="connsiteX2" fmla="*/ 61913 w 142875"/>
                        <a:gd name="connsiteY2" fmla="*/ 0 h 461963"/>
                        <a:gd name="connsiteX3" fmla="*/ 78581 w 142875"/>
                        <a:gd name="connsiteY3" fmla="*/ 35719 h 461963"/>
                        <a:gd name="connsiteX4" fmla="*/ 83344 w 142875"/>
                        <a:gd name="connsiteY4" fmla="*/ 73819 h 461963"/>
                        <a:gd name="connsiteX5" fmla="*/ 92869 w 142875"/>
                        <a:gd name="connsiteY5" fmla="*/ 252413 h 461963"/>
                        <a:gd name="connsiteX6" fmla="*/ 92869 w 142875"/>
                        <a:gd name="connsiteY6" fmla="*/ 273844 h 461963"/>
                        <a:gd name="connsiteX7" fmla="*/ 92869 w 142875"/>
                        <a:gd name="connsiteY7" fmla="*/ 302419 h 461963"/>
                        <a:gd name="connsiteX8" fmla="*/ 142875 w 142875"/>
                        <a:gd name="connsiteY8" fmla="*/ 385763 h 461963"/>
                        <a:gd name="connsiteX9" fmla="*/ 111919 w 142875"/>
                        <a:gd name="connsiteY9" fmla="*/ 438150 h 461963"/>
                        <a:gd name="connsiteX10" fmla="*/ 61913 w 142875"/>
                        <a:gd name="connsiteY10" fmla="*/ 461963 h 461963"/>
                        <a:gd name="connsiteX11" fmla="*/ 88106 w 142875"/>
                        <a:gd name="connsiteY11" fmla="*/ 419100 h 461963"/>
                        <a:gd name="connsiteX12" fmla="*/ 104775 w 142875"/>
                        <a:gd name="connsiteY12" fmla="*/ 352425 h 461963"/>
                        <a:gd name="connsiteX13" fmla="*/ 83344 w 142875"/>
                        <a:gd name="connsiteY13" fmla="*/ 335757 h 461963"/>
                        <a:gd name="connsiteX14" fmla="*/ 76200 w 142875"/>
                        <a:gd name="connsiteY14" fmla="*/ 297657 h 461963"/>
                        <a:gd name="connsiteX15" fmla="*/ 80963 w 142875"/>
                        <a:gd name="connsiteY15" fmla="*/ 271463 h 461963"/>
                        <a:gd name="connsiteX16" fmla="*/ 69056 w 142875"/>
                        <a:gd name="connsiteY16" fmla="*/ 261938 h 461963"/>
                        <a:gd name="connsiteX17" fmla="*/ 73819 w 142875"/>
                        <a:gd name="connsiteY17" fmla="*/ 230982 h 461963"/>
                        <a:gd name="connsiteX18" fmla="*/ 64294 w 142875"/>
                        <a:gd name="connsiteY18" fmla="*/ 230982 h 461963"/>
                        <a:gd name="connsiteX19" fmla="*/ 69056 w 142875"/>
                        <a:gd name="connsiteY19" fmla="*/ 200025 h 461963"/>
                        <a:gd name="connsiteX20" fmla="*/ 76200 w 142875"/>
                        <a:gd name="connsiteY20" fmla="*/ 190500 h 461963"/>
                        <a:gd name="connsiteX21" fmla="*/ 61913 w 142875"/>
                        <a:gd name="connsiteY21" fmla="*/ 145257 h 461963"/>
                        <a:gd name="connsiteX22" fmla="*/ 54769 w 142875"/>
                        <a:gd name="connsiteY22" fmla="*/ 97632 h 461963"/>
                        <a:gd name="connsiteX23" fmla="*/ 59531 w 142875"/>
                        <a:gd name="connsiteY23" fmla="*/ 61913 h 461963"/>
                        <a:gd name="connsiteX24" fmla="*/ 50006 w 142875"/>
                        <a:gd name="connsiteY24" fmla="*/ 26194 h 461963"/>
                        <a:gd name="connsiteX25" fmla="*/ 0 w 142875"/>
                        <a:gd name="connsiteY25" fmla="*/ 9525 h 4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875" h="461963">
                          <a:moveTo>
                            <a:pt x="0" y="9525"/>
                          </a:moveTo>
                          <a:lnTo>
                            <a:pt x="21431" y="14288"/>
                          </a:lnTo>
                          <a:lnTo>
                            <a:pt x="61913" y="0"/>
                          </a:lnTo>
                          <a:lnTo>
                            <a:pt x="78581" y="35719"/>
                          </a:lnTo>
                          <a:lnTo>
                            <a:pt x="83344" y="73819"/>
                          </a:lnTo>
                          <a:lnTo>
                            <a:pt x="92869" y="252413"/>
                          </a:lnTo>
                          <a:lnTo>
                            <a:pt x="92869" y="273844"/>
                          </a:lnTo>
                          <a:lnTo>
                            <a:pt x="92869" y="302419"/>
                          </a:lnTo>
                          <a:lnTo>
                            <a:pt x="142875" y="385763"/>
                          </a:lnTo>
                          <a:lnTo>
                            <a:pt x="111919" y="438150"/>
                          </a:lnTo>
                          <a:lnTo>
                            <a:pt x="61913" y="461963"/>
                          </a:lnTo>
                          <a:lnTo>
                            <a:pt x="88106" y="419100"/>
                          </a:lnTo>
                          <a:lnTo>
                            <a:pt x="104775" y="352425"/>
                          </a:lnTo>
                          <a:lnTo>
                            <a:pt x="83344" y="335757"/>
                          </a:lnTo>
                          <a:lnTo>
                            <a:pt x="76200" y="297657"/>
                          </a:lnTo>
                          <a:lnTo>
                            <a:pt x="80963" y="271463"/>
                          </a:lnTo>
                          <a:lnTo>
                            <a:pt x="69056" y="261938"/>
                          </a:lnTo>
                          <a:lnTo>
                            <a:pt x="73819" y="230982"/>
                          </a:lnTo>
                          <a:lnTo>
                            <a:pt x="64294" y="230982"/>
                          </a:lnTo>
                          <a:lnTo>
                            <a:pt x="69056" y="200025"/>
                          </a:lnTo>
                          <a:lnTo>
                            <a:pt x="76200" y="190500"/>
                          </a:lnTo>
                          <a:lnTo>
                            <a:pt x="61913" y="145257"/>
                          </a:lnTo>
                          <a:lnTo>
                            <a:pt x="54769" y="97632"/>
                          </a:lnTo>
                          <a:lnTo>
                            <a:pt x="59531" y="61913"/>
                          </a:lnTo>
                          <a:lnTo>
                            <a:pt x="50006" y="26194"/>
                          </a:lnTo>
                          <a:lnTo>
                            <a:pt x="0" y="9525"/>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grpSp>
              <p:sp>
                <p:nvSpPr>
                  <p:cNvPr id="261" name="Freeform 3123">
                    <a:extLst>
                      <a:ext uri="{FF2B5EF4-FFF2-40B4-BE49-F238E27FC236}">
                        <a16:creationId xmlns:a16="http://schemas.microsoft.com/office/drawing/2014/main" id="{9B36C2D8-7589-E141-9C88-B9464DF28404}"/>
                      </a:ext>
                    </a:extLst>
                  </p:cNvPr>
                  <p:cNvSpPr/>
                  <p:nvPr/>
                </p:nvSpPr>
                <p:spPr>
                  <a:xfrm>
                    <a:off x="1112217" y="6196953"/>
                    <a:ext cx="100037" cy="190357"/>
                  </a:xfrm>
                  <a:custGeom>
                    <a:avLst/>
                    <a:gdLst>
                      <a:gd name="connsiteX0" fmla="*/ 38100 w 100012"/>
                      <a:gd name="connsiteY0" fmla="*/ 0 h 190500"/>
                      <a:gd name="connsiteX1" fmla="*/ 52387 w 100012"/>
                      <a:gd name="connsiteY1" fmla="*/ 80962 h 190500"/>
                      <a:gd name="connsiteX2" fmla="*/ 33337 w 100012"/>
                      <a:gd name="connsiteY2" fmla="*/ 78581 h 190500"/>
                      <a:gd name="connsiteX3" fmla="*/ 7144 w 100012"/>
                      <a:gd name="connsiteY3" fmla="*/ 78581 h 190500"/>
                      <a:gd name="connsiteX4" fmla="*/ 0 w 100012"/>
                      <a:gd name="connsiteY4" fmla="*/ 109537 h 190500"/>
                      <a:gd name="connsiteX5" fmla="*/ 0 w 100012"/>
                      <a:gd name="connsiteY5" fmla="*/ 145256 h 190500"/>
                      <a:gd name="connsiteX6" fmla="*/ 21431 w 100012"/>
                      <a:gd name="connsiteY6" fmla="*/ 142875 h 190500"/>
                      <a:gd name="connsiteX7" fmla="*/ 38100 w 100012"/>
                      <a:gd name="connsiteY7" fmla="*/ 119062 h 190500"/>
                      <a:gd name="connsiteX8" fmla="*/ 54769 w 100012"/>
                      <a:gd name="connsiteY8" fmla="*/ 107156 h 190500"/>
                      <a:gd name="connsiteX9" fmla="*/ 73819 w 100012"/>
                      <a:gd name="connsiteY9" fmla="*/ 145256 h 190500"/>
                      <a:gd name="connsiteX10" fmla="*/ 50006 w 100012"/>
                      <a:gd name="connsiteY10" fmla="*/ 190500 h 190500"/>
                      <a:gd name="connsiteX11" fmla="*/ 88106 w 100012"/>
                      <a:gd name="connsiteY11" fmla="*/ 169069 h 190500"/>
                      <a:gd name="connsiteX12" fmla="*/ 100012 w 100012"/>
                      <a:gd name="connsiteY12" fmla="*/ 147637 h 190500"/>
                      <a:gd name="connsiteX13" fmla="*/ 88106 w 100012"/>
                      <a:gd name="connsiteY13" fmla="*/ 95250 h 190500"/>
                      <a:gd name="connsiteX14" fmla="*/ 76200 w 100012"/>
                      <a:gd name="connsiteY14" fmla="*/ 59531 h 190500"/>
                      <a:gd name="connsiteX15" fmla="*/ 38100 w 100012"/>
                      <a:gd name="connsiteY15"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12" h="190500">
                        <a:moveTo>
                          <a:pt x="38100" y="0"/>
                        </a:moveTo>
                        <a:lnTo>
                          <a:pt x="52387" y="80962"/>
                        </a:lnTo>
                        <a:lnTo>
                          <a:pt x="33337" y="78581"/>
                        </a:lnTo>
                        <a:lnTo>
                          <a:pt x="7144" y="78581"/>
                        </a:lnTo>
                        <a:lnTo>
                          <a:pt x="0" y="109537"/>
                        </a:lnTo>
                        <a:lnTo>
                          <a:pt x="0" y="145256"/>
                        </a:lnTo>
                        <a:lnTo>
                          <a:pt x="21431" y="142875"/>
                        </a:lnTo>
                        <a:lnTo>
                          <a:pt x="38100" y="119062"/>
                        </a:lnTo>
                        <a:lnTo>
                          <a:pt x="54769" y="107156"/>
                        </a:lnTo>
                        <a:lnTo>
                          <a:pt x="73819" y="145256"/>
                        </a:lnTo>
                        <a:lnTo>
                          <a:pt x="50006" y="190500"/>
                        </a:lnTo>
                        <a:lnTo>
                          <a:pt x="88106" y="169069"/>
                        </a:lnTo>
                        <a:lnTo>
                          <a:pt x="100012" y="147637"/>
                        </a:lnTo>
                        <a:lnTo>
                          <a:pt x="88106" y="95250"/>
                        </a:lnTo>
                        <a:lnTo>
                          <a:pt x="76200" y="59531"/>
                        </a:lnTo>
                        <a:lnTo>
                          <a:pt x="38100"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grpSp>
            <p:sp>
              <p:nvSpPr>
                <p:cNvPr id="259" name="Freeform 3125">
                  <a:extLst>
                    <a:ext uri="{FF2B5EF4-FFF2-40B4-BE49-F238E27FC236}">
                      <a16:creationId xmlns:a16="http://schemas.microsoft.com/office/drawing/2014/main" id="{9FAE582F-DE7F-434E-8B49-43572D87DC1B}"/>
                    </a:ext>
                  </a:extLst>
                </p:cNvPr>
                <p:cNvSpPr/>
                <p:nvPr/>
              </p:nvSpPr>
              <p:spPr>
                <a:xfrm>
                  <a:off x="1154211" y="6260436"/>
                  <a:ext cx="46049" cy="85661"/>
                </a:xfrm>
                <a:custGeom>
                  <a:avLst/>
                  <a:gdLst>
                    <a:gd name="connsiteX0" fmla="*/ 23813 w 45244"/>
                    <a:gd name="connsiteY0" fmla="*/ 0 h 85725"/>
                    <a:gd name="connsiteX1" fmla="*/ 0 w 45244"/>
                    <a:gd name="connsiteY1" fmla="*/ 52387 h 85725"/>
                    <a:gd name="connsiteX2" fmla="*/ 26194 w 45244"/>
                    <a:gd name="connsiteY2" fmla="*/ 85725 h 85725"/>
                    <a:gd name="connsiteX3" fmla="*/ 45244 w 45244"/>
                    <a:gd name="connsiteY3" fmla="*/ 61912 h 85725"/>
                    <a:gd name="connsiteX4" fmla="*/ 23813 w 45244"/>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44" h="85725">
                      <a:moveTo>
                        <a:pt x="23813" y="0"/>
                      </a:moveTo>
                      <a:lnTo>
                        <a:pt x="0" y="52387"/>
                      </a:lnTo>
                      <a:lnTo>
                        <a:pt x="26194" y="85725"/>
                      </a:lnTo>
                      <a:lnTo>
                        <a:pt x="45244" y="61912"/>
                      </a:lnTo>
                      <a:lnTo>
                        <a:pt x="23813"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grpSp>
          <p:sp>
            <p:nvSpPr>
              <p:cNvPr id="257" name="Freeform 3128">
                <a:extLst>
                  <a:ext uri="{FF2B5EF4-FFF2-40B4-BE49-F238E27FC236}">
                    <a16:creationId xmlns:a16="http://schemas.microsoft.com/office/drawing/2014/main" id="{34D6F04D-96B0-F44E-8CFD-C93039F5A348}"/>
                  </a:ext>
                </a:extLst>
              </p:cNvPr>
              <p:cNvSpPr/>
              <p:nvPr/>
            </p:nvSpPr>
            <p:spPr>
              <a:xfrm>
                <a:off x="1178632" y="6448683"/>
                <a:ext cx="41285" cy="130078"/>
              </a:xfrm>
              <a:custGeom>
                <a:avLst/>
                <a:gdLst>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41339"/>
                  <a:gd name="connsiteY0" fmla="*/ 0 h 131036"/>
                  <a:gd name="connsiteX1" fmla="*/ 0 w 41339"/>
                  <a:gd name="connsiteY1" fmla="*/ 62670 h 131036"/>
                  <a:gd name="connsiteX2" fmla="*/ 8546 w 41339"/>
                  <a:gd name="connsiteY2" fmla="*/ 94004 h 131036"/>
                  <a:gd name="connsiteX3" fmla="*/ 8546 w 41339"/>
                  <a:gd name="connsiteY3" fmla="*/ 125339 h 131036"/>
                  <a:gd name="connsiteX4" fmla="*/ 25638 w 41339"/>
                  <a:gd name="connsiteY4" fmla="*/ 131036 h 131036"/>
                  <a:gd name="connsiteX5" fmla="*/ 34184 w 41339"/>
                  <a:gd name="connsiteY5" fmla="*/ 102550 h 131036"/>
                  <a:gd name="connsiteX6" fmla="*/ 25638 w 41339"/>
                  <a:gd name="connsiteY6" fmla="*/ 94004 h 131036"/>
                  <a:gd name="connsiteX7" fmla="*/ 34184 w 41339"/>
                  <a:gd name="connsiteY7" fmla="*/ 71215 h 131036"/>
                  <a:gd name="connsiteX8" fmla="*/ 25638 w 41339"/>
                  <a:gd name="connsiteY8" fmla="*/ 54124 h 131036"/>
                  <a:gd name="connsiteX9" fmla="*/ 37032 w 41339"/>
                  <a:gd name="connsiteY9" fmla="*/ 37032 h 131036"/>
                  <a:gd name="connsiteX10" fmla="*/ 25638 w 41339"/>
                  <a:gd name="connsiteY10" fmla="*/ 0 h 1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39" h="131036">
                    <a:moveTo>
                      <a:pt x="25638" y="0"/>
                    </a:moveTo>
                    <a:lnTo>
                      <a:pt x="0" y="62670"/>
                    </a:lnTo>
                    <a:lnTo>
                      <a:pt x="8546" y="94004"/>
                    </a:lnTo>
                    <a:lnTo>
                      <a:pt x="8546" y="125339"/>
                    </a:lnTo>
                    <a:lnTo>
                      <a:pt x="25638" y="131036"/>
                    </a:lnTo>
                    <a:lnTo>
                      <a:pt x="34184" y="102550"/>
                    </a:lnTo>
                    <a:lnTo>
                      <a:pt x="25638" y="94004"/>
                    </a:lnTo>
                    <a:lnTo>
                      <a:pt x="34184" y="71215"/>
                    </a:lnTo>
                    <a:lnTo>
                      <a:pt x="25638" y="54124"/>
                    </a:lnTo>
                    <a:cubicBezTo>
                      <a:pt x="25638" y="48427"/>
                      <a:pt x="51275" y="17091"/>
                      <a:pt x="37032" y="37032"/>
                    </a:cubicBezTo>
                    <a:lnTo>
                      <a:pt x="25638"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grpSp>
      </p:grpSp>
      <p:grpSp>
        <p:nvGrpSpPr>
          <p:cNvPr id="490" name="Group 66">
            <a:extLst>
              <a:ext uri="{FF2B5EF4-FFF2-40B4-BE49-F238E27FC236}">
                <a16:creationId xmlns:a16="http://schemas.microsoft.com/office/drawing/2014/main" id="{FF48DBFA-9E51-994E-A37B-AFA98E9078E6}"/>
              </a:ext>
            </a:extLst>
          </p:cNvPr>
          <p:cNvGrpSpPr>
            <a:grpSpLocks/>
          </p:cNvGrpSpPr>
          <p:nvPr/>
        </p:nvGrpSpPr>
        <p:grpSpPr bwMode="auto">
          <a:xfrm>
            <a:off x="2363253" y="5456186"/>
            <a:ext cx="1488019" cy="772865"/>
            <a:chOff x="2217965" y="5874544"/>
            <a:chExt cx="1375341" cy="795337"/>
          </a:xfrm>
          <a:solidFill>
            <a:srgbClr val="FF8000"/>
          </a:solidFill>
        </p:grpSpPr>
        <p:sp>
          <p:nvSpPr>
            <p:cNvPr id="491" name="Freeform 490">
              <a:extLst>
                <a:ext uri="{FF2B5EF4-FFF2-40B4-BE49-F238E27FC236}">
                  <a16:creationId xmlns:a16="http://schemas.microsoft.com/office/drawing/2014/main" id="{2994F16A-C5B9-254D-A9F3-0CA837CC15BF}"/>
                </a:ext>
              </a:extLst>
            </p:cNvPr>
            <p:cNvSpPr/>
            <p:nvPr/>
          </p:nvSpPr>
          <p:spPr>
            <a:xfrm>
              <a:off x="3283616" y="6302435"/>
              <a:ext cx="309690" cy="367446"/>
            </a:xfrm>
            <a:custGeom>
              <a:avLst/>
              <a:gdLst>
                <a:gd name="connsiteX0" fmla="*/ 23812 w 309562"/>
                <a:gd name="connsiteY0" fmla="*/ 0 h 366712"/>
                <a:gd name="connsiteX1" fmla="*/ 50006 w 309562"/>
                <a:gd name="connsiteY1" fmla="*/ 73819 h 366712"/>
                <a:gd name="connsiteX2" fmla="*/ 14287 w 309562"/>
                <a:gd name="connsiteY2" fmla="*/ 126206 h 366712"/>
                <a:gd name="connsiteX3" fmla="*/ 0 w 309562"/>
                <a:gd name="connsiteY3" fmla="*/ 152400 h 366712"/>
                <a:gd name="connsiteX4" fmla="*/ 30956 w 309562"/>
                <a:gd name="connsiteY4" fmla="*/ 195262 h 366712"/>
                <a:gd name="connsiteX5" fmla="*/ 47625 w 309562"/>
                <a:gd name="connsiteY5" fmla="*/ 233362 h 366712"/>
                <a:gd name="connsiteX6" fmla="*/ 61912 w 309562"/>
                <a:gd name="connsiteY6" fmla="*/ 273844 h 366712"/>
                <a:gd name="connsiteX7" fmla="*/ 57150 w 309562"/>
                <a:gd name="connsiteY7" fmla="*/ 333375 h 366712"/>
                <a:gd name="connsiteX8" fmla="*/ 133350 w 309562"/>
                <a:gd name="connsiteY8" fmla="*/ 366712 h 366712"/>
                <a:gd name="connsiteX9" fmla="*/ 147637 w 309562"/>
                <a:gd name="connsiteY9" fmla="*/ 326231 h 366712"/>
                <a:gd name="connsiteX10" fmla="*/ 147637 w 309562"/>
                <a:gd name="connsiteY10" fmla="*/ 309562 h 366712"/>
                <a:gd name="connsiteX11" fmla="*/ 190500 w 309562"/>
                <a:gd name="connsiteY11" fmla="*/ 276225 h 366712"/>
                <a:gd name="connsiteX12" fmla="*/ 209550 w 309562"/>
                <a:gd name="connsiteY12" fmla="*/ 252412 h 366712"/>
                <a:gd name="connsiteX13" fmla="*/ 238125 w 309562"/>
                <a:gd name="connsiteY13" fmla="*/ 261937 h 366712"/>
                <a:gd name="connsiteX14" fmla="*/ 292894 w 309562"/>
                <a:gd name="connsiteY14" fmla="*/ 204787 h 366712"/>
                <a:gd name="connsiteX15" fmla="*/ 309562 w 309562"/>
                <a:gd name="connsiteY15" fmla="*/ 188119 h 366712"/>
                <a:gd name="connsiteX16" fmla="*/ 309562 w 309562"/>
                <a:gd name="connsiteY16" fmla="*/ 173831 h 366712"/>
                <a:gd name="connsiteX17" fmla="*/ 276225 w 309562"/>
                <a:gd name="connsiteY17" fmla="*/ 147637 h 366712"/>
                <a:gd name="connsiteX18" fmla="*/ 257175 w 309562"/>
                <a:gd name="connsiteY18" fmla="*/ 121444 h 366712"/>
                <a:gd name="connsiteX19" fmla="*/ 242887 w 309562"/>
                <a:gd name="connsiteY19" fmla="*/ 123825 h 366712"/>
                <a:gd name="connsiteX20" fmla="*/ 226219 w 309562"/>
                <a:gd name="connsiteY20" fmla="*/ 73819 h 366712"/>
                <a:gd name="connsiteX21" fmla="*/ 173831 w 309562"/>
                <a:gd name="connsiteY21" fmla="*/ 47625 h 366712"/>
                <a:gd name="connsiteX22" fmla="*/ 126206 w 309562"/>
                <a:gd name="connsiteY22" fmla="*/ 35719 h 366712"/>
                <a:gd name="connsiteX23" fmla="*/ 100012 w 309562"/>
                <a:gd name="connsiteY23" fmla="*/ 30956 h 366712"/>
                <a:gd name="connsiteX24" fmla="*/ 23812 w 309562"/>
                <a:gd name="connsiteY24" fmla="*/ 0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562" h="366712">
                  <a:moveTo>
                    <a:pt x="23812" y="0"/>
                  </a:moveTo>
                  <a:lnTo>
                    <a:pt x="50006" y="73819"/>
                  </a:lnTo>
                  <a:lnTo>
                    <a:pt x="14287" y="126206"/>
                  </a:lnTo>
                  <a:lnTo>
                    <a:pt x="0" y="152400"/>
                  </a:lnTo>
                  <a:lnTo>
                    <a:pt x="30956" y="195262"/>
                  </a:lnTo>
                  <a:lnTo>
                    <a:pt x="47625" y="233362"/>
                  </a:lnTo>
                  <a:lnTo>
                    <a:pt x="61912" y="273844"/>
                  </a:lnTo>
                  <a:lnTo>
                    <a:pt x="57150" y="333375"/>
                  </a:lnTo>
                  <a:lnTo>
                    <a:pt x="133350" y="366712"/>
                  </a:lnTo>
                  <a:lnTo>
                    <a:pt x="147637" y="326231"/>
                  </a:lnTo>
                  <a:lnTo>
                    <a:pt x="147637" y="309562"/>
                  </a:lnTo>
                  <a:lnTo>
                    <a:pt x="190500" y="276225"/>
                  </a:lnTo>
                  <a:lnTo>
                    <a:pt x="209550" y="252412"/>
                  </a:lnTo>
                  <a:lnTo>
                    <a:pt x="238125" y="261937"/>
                  </a:lnTo>
                  <a:lnTo>
                    <a:pt x="292894" y="204787"/>
                  </a:lnTo>
                  <a:lnTo>
                    <a:pt x="309562" y="188119"/>
                  </a:lnTo>
                  <a:lnTo>
                    <a:pt x="309562" y="173831"/>
                  </a:lnTo>
                  <a:lnTo>
                    <a:pt x="276225" y="147637"/>
                  </a:lnTo>
                  <a:lnTo>
                    <a:pt x="257175" y="121444"/>
                  </a:lnTo>
                  <a:lnTo>
                    <a:pt x="242887" y="123825"/>
                  </a:lnTo>
                  <a:lnTo>
                    <a:pt x="226219" y="73819"/>
                  </a:lnTo>
                  <a:lnTo>
                    <a:pt x="173831" y="47625"/>
                  </a:lnTo>
                  <a:lnTo>
                    <a:pt x="126206" y="35719"/>
                  </a:lnTo>
                  <a:lnTo>
                    <a:pt x="100012" y="30956"/>
                  </a:lnTo>
                  <a:lnTo>
                    <a:pt x="23812" y="0"/>
                  </a:lnTo>
                  <a:close/>
                </a:path>
              </a:pathLst>
            </a:custGeom>
            <a:grpFill/>
            <a:ln w="38100">
              <a:solidFill>
                <a:srgbClr val="70458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sp>
          <p:nvSpPr>
            <p:cNvPr id="492" name="Freeform 491">
              <a:extLst>
                <a:ext uri="{FF2B5EF4-FFF2-40B4-BE49-F238E27FC236}">
                  <a16:creationId xmlns:a16="http://schemas.microsoft.com/office/drawing/2014/main" id="{B6FB7F93-B829-4C4F-A680-06FC3CF85821}"/>
                </a:ext>
              </a:extLst>
            </p:cNvPr>
            <p:cNvSpPr/>
            <p:nvPr/>
          </p:nvSpPr>
          <p:spPr>
            <a:xfrm>
              <a:off x="3097802" y="6127461"/>
              <a:ext cx="169932" cy="120891"/>
            </a:xfrm>
            <a:custGeom>
              <a:avLst/>
              <a:gdLst>
                <a:gd name="connsiteX0" fmla="*/ 78582 w 169069"/>
                <a:gd name="connsiteY0" fmla="*/ 121444 h 121444"/>
                <a:gd name="connsiteX1" fmla="*/ 54769 w 169069"/>
                <a:gd name="connsiteY1" fmla="*/ 61913 h 121444"/>
                <a:gd name="connsiteX2" fmla="*/ 23813 w 169069"/>
                <a:gd name="connsiteY2" fmla="*/ 61913 h 121444"/>
                <a:gd name="connsiteX3" fmla="*/ 0 w 169069"/>
                <a:gd name="connsiteY3" fmla="*/ 21432 h 121444"/>
                <a:gd name="connsiteX4" fmla="*/ 16669 w 169069"/>
                <a:gd name="connsiteY4" fmla="*/ 0 h 121444"/>
                <a:gd name="connsiteX5" fmla="*/ 57150 w 169069"/>
                <a:gd name="connsiteY5" fmla="*/ 23813 h 121444"/>
                <a:gd name="connsiteX6" fmla="*/ 102394 w 169069"/>
                <a:gd name="connsiteY6" fmla="*/ 14288 h 121444"/>
                <a:gd name="connsiteX7" fmla="*/ 123825 w 169069"/>
                <a:gd name="connsiteY7" fmla="*/ 28575 h 121444"/>
                <a:gd name="connsiteX8" fmla="*/ 169069 w 169069"/>
                <a:gd name="connsiteY8" fmla="*/ 47625 h 121444"/>
                <a:gd name="connsiteX9" fmla="*/ 169069 w 169069"/>
                <a:gd name="connsiteY9" fmla="*/ 71438 h 121444"/>
                <a:gd name="connsiteX10" fmla="*/ 142875 w 169069"/>
                <a:gd name="connsiteY10" fmla="*/ 95250 h 121444"/>
                <a:gd name="connsiteX11" fmla="*/ 78582 w 169069"/>
                <a:gd name="connsiteY11"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069" h="121444">
                  <a:moveTo>
                    <a:pt x="78582" y="121444"/>
                  </a:moveTo>
                  <a:lnTo>
                    <a:pt x="54769" y="61913"/>
                  </a:lnTo>
                  <a:lnTo>
                    <a:pt x="23813" y="61913"/>
                  </a:lnTo>
                  <a:lnTo>
                    <a:pt x="0" y="21432"/>
                  </a:lnTo>
                  <a:lnTo>
                    <a:pt x="16669" y="0"/>
                  </a:lnTo>
                  <a:lnTo>
                    <a:pt x="57150" y="23813"/>
                  </a:lnTo>
                  <a:lnTo>
                    <a:pt x="102394" y="14288"/>
                  </a:lnTo>
                  <a:lnTo>
                    <a:pt x="123825" y="28575"/>
                  </a:lnTo>
                  <a:lnTo>
                    <a:pt x="169069" y="47625"/>
                  </a:lnTo>
                  <a:lnTo>
                    <a:pt x="169069" y="71438"/>
                  </a:lnTo>
                  <a:lnTo>
                    <a:pt x="142875" y="95250"/>
                  </a:lnTo>
                  <a:lnTo>
                    <a:pt x="78582" y="121444"/>
                  </a:lnTo>
                  <a:close/>
                </a:path>
              </a:pathLst>
            </a:custGeom>
            <a:grpFill/>
            <a:ln w="38100">
              <a:solidFill>
                <a:srgbClr val="70458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sp>
          <p:nvSpPr>
            <p:cNvPr id="493" name="Freeform 492">
              <a:extLst>
                <a:ext uri="{FF2B5EF4-FFF2-40B4-BE49-F238E27FC236}">
                  <a16:creationId xmlns:a16="http://schemas.microsoft.com/office/drawing/2014/main" id="{01093C85-8FA0-EF44-9E8B-60C58F2E1B30}"/>
                </a:ext>
              </a:extLst>
            </p:cNvPr>
            <p:cNvSpPr/>
            <p:nvPr/>
          </p:nvSpPr>
          <p:spPr>
            <a:xfrm>
              <a:off x="2705528" y="5981119"/>
              <a:ext cx="139758" cy="127254"/>
            </a:xfrm>
            <a:custGeom>
              <a:avLst/>
              <a:gdLst>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0 w 150019"/>
                <a:gd name="connsiteY9"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30956 w 150019"/>
                <a:gd name="connsiteY9" fmla="*/ 23813 h 119063"/>
                <a:gd name="connsiteX10" fmla="*/ 0 w 150019"/>
                <a:gd name="connsiteY10"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42862 w 150019"/>
                <a:gd name="connsiteY9" fmla="*/ 54769 h 119063"/>
                <a:gd name="connsiteX10" fmla="*/ 0 w 150019"/>
                <a:gd name="connsiteY10" fmla="*/ 47625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35719 w 142876"/>
                <a:gd name="connsiteY9" fmla="*/ 54769 h 119063"/>
                <a:gd name="connsiteX10" fmla="*/ 0 w 142876"/>
                <a:gd name="connsiteY10" fmla="*/ 54769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42863 w 142876"/>
                <a:gd name="connsiteY9" fmla="*/ 47625 h 119063"/>
                <a:gd name="connsiteX10" fmla="*/ 0 w 142876"/>
                <a:gd name="connsiteY10" fmla="*/ 54769 h 119063"/>
                <a:gd name="connsiteX0" fmla="*/ 0 w 140495"/>
                <a:gd name="connsiteY0" fmla="*/ 40482 h 119063"/>
                <a:gd name="connsiteX1" fmla="*/ 42864 w 140495"/>
                <a:gd name="connsiteY1" fmla="*/ 119063 h 119063"/>
                <a:gd name="connsiteX2" fmla="*/ 83345 w 140495"/>
                <a:gd name="connsiteY2" fmla="*/ 102394 h 119063"/>
                <a:gd name="connsiteX3" fmla="*/ 128589 w 140495"/>
                <a:gd name="connsiteY3" fmla="*/ 111919 h 119063"/>
                <a:gd name="connsiteX4" fmla="*/ 138114 w 140495"/>
                <a:gd name="connsiteY4" fmla="*/ 104775 h 119063"/>
                <a:gd name="connsiteX5" fmla="*/ 140495 w 140495"/>
                <a:gd name="connsiteY5" fmla="*/ 88106 h 119063"/>
                <a:gd name="connsiteX6" fmla="*/ 107157 w 140495"/>
                <a:gd name="connsiteY6" fmla="*/ 66675 h 119063"/>
                <a:gd name="connsiteX7" fmla="*/ 90489 w 140495"/>
                <a:gd name="connsiteY7" fmla="*/ 33338 h 119063"/>
                <a:gd name="connsiteX8" fmla="*/ 57151 w 140495"/>
                <a:gd name="connsiteY8" fmla="*/ 0 h 119063"/>
                <a:gd name="connsiteX9" fmla="*/ 40482 w 140495"/>
                <a:gd name="connsiteY9" fmla="*/ 47625 h 119063"/>
                <a:gd name="connsiteX10" fmla="*/ 0 w 140495"/>
                <a:gd name="connsiteY10" fmla="*/ 40482 h 119063"/>
                <a:gd name="connsiteX0" fmla="*/ 0 w 140495"/>
                <a:gd name="connsiteY0" fmla="*/ 40482 h 126206"/>
                <a:gd name="connsiteX1" fmla="*/ 42864 w 140495"/>
                <a:gd name="connsiteY1" fmla="*/ 119063 h 126206"/>
                <a:gd name="connsiteX2" fmla="*/ 83345 w 140495"/>
                <a:gd name="connsiteY2" fmla="*/ 126206 h 126206"/>
                <a:gd name="connsiteX3" fmla="*/ 128589 w 140495"/>
                <a:gd name="connsiteY3" fmla="*/ 111919 h 126206"/>
                <a:gd name="connsiteX4" fmla="*/ 138114 w 140495"/>
                <a:gd name="connsiteY4" fmla="*/ 104775 h 126206"/>
                <a:gd name="connsiteX5" fmla="*/ 140495 w 140495"/>
                <a:gd name="connsiteY5" fmla="*/ 88106 h 126206"/>
                <a:gd name="connsiteX6" fmla="*/ 107157 w 140495"/>
                <a:gd name="connsiteY6" fmla="*/ 66675 h 126206"/>
                <a:gd name="connsiteX7" fmla="*/ 90489 w 140495"/>
                <a:gd name="connsiteY7" fmla="*/ 33338 h 126206"/>
                <a:gd name="connsiteX8" fmla="*/ 57151 w 140495"/>
                <a:gd name="connsiteY8" fmla="*/ 0 h 126206"/>
                <a:gd name="connsiteX9" fmla="*/ 40482 w 140495"/>
                <a:gd name="connsiteY9" fmla="*/ 47625 h 126206"/>
                <a:gd name="connsiteX10" fmla="*/ 0 w 140495"/>
                <a:gd name="connsiteY10" fmla="*/ 40482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95" h="126206">
                  <a:moveTo>
                    <a:pt x="0" y="40482"/>
                  </a:moveTo>
                  <a:lnTo>
                    <a:pt x="42864" y="119063"/>
                  </a:lnTo>
                  <a:lnTo>
                    <a:pt x="83345" y="126206"/>
                  </a:lnTo>
                  <a:lnTo>
                    <a:pt x="128589" y="111919"/>
                  </a:lnTo>
                  <a:lnTo>
                    <a:pt x="138114" y="104775"/>
                  </a:lnTo>
                  <a:lnTo>
                    <a:pt x="140495" y="88106"/>
                  </a:lnTo>
                  <a:lnTo>
                    <a:pt x="107157" y="66675"/>
                  </a:lnTo>
                  <a:lnTo>
                    <a:pt x="90489" y="33338"/>
                  </a:lnTo>
                  <a:lnTo>
                    <a:pt x="57151" y="0"/>
                  </a:lnTo>
                  <a:lnTo>
                    <a:pt x="40482" y="47625"/>
                  </a:lnTo>
                  <a:lnTo>
                    <a:pt x="0" y="40482"/>
                  </a:lnTo>
                  <a:close/>
                </a:path>
              </a:pathLst>
            </a:custGeom>
            <a:grpFill/>
            <a:ln w="38100">
              <a:solidFill>
                <a:srgbClr val="70458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sp>
          <p:nvSpPr>
            <p:cNvPr id="494" name="Freeform 493">
              <a:extLst>
                <a:ext uri="{FF2B5EF4-FFF2-40B4-BE49-F238E27FC236}">
                  <a16:creationId xmlns:a16="http://schemas.microsoft.com/office/drawing/2014/main" id="{6F0D6BFC-0BA1-E548-9B0E-51CAAD5F67C0}"/>
                </a:ext>
              </a:extLst>
            </p:cNvPr>
            <p:cNvSpPr/>
            <p:nvPr/>
          </p:nvSpPr>
          <p:spPr>
            <a:xfrm>
              <a:off x="2325959" y="5874544"/>
              <a:ext cx="107994" cy="100212"/>
            </a:xfrm>
            <a:custGeom>
              <a:avLst/>
              <a:gdLst>
                <a:gd name="connsiteX0" fmla="*/ 0 w 107157"/>
                <a:gd name="connsiteY0" fmla="*/ 73819 h 100012"/>
                <a:gd name="connsiteX1" fmla="*/ 64294 w 107157"/>
                <a:gd name="connsiteY1" fmla="*/ 100012 h 100012"/>
                <a:gd name="connsiteX2" fmla="*/ 102394 w 107157"/>
                <a:gd name="connsiteY2" fmla="*/ 88106 h 100012"/>
                <a:gd name="connsiteX3" fmla="*/ 107157 w 107157"/>
                <a:gd name="connsiteY3" fmla="*/ 57150 h 100012"/>
                <a:gd name="connsiteX4" fmla="*/ 107157 w 107157"/>
                <a:gd name="connsiteY4" fmla="*/ 28575 h 100012"/>
                <a:gd name="connsiteX5" fmla="*/ 92869 w 107157"/>
                <a:gd name="connsiteY5" fmla="*/ 2381 h 100012"/>
                <a:gd name="connsiteX6" fmla="*/ 78582 w 107157"/>
                <a:gd name="connsiteY6" fmla="*/ 4762 h 100012"/>
                <a:gd name="connsiteX7" fmla="*/ 57150 w 107157"/>
                <a:gd name="connsiteY7" fmla="*/ 11906 h 100012"/>
                <a:gd name="connsiteX8" fmla="*/ 52388 w 107157"/>
                <a:gd name="connsiteY8" fmla="*/ 0 h 100012"/>
                <a:gd name="connsiteX9" fmla="*/ 16669 w 107157"/>
                <a:gd name="connsiteY9" fmla="*/ 23812 h 100012"/>
                <a:gd name="connsiteX10" fmla="*/ 0 w 107157"/>
                <a:gd name="connsiteY10" fmla="*/ 73819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57" h="100012">
                  <a:moveTo>
                    <a:pt x="0" y="73819"/>
                  </a:moveTo>
                  <a:lnTo>
                    <a:pt x="64294" y="100012"/>
                  </a:lnTo>
                  <a:lnTo>
                    <a:pt x="102394" y="88106"/>
                  </a:lnTo>
                  <a:lnTo>
                    <a:pt x="107157" y="57150"/>
                  </a:lnTo>
                  <a:lnTo>
                    <a:pt x="107157" y="28575"/>
                  </a:lnTo>
                  <a:lnTo>
                    <a:pt x="92869" y="2381"/>
                  </a:lnTo>
                  <a:lnTo>
                    <a:pt x="78582" y="4762"/>
                  </a:lnTo>
                  <a:lnTo>
                    <a:pt x="57150" y="11906"/>
                  </a:lnTo>
                  <a:lnTo>
                    <a:pt x="52388" y="0"/>
                  </a:lnTo>
                  <a:lnTo>
                    <a:pt x="16669" y="23812"/>
                  </a:lnTo>
                  <a:lnTo>
                    <a:pt x="0" y="73819"/>
                  </a:lnTo>
                  <a:close/>
                </a:path>
              </a:pathLst>
            </a:custGeom>
            <a:grpFill/>
            <a:ln w="38100">
              <a:solidFill>
                <a:srgbClr val="70458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sp>
          <p:nvSpPr>
            <p:cNvPr id="495" name="Freeform 494">
              <a:extLst>
                <a:ext uri="{FF2B5EF4-FFF2-40B4-BE49-F238E27FC236}">
                  <a16:creationId xmlns:a16="http://schemas.microsoft.com/office/drawing/2014/main" id="{257ABB69-391C-3F47-A20B-945B885F2981}"/>
                </a:ext>
              </a:extLst>
            </p:cNvPr>
            <p:cNvSpPr/>
            <p:nvPr/>
          </p:nvSpPr>
          <p:spPr>
            <a:xfrm>
              <a:off x="2217965" y="5955668"/>
              <a:ext cx="44468" cy="73171"/>
            </a:xfrm>
            <a:custGeom>
              <a:avLst/>
              <a:gdLst>
                <a:gd name="connsiteX0" fmla="*/ 0 w 42863"/>
                <a:gd name="connsiteY0" fmla="*/ 26194 h 26194"/>
                <a:gd name="connsiteX1" fmla="*/ 42863 w 42863"/>
                <a:gd name="connsiteY1" fmla="*/ 0 h 26194"/>
                <a:gd name="connsiteX2" fmla="*/ 0 w 42863"/>
                <a:gd name="connsiteY2" fmla="*/ 26194 h 26194"/>
                <a:gd name="connsiteX0" fmla="*/ 603 w 43819"/>
                <a:gd name="connsiteY0" fmla="*/ 26585 h 48016"/>
                <a:gd name="connsiteX1" fmla="*/ 43466 w 43819"/>
                <a:gd name="connsiteY1" fmla="*/ 391 h 48016"/>
                <a:gd name="connsiteX2" fmla="*/ 19653 w 43819"/>
                <a:gd name="connsiteY2" fmla="*/ 48016 h 48016"/>
                <a:gd name="connsiteX3" fmla="*/ 603 w 43819"/>
                <a:gd name="connsiteY3" fmla="*/ 26585 h 48016"/>
                <a:gd name="connsiteX0" fmla="*/ 1361 w 44335"/>
                <a:gd name="connsiteY0" fmla="*/ 27889 h 75514"/>
                <a:gd name="connsiteX1" fmla="*/ 44224 w 44335"/>
                <a:gd name="connsiteY1" fmla="*/ 1695 h 75514"/>
                <a:gd name="connsiteX2" fmla="*/ 13267 w 44335"/>
                <a:gd name="connsiteY2" fmla="*/ 75514 h 75514"/>
                <a:gd name="connsiteX3" fmla="*/ 1361 w 44335"/>
                <a:gd name="connsiteY3" fmla="*/ 27889 h 75514"/>
                <a:gd name="connsiteX0" fmla="*/ 1361 w 45202"/>
                <a:gd name="connsiteY0" fmla="*/ 27889 h 75682"/>
                <a:gd name="connsiteX1" fmla="*/ 44224 w 45202"/>
                <a:gd name="connsiteY1" fmla="*/ 1695 h 75682"/>
                <a:gd name="connsiteX2" fmla="*/ 29936 w 45202"/>
                <a:gd name="connsiteY2" fmla="*/ 42177 h 75682"/>
                <a:gd name="connsiteX3" fmla="*/ 13267 w 45202"/>
                <a:gd name="connsiteY3" fmla="*/ 75514 h 75682"/>
                <a:gd name="connsiteX4" fmla="*/ 1361 w 45202"/>
                <a:gd name="connsiteY4" fmla="*/ 27889 h 75682"/>
                <a:gd name="connsiteX0" fmla="*/ 1361 w 44448"/>
                <a:gd name="connsiteY0" fmla="*/ 26261 h 74017"/>
                <a:gd name="connsiteX1" fmla="*/ 44224 w 44448"/>
                <a:gd name="connsiteY1" fmla="*/ 67 h 74017"/>
                <a:gd name="connsiteX2" fmla="*/ 18030 w 44448"/>
                <a:gd name="connsiteY2" fmla="*/ 33405 h 74017"/>
                <a:gd name="connsiteX3" fmla="*/ 13267 w 44448"/>
                <a:gd name="connsiteY3" fmla="*/ 73886 h 74017"/>
                <a:gd name="connsiteX4" fmla="*/ 1361 w 44448"/>
                <a:gd name="connsiteY4" fmla="*/ 26261 h 74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8" h="74017">
                  <a:moveTo>
                    <a:pt x="1361" y="26261"/>
                  </a:moveTo>
                  <a:cubicBezTo>
                    <a:pt x="6520" y="13958"/>
                    <a:pt x="41446" y="-1124"/>
                    <a:pt x="44224" y="67"/>
                  </a:cubicBezTo>
                  <a:cubicBezTo>
                    <a:pt x="47002" y="1258"/>
                    <a:pt x="23189" y="21102"/>
                    <a:pt x="18030" y="33405"/>
                  </a:cubicBezTo>
                  <a:cubicBezTo>
                    <a:pt x="12871" y="45708"/>
                    <a:pt x="18029" y="76267"/>
                    <a:pt x="13267" y="73886"/>
                  </a:cubicBezTo>
                  <a:cubicBezTo>
                    <a:pt x="6917" y="66742"/>
                    <a:pt x="-3798" y="38564"/>
                    <a:pt x="1361" y="26261"/>
                  </a:cubicBezTo>
                  <a:close/>
                </a:path>
              </a:pathLst>
            </a:custGeom>
            <a:grpFill/>
            <a:ln w="38100">
              <a:solidFill>
                <a:srgbClr val="70458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sp>
          <p:nvSpPr>
            <p:cNvPr id="496" name="Freeform 495">
              <a:extLst>
                <a:ext uri="{FF2B5EF4-FFF2-40B4-BE49-F238E27FC236}">
                  <a16:creationId xmlns:a16="http://schemas.microsoft.com/office/drawing/2014/main" id="{A3E0AE9E-35A9-704A-B045-EF43C72FC8B0}"/>
                </a:ext>
              </a:extLst>
            </p:cNvPr>
            <p:cNvSpPr/>
            <p:nvPr/>
          </p:nvSpPr>
          <p:spPr>
            <a:xfrm>
              <a:off x="2934222" y="6076559"/>
              <a:ext cx="149286" cy="50902"/>
            </a:xfrm>
            <a:custGeom>
              <a:avLst/>
              <a:gdLst>
                <a:gd name="connsiteX0" fmla="*/ 0 w 133350"/>
                <a:gd name="connsiteY0" fmla="*/ 9525 h 47625"/>
                <a:gd name="connsiteX1" fmla="*/ 38100 w 133350"/>
                <a:gd name="connsiteY1" fmla="*/ 47625 h 47625"/>
                <a:gd name="connsiteX2" fmla="*/ 59531 w 133350"/>
                <a:gd name="connsiteY2" fmla="*/ 40481 h 47625"/>
                <a:gd name="connsiteX3" fmla="*/ 73819 w 133350"/>
                <a:gd name="connsiteY3" fmla="*/ 47625 h 47625"/>
                <a:gd name="connsiteX4" fmla="*/ 100012 w 133350"/>
                <a:gd name="connsiteY4" fmla="*/ 45244 h 47625"/>
                <a:gd name="connsiteX5" fmla="*/ 133350 w 133350"/>
                <a:gd name="connsiteY5" fmla="*/ 26194 h 47625"/>
                <a:gd name="connsiteX6" fmla="*/ 119062 w 133350"/>
                <a:gd name="connsiteY6" fmla="*/ 14288 h 47625"/>
                <a:gd name="connsiteX7" fmla="*/ 83344 w 133350"/>
                <a:gd name="connsiteY7" fmla="*/ 21431 h 47625"/>
                <a:gd name="connsiteX8" fmla="*/ 64294 w 133350"/>
                <a:gd name="connsiteY8" fmla="*/ 0 h 47625"/>
                <a:gd name="connsiteX9" fmla="*/ 57150 w 133350"/>
                <a:gd name="connsiteY9" fmla="*/ 19050 h 47625"/>
                <a:gd name="connsiteX10" fmla="*/ 0 w 133350"/>
                <a:gd name="connsiteY10" fmla="*/ 9525 h 47625"/>
                <a:gd name="connsiteX0" fmla="*/ 0 w 133350"/>
                <a:gd name="connsiteY0" fmla="*/ 9525 h 47625"/>
                <a:gd name="connsiteX1" fmla="*/ 21431 w 133350"/>
                <a:gd name="connsiteY1" fmla="*/ 30956 h 47625"/>
                <a:gd name="connsiteX2" fmla="*/ 38100 w 133350"/>
                <a:gd name="connsiteY2" fmla="*/ 47625 h 47625"/>
                <a:gd name="connsiteX3" fmla="*/ 59531 w 133350"/>
                <a:gd name="connsiteY3" fmla="*/ 40481 h 47625"/>
                <a:gd name="connsiteX4" fmla="*/ 73819 w 133350"/>
                <a:gd name="connsiteY4" fmla="*/ 47625 h 47625"/>
                <a:gd name="connsiteX5" fmla="*/ 100012 w 133350"/>
                <a:gd name="connsiteY5" fmla="*/ 45244 h 47625"/>
                <a:gd name="connsiteX6" fmla="*/ 133350 w 133350"/>
                <a:gd name="connsiteY6" fmla="*/ 26194 h 47625"/>
                <a:gd name="connsiteX7" fmla="*/ 119062 w 133350"/>
                <a:gd name="connsiteY7" fmla="*/ 14288 h 47625"/>
                <a:gd name="connsiteX8" fmla="*/ 83344 w 133350"/>
                <a:gd name="connsiteY8" fmla="*/ 21431 h 47625"/>
                <a:gd name="connsiteX9" fmla="*/ 64294 w 133350"/>
                <a:gd name="connsiteY9" fmla="*/ 0 h 47625"/>
                <a:gd name="connsiteX10" fmla="*/ 57150 w 133350"/>
                <a:gd name="connsiteY10" fmla="*/ 19050 h 47625"/>
                <a:gd name="connsiteX11" fmla="*/ 0 w 133350"/>
                <a:gd name="connsiteY11" fmla="*/ 9525 h 47625"/>
                <a:gd name="connsiteX0" fmla="*/ 16669 w 150019"/>
                <a:gd name="connsiteY0" fmla="*/ 9525 h 50006"/>
                <a:gd name="connsiteX1" fmla="*/ 0 w 150019"/>
                <a:gd name="connsiteY1" fmla="*/ 50006 h 50006"/>
                <a:gd name="connsiteX2" fmla="*/ 54769 w 150019"/>
                <a:gd name="connsiteY2" fmla="*/ 47625 h 50006"/>
                <a:gd name="connsiteX3" fmla="*/ 76200 w 150019"/>
                <a:gd name="connsiteY3" fmla="*/ 40481 h 50006"/>
                <a:gd name="connsiteX4" fmla="*/ 90488 w 150019"/>
                <a:gd name="connsiteY4" fmla="*/ 47625 h 50006"/>
                <a:gd name="connsiteX5" fmla="*/ 116681 w 150019"/>
                <a:gd name="connsiteY5" fmla="*/ 45244 h 50006"/>
                <a:gd name="connsiteX6" fmla="*/ 150019 w 150019"/>
                <a:gd name="connsiteY6" fmla="*/ 26194 h 50006"/>
                <a:gd name="connsiteX7" fmla="*/ 135731 w 150019"/>
                <a:gd name="connsiteY7" fmla="*/ 14288 h 50006"/>
                <a:gd name="connsiteX8" fmla="*/ 100013 w 150019"/>
                <a:gd name="connsiteY8" fmla="*/ 21431 h 50006"/>
                <a:gd name="connsiteX9" fmla="*/ 80963 w 150019"/>
                <a:gd name="connsiteY9" fmla="*/ 0 h 50006"/>
                <a:gd name="connsiteX10" fmla="*/ 73819 w 150019"/>
                <a:gd name="connsiteY10" fmla="*/ 19050 h 50006"/>
                <a:gd name="connsiteX11" fmla="*/ 16669 w 150019"/>
                <a:gd name="connsiteY11" fmla="*/ 9525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19" h="50006">
                  <a:moveTo>
                    <a:pt x="16669" y="9525"/>
                  </a:moveTo>
                  <a:lnTo>
                    <a:pt x="0" y="50006"/>
                  </a:lnTo>
                  <a:lnTo>
                    <a:pt x="54769" y="47625"/>
                  </a:lnTo>
                  <a:lnTo>
                    <a:pt x="76200" y="40481"/>
                  </a:lnTo>
                  <a:lnTo>
                    <a:pt x="90488" y="47625"/>
                  </a:lnTo>
                  <a:lnTo>
                    <a:pt x="116681" y="45244"/>
                  </a:lnTo>
                  <a:lnTo>
                    <a:pt x="150019" y="26194"/>
                  </a:lnTo>
                  <a:lnTo>
                    <a:pt x="135731" y="14288"/>
                  </a:lnTo>
                  <a:lnTo>
                    <a:pt x="100013" y="21431"/>
                  </a:lnTo>
                  <a:lnTo>
                    <a:pt x="80963" y="0"/>
                  </a:lnTo>
                  <a:lnTo>
                    <a:pt x="73819" y="19050"/>
                  </a:lnTo>
                  <a:lnTo>
                    <a:pt x="16669" y="9525"/>
                  </a:lnTo>
                  <a:close/>
                </a:path>
              </a:pathLst>
            </a:custGeom>
            <a:grpFill/>
            <a:ln w="38100">
              <a:solidFill>
                <a:srgbClr val="70458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sp>
          <p:nvSpPr>
            <p:cNvPr id="497" name="Freeform 496">
              <a:extLst>
                <a:ext uri="{FF2B5EF4-FFF2-40B4-BE49-F238E27FC236}">
                  <a16:creationId xmlns:a16="http://schemas.microsoft.com/office/drawing/2014/main" id="{E762DE56-6ABD-534F-8058-0448BDD59C54}"/>
                </a:ext>
              </a:extLst>
            </p:cNvPr>
            <p:cNvSpPr/>
            <p:nvPr/>
          </p:nvSpPr>
          <p:spPr>
            <a:xfrm>
              <a:off x="3007277" y="6160865"/>
              <a:ext cx="65115" cy="57264"/>
            </a:xfrm>
            <a:custGeom>
              <a:avLst/>
              <a:gdLst>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0 w 64294"/>
                <a:gd name="connsiteY4" fmla="*/ 0 h 52388"/>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26194 w 64294"/>
                <a:gd name="connsiteY4" fmla="*/ 9525 h 52388"/>
                <a:gd name="connsiteX5" fmla="*/ 0 w 64294"/>
                <a:gd name="connsiteY5" fmla="*/ 0 h 52388"/>
                <a:gd name="connsiteX0" fmla="*/ 0 w 64294"/>
                <a:gd name="connsiteY0" fmla="*/ 4762 h 57150"/>
                <a:gd name="connsiteX1" fmla="*/ 21431 w 64294"/>
                <a:gd name="connsiteY1" fmla="*/ 57150 h 57150"/>
                <a:gd name="connsiteX2" fmla="*/ 42862 w 64294"/>
                <a:gd name="connsiteY2" fmla="*/ 54769 h 57150"/>
                <a:gd name="connsiteX3" fmla="*/ 64294 w 64294"/>
                <a:gd name="connsiteY3" fmla="*/ 33337 h 57150"/>
                <a:gd name="connsiteX4" fmla="*/ 28576 w 64294"/>
                <a:gd name="connsiteY4" fmla="*/ 0 h 57150"/>
                <a:gd name="connsiteX5" fmla="*/ 0 w 64294"/>
                <a:gd name="connsiteY5" fmla="*/ 476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4" h="57150">
                  <a:moveTo>
                    <a:pt x="0" y="4762"/>
                  </a:moveTo>
                  <a:lnTo>
                    <a:pt x="21431" y="57150"/>
                  </a:lnTo>
                  <a:lnTo>
                    <a:pt x="42862" y="54769"/>
                  </a:lnTo>
                  <a:lnTo>
                    <a:pt x="64294" y="33337"/>
                  </a:lnTo>
                  <a:lnTo>
                    <a:pt x="28576" y="0"/>
                  </a:lnTo>
                  <a:lnTo>
                    <a:pt x="0" y="4762"/>
                  </a:lnTo>
                  <a:close/>
                </a:path>
              </a:pathLst>
            </a:custGeom>
            <a:grpFill/>
            <a:ln w="38100">
              <a:solidFill>
                <a:srgbClr val="70458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sp>
          <p:nvSpPr>
            <p:cNvPr id="498" name="Freeform 497">
              <a:extLst>
                <a:ext uri="{FF2B5EF4-FFF2-40B4-BE49-F238E27FC236}">
                  <a16:creationId xmlns:a16="http://schemas.microsoft.com/office/drawing/2014/main" id="{B0CF9E21-CA80-B64D-85A8-FFBFE9E242F1}"/>
                </a:ext>
              </a:extLst>
            </p:cNvPr>
            <p:cNvSpPr/>
            <p:nvPr/>
          </p:nvSpPr>
          <p:spPr>
            <a:xfrm>
              <a:off x="3107331" y="6235626"/>
              <a:ext cx="38116" cy="31813"/>
            </a:xfrm>
            <a:custGeom>
              <a:avLst/>
              <a:gdLst>
                <a:gd name="connsiteX0" fmla="*/ 0 w 9525"/>
                <a:gd name="connsiteY0" fmla="*/ 0 h 23813"/>
                <a:gd name="connsiteX1" fmla="*/ 9525 w 9525"/>
                <a:gd name="connsiteY1" fmla="*/ 23813 h 23813"/>
                <a:gd name="connsiteX2" fmla="*/ 0 w 9525"/>
                <a:gd name="connsiteY2" fmla="*/ 0 h 23813"/>
                <a:gd name="connsiteX0" fmla="*/ 414 w 10422"/>
                <a:gd name="connsiteY0" fmla="*/ 0 h 11276"/>
                <a:gd name="connsiteX1" fmla="*/ 10414 w 10422"/>
                <a:gd name="connsiteY1" fmla="*/ 10000 h 11276"/>
                <a:gd name="connsiteX2" fmla="*/ 2080 w 10422"/>
                <a:gd name="connsiteY2" fmla="*/ 10000 h 11276"/>
                <a:gd name="connsiteX3" fmla="*/ 414 w 10422"/>
                <a:gd name="connsiteY3" fmla="*/ 0 h 11276"/>
                <a:gd name="connsiteX0" fmla="*/ 4640 w 8508"/>
                <a:gd name="connsiteY0" fmla="*/ 0 h 6867"/>
                <a:gd name="connsiteX1" fmla="*/ 8390 w 8508"/>
                <a:gd name="connsiteY1" fmla="*/ 5833 h 6867"/>
                <a:gd name="connsiteX2" fmla="*/ 56 w 8508"/>
                <a:gd name="connsiteY2" fmla="*/ 5833 h 6867"/>
                <a:gd name="connsiteX3" fmla="*/ 4640 w 8508"/>
                <a:gd name="connsiteY3" fmla="*/ 0 h 6867"/>
              </a:gdLst>
              <a:ahLst/>
              <a:cxnLst>
                <a:cxn ang="0">
                  <a:pos x="connsiteX0" y="connsiteY0"/>
                </a:cxn>
                <a:cxn ang="0">
                  <a:pos x="connsiteX1" y="connsiteY1"/>
                </a:cxn>
                <a:cxn ang="0">
                  <a:pos x="connsiteX2" y="connsiteY2"/>
                </a:cxn>
                <a:cxn ang="0">
                  <a:pos x="connsiteX3" y="connsiteY3"/>
                </a:cxn>
              </a:cxnLst>
              <a:rect l="l" t="t" r="r" b="b"/>
              <a:pathLst>
                <a:path w="8508" h="6867">
                  <a:moveTo>
                    <a:pt x="4640" y="0"/>
                  </a:moveTo>
                  <a:cubicBezTo>
                    <a:pt x="6029" y="0"/>
                    <a:pt x="9154" y="4861"/>
                    <a:pt x="8390" y="5833"/>
                  </a:cubicBezTo>
                  <a:cubicBezTo>
                    <a:pt x="7626" y="6805"/>
                    <a:pt x="2139" y="7569"/>
                    <a:pt x="56" y="5833"/>
                  </a:cubicBezTo>
                  <a:cubicBezTo>
                    <a:pt x="-499" y="2500"/>
                    <a:pt x="3251" y="0"/>
                    <a:pt x="4640" y="0"/>
                  </a:cubicBezTo>
                  <a:close/>
                </a:path>
              </a:pathLst>
            </a:custGeom>
            <a:grpFill/>
            <a:ln w="38100">
              <a:solidFill>
                <a:srgbClr val="70458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sz="1350">
                <a:solidFill>
                  <a:schemeClr val="bg1"/>
                </a:solidFill>
                <a:ea typeface="ＭＳ Ｐゴシック" charset="-128"/>
              </a:endParaRPr>
            </a:p>
          </p:txBody>
        </p:sp>
      </p:grpSp>
      <p:sp>
        <p:nvSpPr>
          <p:cNvPr id="499" name="Tekstboks 486">
            <a:extLst>
              <a:ext uri="{FF2B5EF4-FFF2-40B4-BE49-F238E27FC236}">
                <a16:creationId xmlns:a16="http://schemas.microsoft.com/office/drawing/2014/main" id="{9D609042-A4D0-6749-918A-EAAFDECAEEE5}"/>
              </a:ext>
            </a:extLst>
          </p:cNvPr>
          <p:cNvSpPr txBox="1">
            <a:spLocks noChangeArrowheads="1"/>
          </p:cNvSpPr>
          <p:nvPr/>
        </p:nvSpPr>
        <p:spPr bwMode="auto">
          <a:xfrm>
            <a:off x="1984749" y="4798769"/>
            <a:ext cx="285656" cy="1962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457200">
              <a:defRPr sz="3200">
                <a:solidFill>
                  <a:schemeClr val="tx1"/>
                </a:solidFill>
                <a:latin typeface="Arial" charset="0"/>
              </a:defRPr>
            </a:lvl1pPr>
            <a:lvl2pPr defTabSz="457200">
              <a:defRPr sz="2800">
                <a:solidFill>
                  <a:schemeClr val="tx1"/>
                </a:solidFill>
                <a:latin typeface="Arial" charset="0"/>
              </a:defRPr>
            </a:lvl2pPr>
            <a:lvl3pPr defTabSz="457200">
              <a:defRPr sz="2400">
                <a:solidFill>
                  <a:schemeClr val="tx1"/>
                </a:solidFill>
                <a:latin typeface="Arial" charset="0"/>
              </a:defRPr>
            </a:lvl3pPr>
            <a:lvl4pPr defTabSz="457200">
              <a:defRPr sz="2000">
                <a:solidFill>
                  <a:schemeClr val="tx1"/>
                </a:solidFill>
                <a:latin typeface="Arial" charset="0"/>
              </a:defRPr>
            </a:lvl4pPr>
            <a:lvl5pPr defTabSz="457200">
              <a:defRPr sz="2000">
                <a:solidFill>
                  <a:schemeClr val="tx1"/>
                </a:solidFill>
                <a:latin typeface="Arial" charset="0"/>
              </a:defRPr>
            </a:lvl5pPr>
            <a:lvl6pPr defTabSz="457200" eaLnBrk="0" hangingPunct="0">
              <a:defRPr sz="2000">
                <a:solidFill>
                  <a:schemeClr val="tx1"/>
                </a:solidFill>
                <a:latin typeface="Arial" charset="0"/>
              </a:defRPr>
            </a:lvl6pPr>
            <a:lvl7pPr defTabSz="457200" eaLnBrk="0" hangingPunct="0">
              <a:defRPr sz="2000">
                <a:solidFill>
                  <a:schemeClr val="tx1"/>
                </a:solidFill>
                <a:latin typeface="Arial" charset="0"/>
              </a:defRPr>
            </a:lvl7pPr>
            <a:lvl8pPr defTabSz="457200" eaLnBrk="0" hangingPunct="0">
              <a:defRPr sz="2000">
                <a:solidFill>
                  <a:schemeClr val="tx1"/>
                </a:solidFill>
                <a:latin typeface="Arial" charset="0"/>
              </a:defRPr>
            </a:lvl8pPr>
            <a:lvl9pPr defTabSz="457200" eaLnBrk="0" hangingPunct="0">
              <a:defRPr sz="2000">
                <a:solidFill>
                  <a:schemeClr val="tx1"/>
                </a:solidFill>
                <a:latin typeface="Arial" charset="0"/>
              </a:defRPr>
            </a:lvl9pPr>
          </a:lstStyle>
          <a:p>
            <a:r>
              <a:rPr lang="da-DK" altLang="en-US" sz="675" b="1">
                <a:solidFill>
                  <a:schemeClr val="bg1"/>
                </a:solidFill>
                <a:latin typeface="Calibri" pitchFamily="34" charset="0"/>
                <a:ea typeface="MS PGothic" pitchFamily="34" charset="-128"/>
                <a:cs typeface="Calibri" pitchFamily="34" charset="0"/>
              </a:rPr>
              <a:t>AK</a:t>
            </a:r>
          </a:p>
        </p:txBody>
      </p:sp>
      <p:sp>
        <p:nvSpPr>
          <p:cNvPr id="500" name="Tekstboks 486">
            <a:extLst>
              <a:ext uri="{FF2B5EF4-FFF2-40B4-BE49-F238E27FC236}">
                <a16:creationId xmlns:a16="http://schemas.microsoft.com/office/drawing/2014/main" id="{23FA6F25-16A7-904A-9903-54F6BB144564}"/>
              </a:ext>
            </a:extLst>
          </p:cNvPr>
          <p:cNvSpPr txBox="1">
            <a:spLocks noChangeArrowheads="1"/>
          </p:cNvSpPr>
          <p:nvPr/>
        </p:nvSpPr>
        <p:spPr bwMode="auto">
          <a:xfrm>
            <a:off x="3665742" y="5693867"/>
            <a:ext cx="287768" cy="23019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91425" tIns="45713" rIns="91425" bIns="45713">
            <a:spAutoFit/>
          </a:bodyPr>
          <a:lstStyle>
            <a:lvl1pPr defTabSz="457200">
              <a:defRPr sz="3200">
                <a:solidFill>
                  <a:schemeClr val="tx1"/>
                </a:solidFill>
                <a:latin typeface="Arial" charset="0"/>
              </a:defRPr>
            </a:lvl1pPr>
            <a:lvl2pPr defTabSz="457200">
              <a:defRPr sz="2800">
                <a:solidFill>
                  <a:schemeClr val="tx1"/>
                </a:solidFill>
                <a:latin typeface="Arial" charset="0"/>
              </a:defRPr>
            </a:lvl2pPr>
            <a:lvl3pPr defTabSz="457200">
              <a:defRPr sz="2400">
                <a:solidFill>
                  <a:schemeClr val="tx1"/>
                </a:solidFill>
                <a:latin typeface="Arial" charset="0"/>
              </a:defRPr>
            </a:lvl3pPr>
            <a:lvl4pPr defTabSz="457200">
              <a:defRPr sz="2000">
                <a:solidFill>
                  <a:schemeClr val="tx1"/>
                </a:solidFill>
                <a:latin typeface="Arial" charset="0"/>
              </a:defRPr>
            </a:lvl4pPr>
            <a:lvl5pPr defTabSz="457200">
              <a:defRPr sz="2000">
                <a:solidFill>
                  <a:schemeClr val="tx1"/>
                </a:solidFill>
                <a:latin typeface="Arial" charset="0"/>
              </a:defRPr>
            </a:lvl5pPr>
            <a:lvl6pPr defTabSz="457200" eaLnBrk="0" hangingPunct="0">
              <a:defRPr sz="2000">
                <a:solidFill>
                  <a:schemeClr val="tx1"/>
                </a:solidFill>
                <a:latin typeface="Arial" charset="0"/>
              </a:defRPr>
            </a:lvl6pPr>
            <a:lvl7pPr defTabSz="457200" eaLnBrk="0" hangingPunct="0">
              <a:defRPr sz="2000">
                <a:solidFill>
                  <a:schemeClr val="tx1"/>
                </a:solidFill>
                <a:latin typeface="Arial" charset="0"/>
              </a:defRPr>
            </a:lvl7pPr>
            <a:lvl8pPr defTabSz="457200" eaLnBrk="0" hangingPunct="0">
              <a:defRPr sz="2000">
                <a:solidFill>
                  <a:schemeClr val="tx1"/>
                </a:solidFill>
                <a:latin typeface="Arial" charset="0"/>
              </a:defRPr>
            </a:lvl8pPr>
            <a:lvl9pPr defTabSz="457200" eaLnBrk="0" hangingPunct="0">
              <a:defRPr sz="2000">
                <a:solidFill>
                  <a:schemeClr val="tx1"/>
                </a:solidFill>
                <a:latin typeface="Arial" charset="0"/>
              </a:defRPr>
            </a:lvl9pPr>
          </a:lstStyle>
          <a:p>
            <a:r>
              <a:rPr lang="da-DK" altLang="en-US" sz="900" b="1">
                <a:solidFill>
                  <a:srgbClr val="171717"/>
                </a:solidFill>
                <a:latin typeface="Calibri" pitchFamily="34" charset="0"/>
                <a:ea typeface="MS PGothic" pitchFamily="34" charset="-128"/>
                <a:cs typeface="Calibri" pitchFamily="34" charset="0"/>
              </a:rPr>
              <a:t>HI</a:t>
            </a:r>
          </a:p>
        </p:txBody>
      </p:sp>
      <p:sp>
        <p:nvSpPr>
          <p:cNvPr id="501" name="Tekstboks 486">
            <a:extLst>
              <a:ext uri="{FF2B5EF4-FFF2-40B4-BE49-F238E27FC236}">
                <a16:creationId xmlns:a16="http://schemas.microsoft.com/office/drawing/2014/main" id="{D1436622-F21B-5A4E-863B-0B73789AC623}"/>
              </a:ext>
            </a:extLst>
          </p:cNvPr>
          <p:cNvSpPr txBox="1">
            <a:spLocks noChangeArrowheads="1"/>
          </p:cNvSpPr>
          <p:nvPr/>
        </p:nvSpPr>
        <p:spPr bwMode="auto">
          <a:xfrm>
            <a:off x="898249" y="5067984"/>
            <a:ext cx="317685" cy="23081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91425" tIns="45713" rIns="91425" bIns="45713">
            <a:spAutoFit/>
          </a:bodyPr>
          <a:lstStyle>
            <a:lvl1pPr defTabSz="457200">
              <a:defRPr sz="3200">
                <a:solidFill>
                  <a:schemeClr val="tx1"/>
                </a:solidFill>
                <a:latin typeface="Arial" charset="0"/>
              </a:defRPr>
            </a:lvl1pPr>
            <a:lvl2pPr defTabSz="457200">
              <a:defRPr sz="2800">
                <a:solidFill>
                  <a:schemeClr val="tx1"/>
                </a:solidFill>
                <a:latin typeface="Arial" charset="0"/>
              </a:defRPr>
            </a:lvl2pPr>
            <a:lvl3pPr defTabSz="457200">
              <a:defRPr sz="2400">
                <a:solidFill>
                  <a:schemeClr val="tx1"/>
                </a:solidFill>
                <a:latin typeface="Arial" charset="0"/>
              </a:defRPr>
            </a:lvl3pPr>
            <a:lvl4pPr defTabSz="457200">
              <a:defRPr sz="2000">
                <a:solidFill>
                  <a:schemeClr val="tx1"/>
                </a:solidFill>
                <a:latin typeface="Arial" charset="0"/>
              </a:defRPr>
            </a:lvl4pPr>
            <a:lvl5pPr defTabSz="457200">
              <a:defRPr sz="2000">
                <a:solidFill>
                  <a:schemeClr val="tx1"/>
                </a:solidFill>
                <a:latin typeface="Arial" charset="0"/>
              </a:defRPr>
            </a:lvl5pPr>
            <a:lvl6pPr defTabSz="457200" eaLnBrk="0" hangingPunct="0">
              <a:defRPr sz="2000">
                <a:solidFill>
                  <a:schemeClr val="tx1"/>
                </a:solidFill>
                <a:latin typeface="Arial" charset="0"/>
              </a:defRPr>
            </a:lvl6pPr>
            <a:lvl7pPr defTabSz="457200" eaLnBrk="0" hangingPunct="0">
              <a:defRPr sz="2000">
                <a:solidFill>
                  <a:schemeClr val="tx1"/>
                </a:solidFill>
                <a:latin typeface="Arial" charset="0"/>
              </a:defRPr>
            </a:lvl7pPr>
            <a:lvl8pPr defTabSz="457200" eaLnBrk="0" hangingPunct="0">
              <a:defRPr sz="2000">
                <a:solidFill>
                  <a:schemeClr val="tx1"/>
                </a:solidFill>
                <a:latin typeface="Arial" charset="0"/>
              </a:defRPr>
            </a:lvl8pPr>
            <a:lvl9pPr defTabSz="457200" eaLnBrk="0" hangingPunct="0">
              <a:defRPr sz="2000">
                <a:solidFill>
                  <a:schemeClr val="tx1"/>
                </a:solidFill>
                <a:latin typeface="Arial" charset="0"/>
              </a:defRPr>
            </a:lvl9pPr>
          </a:lstStyle>
          <a:p>
            <a:r>
              <a:rPr lang="da-DK" altLang="en-US" sz="900" b="1">
                <a:solidFill>
                  <a:schemeClr val="bg1"/>
                </a:solidFill>
                <a:latin typeface="Calibri" pitchFamily="34" charset="0"/>
                <a:ea typeface="MS PGothic" pitchFamily="34" charset="-128"/>
                <a:cs typeface="Calibri" pitchFamily="34" charset="0"/>
              </a:rPr>
              <a:t>AK</a:t>
            </a:r>
          </a:p>
        </p:txBody>
      </p:sp>
      <p:sp>
        <p:nvSpPr>
          <p:cNvPr id="502" name="TextBox 501">
            <a:extLst>
              <a:ext uri="{FF2B5EF4-FFF2-40B4-BE49-F238E27FC236}">
                <a16:creationId xmlns:a16="http://schemas.microsoft.com/office/drawing/2014/main" id="{688EED29-57AB-5D45-9963-2D6C289AEB89}"/>
              </a:ext>
            </a:extLst>
          </p:cNvPr>
          <p:cNvSpPr txBox="1"/>
          <p:nvPr/>
        </p:nvSpPr>
        <p:spPr>
          <a:xfrm>
            <a:off x="8654976" y="1621240"/>
            <a:ext cx="3258206" cy="5447645"/>
          </a:xfrm>
          <a:prstGeom prst="rect">
            <a:avLst/>
          </a:prstGeom>
          <a:noFill/>
        </p:spPr>
        <p:txBody>
          <a:bodyPr wrap="square" rtlCol="0" anchor="t">
            <a:spAutoFit/>
          </a:bodyPr>
          <a:lstStyle/>
          <a:p>
            <a:r>
              <a:rPr lang="en-US" sz="2400" b="1" dirty="0">
                <a:solidFill>
                  <a:srgbClr val="DE8425"/>
                </a:solidFill>
              </a:rPr>
              <a:t>388</a:t>
            </a:r>
            <a:r>
              <a:rPr lang="en-US" dirty="0"/>
              <a:t> Ascend Network Partners active in </a:t>
            </a:r>
            <a:r>
              <a:rPr lang="en-US" b="1" dirty="0"/>
              <a:t>49</a:t>
            </a:r>
            <a:r>
              <a:rPr lang="en-US" dirty="0"/>
              <a:t> states and the District of Columbia, serving more than </a:t>
            </a:r>
            <a:r>
              <a:rPr lang="en-US" b="1" dirty="0"/>
              <a:t>3 million </a:t>
            </a:r>
            <a:r>
              <a:rPr lang="en-US" dirty="0"/>
              <a:t>people</a:t>
            </a:r>
          </a:p>
          <a:p>
            <a:endParaRPr lang="en-US" dirty="0"/>
          </a:p>
          <a:p>
            <a:r>
              <a:rPr lang="en-US" sz="2400" b="1" dirty="0">
                <a:solidFill>
                  <a:srgbClr val="FFBA6B"/>
                </a:solidFill>
              </a:rPr>
              <a:t>80</a:t>
            </a:r>
            <a:r>
              <a:rPr lang="en-US" dirty="0"/>
              <a:t> Ascend National and Colorado Fellows in </a:t>
            </a:r>
            <a:r>
              <a:rPr lang="en-US" b="1" dirty="0"/>
              <a:t>28</a:t>
            </a:r>
            <a:r>
              <a:rPr lang="en-US" dirty="0"/>
              <a:t> states</a:t>
            </a:r>
          </a:p>
          <a:p>
            <a:endParaRPr lang="en-US" dirty="0"/>
          </a:p>
          <a:p>
            <a:r>
              <a:rPr lang="en-US" sz="2400" b="1" dirty="0">
                <a:solidFill>
                  <a:srgbClr val="7030A0"/>
                </a:solidFill>
              </a:rPr>
              <a:t>12</a:t>
            </a:r>
            <a:r>
              <a:rPr lang="en-US" dirty="0"/>
              <a:t> states and </a:t>
            </a:r>
            <a:r>
              <a:rPr lang="en-US" b="1" dirty="0"/>
              <a:t>5</a:t>
            </a:r>
            <a:r>
              <a:rPr lang="en-US" dirty="0"/>
              <a:t> cities/counties implementing leading 2Gen policies</a:t>
            </a:r>
          </a:p>
          <a:p>
            <a:endParaRPr lang="en-US" dirty="0">
              <a:cs typeface="Calibri"/>
            </a:endParaRPr>
          </a:p>
          <a:p>
            <a:r>
              <a:rPr lang="en-US" sz="2400" b="1" dirty="0">
                <a:solidFill>
                  <a:schemeClr val="accent6"/>
                </a:solidFill>
                <a:cs typeface="Calibri"/>
              </a:rPr>
              <a:t>7</a:t>
            </a:r>
            <a:r>
              <a:rPr lang="en-US" b="1" dirty="0">
                <a:cs typeface="Calibri"/>
              </a:rPr>
              <a:t> </a:t>
            </a:r>
            <a:r>
              <a:rPr lang="en-US" dirty="0">
                <a:cs typeface="Calibri"/>
              </a:rPr>
              <a:t>states with “2Gen Coordinator” managing efforts at the state/systems level </a:t>
            </a:r>
          </a:p>
          <a:p>
            <a:endParaRPr lang="en-US" dirty="0"/>
          </a:p>
          <a:p>
            <a:endParaRPr lang="en-US" dirty="0"/>
          </a:p>
          <a:p>
            <a:endParaRPr lang="en-US" dirty="0"/>
          </a:p>
        </p:txBody>
      </p:sp>
      <p:sp>
        <p:nvSpPr>
          <p:cNvPr id="503" name="Star: 5 Points 23">
            <a:extLst>
              <a:ext uri="{FF2B5EF4-FFF2-40B4-BE49-F238E27FC236}">
                <a16:creationId xmlns:a16="http://schemas.microsoft.com/office/drawing/2014/main" id="{ECCBC218-273A-1A45-89EA-492AA4861EDF}"/>
              </a:ext>
            </a:extLst>
          </p:cNvPr>
          <p:cNvSpPr/>
          <p:nvPr/>
        </p:nvSpPr>
        <p:spPr>
          <a:xfrm>
            <a:off x="1363003" y="1655257"/>
            <a:ext cx="227974" cy="193696"/>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Star: 5 Points 255">
            <a:extLst>
              <a:ext uri="{FF2B5EF4-FFF2-40B4-BE49-F238E27FC236}">
                <a16:creationId xmlns:a16="http://schemas.microsoft.com/office/drawing/2014/main" id="{A8A4DFB9-E5AA-BF46-A2D9-FCB660FDB9D2}"/>
              </a:ext>
            </a:extLst>
          </p:cNvPr>
          <p:cNvSpPr/>
          <p:nvPr/>
        </p:nvSpPr>
        <p:spPr>
          <a:xfrm>
            <a:off x="2965633" y="3404408"/>
            <a:ext cx="227974" cy="193696"/>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Star: 5 Points 256">
            <a:extLst>
              <a:ext uri="{FF2B5EF4-FFF2-40B4-BE49-F238E27FC236}">
                <a16:creationId xmlns:a16="http://schemas.microsoft.com/office/drawing/2014/main" id="{77667DE0-15D0-5C4D-B2D1-6E76571F1AC0}"/>
              </a:ext>
            </a:extLst>
          </p:cNvPr>
          <p:cNvSpPr/>
          <p:nvPr/>
        </p:nvSpPr>
        <p:spPr>
          <a:xfrm>
            <a:off x="992649" y="2242762"/>
            <a:ext cx="227974" cy="193696"/>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Star: 5 Points 257">
            <a:extLst>
              <a:ext uri="{FF2B5EF4-FFF2-40B4-BE49-F238E27FC236}">
                <a16:creationId xmlns:a16="http://schemas.microsoft.com/office/drawing/2014/main" id="{58F38455-0763-0946-95E3-2A755ECB4DF4}"/>
              </a:ext>
            </a:extLst>
          </p:cNvPr>
          <p:cNvSpPr/>
          <p:nvPr/>
        </p:nvSpPr>
        <p:spPr>
          <a:xfrm>
            <a:off x="4600595" y="1948324"/>
            <a:ext cx="227974" cy="193696"/>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Star: 5 Points 258">
            <a:extLst>
              <a:ext uri="{FF2B5EF4-FFF2-40B4-BE49-F238E27FC236}">
                <a16:creationId xmlns:a16="http://schemas.microsoft.com/office/drawing/2014/main" id="{A85A59C9-EC80-6845-9107-15921B5463E5}"/>
              </a:ext>
            </a:extLst>
          </p:cNvPr>
          <p:cNvSpPr/>
          <p:nvPr/>
        </p:nvSpPr>
        <p:spPr>
          <a:xfrm>
            <a:off x="3728767" y="5908482"/>
            <a:ext cx="227974" cy="193696"/>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Star: 5 Points 259">
            <a:extLst>
              <a:ext uri="{FF2B5EF4-FFF2-40B4-BE49-F238E27FC236}">
                <a16:creationId xmlns:a16="http://schemas.microsoft.com/office/drawing/2014/main" id="{3B287814-1D87-C947-AB51-C0AD3A300D6F}"/>
              </a:ext>
            </a:extLst>
          </p:cNvPr>
          <p:cNvSpPr/>
          <p:nvPr/>
        </p:nvSpPr>
        <p:spPr>
          <a:xfrm>
            <a:off x="5840880" y="4007491"/>
            <a:ext cx="227974" cy="193696"/>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Star: 5 Points 260">
            <a:extLst>
              <a:ext uri="{FF2B5EF4-FFF2-40B4-BE49-F238E27FC236}">
                <a16:creationId xmlns:a16="http://schemas.microsoft.com/office/drawing/2014/main" id="{420BA41C-A8BE-F247-AE0E-88492015BE5D}"/>
              </a:ext>
            </a:extLst>
          </p:cNvPr>
          <p:cNvSpPr/>
          <p:nvPr/>
        </p:nvSpPr>
        <p:spPr>
          <a:xfrm>
            <a:off x="8003836" y="2505643"/>
            <a:ext cx="227974" cy="193696"/>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Star: 5 Points 261">
            <a:extLst>
              <a:ext uri="{FF2B5EF4-FFF2-40B4-BE49-F238E27FC236}">
                <a16:creationId xmlns:a16="http://schemas.microsoft.com/office/drawing/2014/main" id="{08DC6002-2320-AD45-AFF0-06EEF49C0B65}"/>
              </a:ext>
            </a:extLst>
          </p:cNvPr>
          <p:cNvSpPr/>
          <p:nvPr/>
        </p:nvSpPr>
        <p:spPr>
          <a:xfrm>
            <a:off x="7510962" y="2957749"/>
            <a:ext cx="227974" cy="193696"/>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626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TextBox 305">
            <a:extLst>
              <a:ext uri="{FF2B5EF4-FFF2-40B4-BE49-F238E27FC236}">
                <a16:creationId xmlns:a16="http://schemas.microsoft.com/office/drawing/2014/main" id="{03EB1754-F61F-EB49-A94C-C313A83BCF69}"/>
              </a:ext>
            </a:extLst>
          </p:cNvPr>
          <p:cNvSpPr txBox="1"/>
          <p:nvPr/>
        </p:nvSpPr>
        <p:spPr>
          <a:xfrm>
            <a:off x="8795321" y="2557682"/>
            <a:ext cx="3136732" cy="4133204"/>
          </a:xfrm>
          <a:prstGeom prst="rect">
            <a:avLst/>
          </a:prstGeom>
          <a:solidFill>
            <a:srgbClr val="2190D6">
              <a:alpha val="29000"/>
            </a:srgbClr>
          </a:solidFill>
        </p:spPr>
        <p:txBody>
          <a:bodyPr wrap="square" lIns="205740" rIns="205740" rtlCol="0" anchor="ctr">
            <a:noAutofit/>
          </a:bodyPr>
          <a:lstStyle/>
          <a:p>
            <a:endParaRPr lang="en-US" sz="3200" b="1">
              <a:solidFill>
                <a:schemeClr val="bg1"/>
              </a:solidFill>
            </a:endParaRPr>
          </a:p>
        </p:txBody>
      </p:sp>
      <p:grpSp>
        <p:nvGrpSpPr>
          <p:cNvPr id="391" name="Group 390"/>
          <p:cNvGrpSpPr/>
          <p:nvPr/>
        </p:nvGrpSpPr>
        <p:grpSpPr>
          <a:xfrm>
            <a:off x="415222" y="1381371"/>
            <a:ext cx="8350825" cy="5042319"/>
            <a:chOff x="183767" y="587536"/>
            <a:chExt cx="8350825" cy="5042319"/>
          </a:xfrm>
        </p:grpSpPr>
        <p:grpSp>
          <p:nvGrpSpPr>
            <p:cNvPr id="6" name="Group 5"/>
            <p:cNvGrpSpPr/>
            <p:nvPr/>
          </p:nvGrpSpPr>
          <p:grpSpPr>
            <a:xfrm>
              <a:off x="716341" y="587536"/>
              <a:ext cx="7818251" cy="4881902"/>
              <a:chOff x="1159218" y="774900"/>
              <a:chExt cx="7103818" cy="4930930"/>
            </a:xfrm>
          </p:grpSpPr>
          <p:grpSp>
            <p:nvGrpSpPr>
              <p:cNvPr id="7" name="Gruppe 251"/>
              <p:cNvGrpSpPr/>
              <p:nvPr/>
            </p:nvGrpSpPr>
            <p:grpSpPr>
              <a:xfrm>
                <a:off x="1159218" y="774900"/>
                <a:ext cx="7103818" cy="4930930"/>
                <a:chOff x="1449633" y="627625"/>
                <a:chExt cx="7103818" cy="4930930"/>
              </a:xfrm>
              <a:gradFill flip="none" rotWithShape="1">
                <a:gsLst>
                  <a:gs pos="0">
                    <a:srgbClr val="D7D8D9">
                      <a:lumMod val="50000"/>
                    </a:srgbClr>
                  </a:gs>
                  <a:gs pos="100000">
                    <a:srgbClr val="D7D8D9">
                      <a:lumMod val="90000"/>
                    </a:srgbClr>
                  </a:gs>
                  <a:gs pos="48000">
                    <a:sysClr val="window" lastClr="FFFFFF">
                      <a:lumMod val="95000"/>
                    </a:sysClr>
                  </a:gs>
                </a:gsLst>
                <a:lin ang="13500000" scaled="1"/>
                <a:tileRect/>
              </a:gradFill>
            </p:grpSpPr>
            <p:sp>
              <p:nvSpPr>
                <p:cNvPr id="11" name="Freeform 6"/>
                <p:cNvSpPr>
                  <a:spLocks/>
                </p:cNvSpPr>
                <p:nvPr/>
              </p:nvSpPr>
              <p:spPr bwMode="auto">
                <a:xfrm>
                  <a:off x="6058305" y="2788156"/>
                  <a:ext cx="1017833" cy="564136"/>
                </a:xfrm>
                <a:custGeom>
                  <a:avLst/>
                  <a:gdLst/>
                  <a:ahLst/>
                  <a:cxnLst>
                    <a:cxn ang="0">
                      <a:pos x="630" y="82"/>
                    </a:cxn>
                    <a:cxn ang="0">
                      <a:pos x="616" y="40"/>
                    </a:cxn>
                    <a:cxn ang="0">
                      <a:pos x="592" y="24"/>
                    </a:cxn>
                    <a:cxn ang="0">
                      <a:pos x="502" y="36"/>
                    </a:cxn>
                    <a:cxn ang="0">
                      <a:pos x="396" y="0"/>
                    </a:cxn>
                    <a:cxn ang="0">
                      <a:pos x="400" y="12"/>
                    </a:cxn>
                    <a:cxn ang="0">
                      <a:pos x="360" y="52"/>
                    </a:cxn>
                    <a:cxn ang="0">
                      <a:pos x="310" y="162"/>
                    </a:cxn>
                    <a:cxn ang="0">
                      <a:pos x="280" y="148"/>
                    </a:cxn>
                    <a:cxn ang="0">
                      <a:pos x="200" y="204"/>
                    </a:cxn>
                    <a:cxn ang="0">
                      <a:pos x="176" y="188"/>
                    </a:cxn>
                    <a:cxn ang="0">
                      <a:pos x="122" y="232"/>
                    </a:cxn>
                    <a:cxn ang="0">
                      <a:pos x="122" y="228"/>
                    </a:cxn>
                    <a:cxn ang="0">
                      <a:pos x="176" y="184"/>
                    </a:cxn>
                    <a:cxn ang="0">
                      <a:pos x="122" y="224"/>
                    </a:cxn>
                    <a:cxn ang="0">
                      <a:pos x="118" y="256"/>
                    </a:cxn>
                    <a:cxn ang="0">
                      <a:pos x="76" y="312"/>
                    </a:cxn>
                    <a:cxn ang="0">
                      <a:pos x="26" y="286"/>
                    </a:cxn>
                    <a:cxn ang="0">
                      <a:pos x="4" y="330"/>
                    </a:cxn>
                    <a:cxn ang="0">
                      <a:pos x="0" y="322"/>
                    </a:cxn>
                    <a:cxn ang="0">
                      <a:pos x="6" y="378"/>
                    </a:cxn>
                    <a:cxn ang="0">
                      <a:pos x="26" y="376"/>
                    </a:cxn>
                    <a:cxn ang="0">
                      <a:pos x="306" y="330"/>
                    </a:cxn>
                    <a:cxn ang="0">
                      <a:pos x="568" y="276"/>
                    </a:cxn>
                    <a:cxn ang="0">
                      <a:pos x="632" y="202"/>
                    </a:cxn>
                    <a:cxn ang="0">
                      <a:pos x="682" y="104"/>
                    </a:cxn>
                    <a:cxn ang="0">
                      <a:pos x="630" y="82"/>
                    </a:cxn>
                  </a:cxnLst>
                  <a:rect l="0" t="0" r="r" b="b"/>
                  <a:pathLst>
                    <a:path w="682" h="378">
                      <a:moveTo>
                        <a:pt x="630" y="82"/>
                      </a:moveTo>
                      <a:lnTo>
                        <a:pt x="616" y="40"/>
                      </a:lnTo>
                      <a:lnTo>
                        <a:pt x="592" y="24"/>
                      </a:lnTo>
                      <a:lnTo>
                        <a:pt x="502" y="36"/>
                      </a:lnTo>
                      <a:lnTo>
                        <a:pt x="396" y="0"/>
                      </a:lnTo>
                      <a:lnTo>
                        <a:pt x="400" y="12"/>
                      </a:lnTo>
                      <a:lnTo>
                        <a:pt x="360" y="52"/>
                      </a:lnTo>
                      <a:lnTo>
                        <a:pt x="310" y="162"/>
                      </a:lnTo>
                      <a:lnTo>
                        <a:pt x="280" y="148"/>
                      </a:lnTo>
                      <a:lnTo>
                        <a:pt x="200" y="204"/>
                      </a:lnTo>
                      <a:lnTo>
                        <a:pt x="176" y="188"/>
                      </a:lnTo>
                      <a:lnTo>
                        <a:pt x="122" y="232"/>
                      </a:lnTo>
                      <a:lnTo>
                        <a:pt x="122" y="228"/>
                      </a:lnTo>
                      <a:lnTo>
                        <a:pt x="176" y="184"/>
                      </a:lnTo>
                      <a:lnTo>
                        <a:pt x="122" y="224"/>
                      </a:lnTo>
                      <a:lnTo>
                        <a:pt x="118" y="256"/>
                      </a:lnTo>
                      <a:lnTo>
                        <a:pt x="76" y="312"/>
                      </a:lnTo>
                      <a:lnTo>
                        <a:pt x="26" y="286"/>
                      </a:lnTo>
                      <a:lnTo>
                        <a:pt x="4" y="330"/>
                      </a:lnTo>
                      <a:lnTo>
                        <a:pt x="0" y="322"/>
                      </a:lnTo>
                      <a:lnTo>
                        <a:pt x="6" y="378"/>
                      </a:lnTo>
                      <a:lnTo>
                        <a:pt x="26" y="376"/>
                      </a:lnTo>
                      <a:lnTo>
                        <a:pt x="306" y="330"/>
                      </a:lnTo>
                      <a:lnTo>
                        <a:pt x="568" y="276"/>
                      </a:lnTo>
                      <a:lnTo>
                        <a:pt x="632" y="202"/>
                      </a:lnTo>
                      <a:lnTo>
                        <a:pt x="682" y="104"/>
                      </a:lnTo>
                      <a:lnTo>
                        <a:pt x="630" y="82"/>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2" name="Freeform 7"/>
                <p:cNvSpPr>
                  <a:spLocks/>
                </p:cNvSpPr>
                <p:nvPr/>
              </p:nvSpPr>
              <p:spPr bwMode="auto">
                <a:xfrm>
                  <a:off x="5200601" y="2732497"/>
                  <a:ext cx="877545" cy="761136"/>
                </a:xfrm>
                <a:custGeom>
                  <a:avLst/>
                  <a:gdLst/>
                  <a:ahLst/>
                  <a:cxnLst>
                    <a:cxn ang="0">
                      <a:pos x="556" y="278"/>
                    </a:cxn>
                    <a:cxn ang="0">
                      <a:pos x="476" y="220"/>
                    </a:cxn>
                    <a:cxn ang="0">
                      <a:pos x="476" y="140"/>
                    </a:cxn>
                    <a:cxn ang="0">
                      <a:pos x="444" y="140"/>
                    </a:cxn>
                    <a:cxn ang="0">
                      <a:pos x="346" y="14"/>
                    </a:cxn>
                    <a:cxn ang="0">
                      <a:pos x="346" y="0"/>
                    </a:cxn>
                    <a:cxn ang="0">
                      <a:pos x="0" y="8"/>
                    </a:cxn>
                    <a:cxn ang="0">
                      <a:pos x="22" y="70"/>
                    </a:cxn>
                    <a:cxn ang="0">
                      <a:pos x="68" y="70"/>
                    </a:cxn>
                    <a:cxn ang="0">
                      <a:pos x="50" y="136"/>
                    </a:cxn>
                    <a:cxn ang="0">
                      <a:pos x="104" y="160"/>
                    </a:cxn>
                    <a:cxn ang="0">
                      <a:pos x="132" y="470"/>
                    </a:cxn>
                    <a:cxn ang="0">
                      <a:pos x="522" y="462"/>
                    </a:cxn>
                    <a:cxn ang="0">
                      <a:pos x="506" y="510"/>
                    </a:cxn>
                    <a:cxn ang="0">
                      <a:pos x="586" y="504"/>
                    </a:cxn>
                    <a:cxn ang="0">
                      <a:pos x="586" y="410"/>
                    </a:cxn>
                    <a:cxn ang="0">
                      <a:pos x="588" y="408"/>
                    </a:cxn>
                    <a:cxn ang="0">
                      <a:pos x="582" y="352"/>
                    </a:cxn>
                    <a:cxn ang="0">
                      <a:pos x="556" y="278"/>
                    </a:cxn>
                  </a:cxnLst>
                  <a:rect l="0" t="0" r="r" b="b"/>
                  <a:pathLst>
                    <a:path w="588" h="510">
                      <a:moveTo>
                        <a:pt x="556" y="278"/>
                      </a:moveTo>
                      <a:lnTo>
                        <a:pt x="476" y="220"/>
                      </a:lnTo>
                      <a:lnTo>
                        <a:pt x="476" y="140"/>
                      </a:lnTo>
                      <a:lnTo>
                        <a:pt x="444" y="140"/>
                      </a:lnTo>
                      <a:lnTo>
                        <a:pt x="346" y="14"/>
                      </a:lnTo>
                      <a:lnTo>
                        <a:pt x="346" y="0"/>
                      </a:lnTo>
                      <a:lnTo>
                        <a:pt x="0" y="8"/>
                      </a:lnTo>
                      <a:lnTo>
                        <a:pt x="22" y="70"/>
                      </a:lnTo>
                      <a:lnTo>
                        <a:pt x="68" y="70"/>
                      </a:lnTo>
                      <a:lnTo>
                        <a:pt x="50" y="136"/>
                      </a:lnTo>
                      <a:lnTo>
                        <a:pt x="104" y="160"/>
                      </a:lnTo>
                      <a:lnTo>
                        <a:pt x="132" y="470"/>
                      </a:lnTo>
                      <a:lnTo>
                        <a:pt x="522" y="462"/>
                      </a:lnTo>
                      <a:lnTo>
                        <a:pt x="506" y="510"/>
                      </a:lnTo>
                      <a:lnTo>
                        <a:pt x="586" y="504"/>
                      </a:lnTo>
                      <a:lnTo>
                        <a:pt x="586" y="410"/>
                      </a:lnTo>
                      <a:lnTo>
                        <a:pt x="588" y="408"/>
                      </a:lnTo>
                      <a:lnTo>
                        <a:pt x="582" y="352"/>
                      </a:lnTo>
                      <a:lnTo>
                        <a:pt x="556" y="278"/>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grpSp>
              <p:nvGrpSpPr>
                <p:cNvPr id="13" name="Gruppe 360"/>
                <p:cNvGrpSpPr/>
                <p:nvPr/>
              </p:nvGrpSpPr>
              <p:grpSpPr>
                <a:xfrm>
                  <a:off x="1449633" y="627625"/>
                  <a:ext cx="7103818" cy="4930930"/>
                  <a:chOff x="1449633" y="627625"/>
                  <a:chExt cx="7103818" cy="4930930"/>
                </a:xfrm>
                <a:grpFill/>
              </p:grpSpPr>
              <p:sp>
                <p:nvSpPr>
                  <p:cNvPr id="14" name="Freeform 6"/>
                  <p:cNvSpPr>
                    <a:spLocks/>
                  </p:cNvSpPr>
                  <p:nvPr/>
                </p:nvSpPr>
                <p:spPr bwMode="auto">
                  <a:xfrm>
                    <a:off x="5419725" y="1465887"/>
                    <a:ext cx="751182" cy="872831"/>
                  </a:xfrm>
                  <a:custGeom>
                    <a:avLst/>
                    <a:gdLst/>
                    <a:ahLst/>
                    <a:cxnLst>
                      <a:cxn ang="0">
                        <a:pos x="404" y="538"/>
                      </a:cxn>
                      <a:cxn ang="0">
                        <a:pos x="490" y="542"/>
                      </a:cxn>
                      <a:cxn ang="0">
                        <a:pos x="464" y="400"/>
                      </a:cxn>
                      <a:cxn ang="0">
                        <a:pos x="494" y="172"/>
                      </a:cxn>
                      <a:cxn ang="0">
                        <a:pos x="446" y="160"/>
                      </a:cxn>
                      <a:cxn ang="0">
                        <a:pos x="414" y="160"/>
                      </a:cxn>
                      <a:cxn ang="0">
                        <a:pos x="404" y="122"/>
                      </a:cxn>
                      <a:cxn ang="0">
                        <a:pos x="196" y="96"/>
                      </a:cxn>
                      <a:cxn ang="0">
                        <a:pos x="174" y="38"/>
                      </a:cxn>
                      <a:cxn ang="0">
                        <a:pos x="146" y="38"/>
                      </a:cxn>
                      <a:cxn ang="0">
                        <a:pos x="146" y="0"/>
                      </a:cxn>
                      <a:cxn ang="0">
                        <a:pos x="78" y="24"/>
                      </a:cxn>
                      <a:cxn ang="0">
                        <a:pos x="36" y="116"/>
                      </a:cxn>
                      <a:cxn ang="0">
                        <a:pos x="0" y="158"/>
                      </a:cxn>
                      <a:cxn ang="0">
                        <a:pos x="28" y="292"/>
                      </a:cxn>
                      <a:cxn ang="0">
                        <a:pos x="166" y="374"/>
                      </a:cxn>
                      <a:cxn ang="0">
                        <a:pos x="194" y="508"/>
                      </a:cxn>
                      <a:cxn ang="0">
                        <a:pos x="264" y="574"/>
                      </a:cxn>
                      <a:cxn ang="0">
                        <a:pos x="352" y="568"/>
                      </a:cxn>
                      <a:cxn ang="0">
                        <a:pos x="404" y="538"/>
                      </a:cxn>
                    </a:cxnLst>
                    <a:rect l="0" t="0" r="r" b="b"/>
                    <a:pathLst>
                      <a:path w="494" h="574">
                        <a:moveTo>
                          <a:pt x="404" y="538"/>
                        </a:moveTo>
                        <a:lnTo>
                          <a:pt x="490" y="542"/>
                        </a:lnTo>
                        <a:lnTo>
                          <a:pt x="464" y="400"/>
                        </a:lnTo>
                        <a:lnTo>
                          <a:pt x="494" y="172"/>
                        </a:lnTo>
                        <a:lnTo>
                          <a:pt x="446" y="160"/>
                        </a:lnTo>
                        <a:lnTo>
                          <a:pt x="414" y="160"/>
                        </a:lnTo>
                        <a:lnTo>
                          <a:pt x="404" y="122"/>
                        </a:lnTo>
                        <a:lnTo>
                          <a:pt x="196" y="96"/>
                        </a:lnTo>
                        <a:lnTo>
                          <a:pt x="174" y="38"/>
                        </a:lnTo>
                        <a:lnTo>
                          <a:pt x="146" y="38"/>
                        </a:lnTo>
                        <a:lnTo>
                          <a:pt x="146" y="0"/>
                        </a:lnTo>
                        <a:lnTo>
                          <a:pt x="78" y="24"/>
                        </a:lnTo>
                        <a:lnTo>
                          <a:pt x="36" y="116"/>
                        </a:lnTo>
                        <a:lnTo>
                          <a:pt x="0" y="158"/>
                        </a:lnTo>
                        <a:lnTo>
                          <a:pt x="28" y="292"/>
                        </a:lnTo>
                        <a:lnTo>
                          <a:pt x="166" y="374"/>
                        </a:lnTo>
                        <a:lnTo>
                          <a:pt x="194" y="508"/>
                        </a:lnTo>
                        <a:lnTo>
                          <a:pt x="264" y="574"/>
                        </a:lnTo>
                        <a:lnTo>
                          <a:pt x="352" y="568"/>
                        </a:lnTo>
                        <a:lnTo>
                          <a:pt x="404" y="538"/>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5" name="Freeform 7"/>
                  <p:cNvSpPr>
                    <a:spLocks/>
                  </p:cNvSpPr>
                  <p:nvPr/>
                </p:nvSpPr>
                <p:spPr bwMode="auto">
                  <a:xfrm>
                    <a:off x="5714724" y="2283975"/>
                    <a:ext cx="571750" cy="1000562"/>
                  </a:xfrm>
                  <a:custGeom>
                    <a:avLst/>
                    <a:gdLst/>
                    <a:ahLst/>
                    <a:cxnLst>
                      <a:cxn ang="0">
                        <a:pos x="336" y="64"/>
                      </a:cxn>
                      <a:cxn ang="0">
                        <a:pos x="300" y="26"/>
                      </a:cxn>
                      <a:cxn ang="0">
                        <a:pos x="296" y="4"/>
                      </a:cxn>
                      <a:cxn ang="0">
                        <a:pos x="210" y="0"/>
                      </a:cxn>
                      <a:cxn ang="0">
                        <a:pos x="158" y="30"/>
                      </a:cxn>
                      <a:cxn ang="0">
                        <a:pos x="70" y="36"/>
                      </a:cxn>
                      <a:cxn ang="0">
                        <a:pos x="78" y="96"/>
                      </a:cxn>
                      <a:cxn ang="0">
                        <a:pos x="22" y="162"/>
                      </a:cxn>
                      <a:cxn ang="0">
                        <a:pos x="42" y="202"/>
                      </a:cxn>
                      <a:cxn ang="0">
                        <a:pos x="0" y="272"/>
                      </a:cxn>
                      <a:cxn ang="0">
                        <a:pos x="0" y="320"/>
                      </a:cxn>
                      <a:cxn ang="0">
                        <a:pos x="96" y="442"/>
                      </a:cxn>
                      <a:cxn ang="0">
                        <a:pos x="130" y="442"/>
                      </a:cxn>
                      <a:cxn ang="0">
                        <a:pos x="130" y="526"/>
                      </a:cxn>
                      <a:cxn ang="0">
                        <a:pos x="208" y="580"/>
                      </a:cxn>
                      <a:cxn ang="0">
                        <a:pos x="236" y="658"/>
                      </a:cxn>
                      <a:cxn ang="0">
                        <a:pos x="258" y="616"/>
                      </a:cxn>
                      <a:cxn ang="0">
                        <a:pos x="308" y="644"/>
                      </a:cxn>
                      <a:cxn ang="0">
                        <a:pos x="348" y="592"/>
                      </a:cxn>
                      <a:cxn ang="0">
                        <a:pos x="356" y="510"/>
                      </a:cxn>
                      <a:cxn ang="0">
                        <a:pos x="376" y="428"/>
                      </a:cxn>
                      <a:cxn ang="0">
                        <a:pos x="336" y="64"/>
                      </a:cxn>
                    </a:cxnLst>
                    <a:rect l="0" t="0" r="r" b="b"/>
                    <a:pathLst>
                      <a:path w="376" h="658">
                        <a:moveTo>
                          <a:pt x="336" y="64"/>
                        </a:moveTo>
                        <a:lnTo>
                          <a:pt x="300" y="26"/>
                        </a:lnTo>
                        <a:lnTo>
                          <a:pt x="296" y="4"/>
                        </a:lnTo>
                        <a:lnTo>
                          <a:pt x="210" y="0"/>
                        </a:lnTo>
                        <a:lnTo>
                          <a:pt x="158" y="30"/>
                        </a:lnTo>
                        <a:lnTo>
                          <a:pt x="70" y="36"/>
                        </a:lnTo>
                        <a:lnTo>
                          <a:pt x="78" y="96"/>
                        </a:lnTo>
                        <a:lnTo>
                          <a:pt x="22" y="162"/>
                        </a:lnTo>
                        <a:lnTo>
                          <a:pt x="42" y="202"/>
                        </a:lnTo>
                        <a:lnTo>
                          <a:pt x="0" y="272"/>
                        </a:lnTo>
                        <a:lnTo>
                          <a:pt x="0" y="320"/>
                        </a:lnTo>
                        <a:lnTo>
                          <a:pt x="96" y="442"/>
                        </a:lnTo>
                        <a:lnTo>
                          <a:pt x="130" y="442"/>
                        </a:lnTo>
                        <a:lnTo>
                          <a:pt x="130" y="526"/>
                        </a:lnTo>
                        <a:lnTo>
                          <a:pt x="208" y="580"/>
                        </a:lnTo>
                        <a:lnTo>
                          <a:pt x="236" y="658"/>
                        </a:lnTo>
                        <a:lnTo>
                          <a:pt x="258" y="616"/>
                        </a:lnTo>
                        <a:lnTo>
                          <a:pt x="308" y="644"/>
                        </a:lnTo>
                        <a:lnTo>
                          <a:pt x="348" y="592"/>
                        </a:lnTo>
                        <a:lnTo>
                          <a:pt x="356" y="510"/>
                        </a:lnTo>
                        <a:lnTo>
                          <a:pt x="376" y="428"/>
                        </a:lnTo>
                        <a:lnTo>
                          <a:pt x="336" y="64"/>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grpSp>
                <p:nvGrpSpPr>
                  <p:cNvPr id="16" name="Gruppe 313"/>
                  <p:cNvGrpSpPr/>
                  <p:nvPr/>
                </p:nvGrpSpPr>
                <p:grpSpPr>
                  <a:xfrm>
                    <a:off x="1449633" y="627625"/>
                    <a:ext cx="7103818" cy="4930930"/>
                    <a:chOff x="1449633" y="456175"/>
                    <a:chExt cx="7103818" cy="4930930"/>
                  </a:xfrm>
                  <a:grpFill/>
                </p:grpSpPr>
                <p:sp>
                  <p:nvSpPr>
                    <p:cNvPr id="17" name="Freeform 3053"/>
                    <p:cNvSpPr>
                      <a:spLocks/>
                    </p:cNvSpPr>
                    <p:nvPr/>
                  </p:nvSpPr>
                  <p:spPr bwMode="auto">
                    <a:xfrm>
                      <a:off x="7807144" y="1160689"/>
                      <a:ext cx="149261" cy="570179"/>
                    </a:xfrm>
                    <a:custGeom>
                      <a:avLst/>
                      <a:gdLst/>
                      <a:ahLst/>
                      <a:cxnLst>
                        <a:cxn ang="0">
                          <a:pos x="0" y="0"/>
                        </a:cxn>
                        <a:cxn ang="0">
                          <a:pos x="86" y="312"/>
                        </a:cxn>
                        <a:cxn ang="0">
                          <a:pos x="100" y="382"/>
                        </a:cxn>
                        <a:cxn ang="0">
                          <a:pos x="94" y="324"/>
                        </a:cxn>
                        <a:cxn ang="0">
                          <a:pos x="30" y="98"/>
                        </a:cxn>
                        <a:cxn ang="0">
                          <a:pos x="0" y="0"/>
                        </a:cxn>
                      </a:cxnLst>
                      <a:rect l="0" t="0" r="r" b="b"/>
                      <a:pathLst>
                        <a:path w="100" h="382">
                          <a:moveTo>
                            <a:pt x="0" y="0"/>
                          </a:moveTo>
                          <a:lnTo>
                            <a:pt x="86" y="312"/>
                          </a:lnTo>
                          <a:lnTo>
                            <a:pt x="100" y="382"/>
                          </a:lnTo>
                          <a:lnTo>
                            <a:pt x="94" y="324"/>
                          </a:lnTo>
                          <a:lnTo>
                            <a:pt x="30" y="98"/>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8" name="Freeform 3054"/>
                    <p:cNvSpPr>
                      <a:spLocks/>
                    </p:cNvSpPr>
                    <p:nvPr/>
                  </p:nvSpPr>
                  <p:spPr bwMode="auto">
                    <a:xfrm>
                      <a:off x="7147408" y="1109940"/>
                      <a:ext cx="895569" cy="814968"/>
                    </a:xfrm>
                    <a:custGeom>
                      <a:avLst/>
                      <a:gdLst/>
                      <a:ahLst/>
                      <a:cxnLst>
                        <a:cxn ang="0">
                          <a:pos x="546" y="442"/>
                        </a:cxn>
                        <a:cxn ang="0">
                          <a:pos x="542" y="416"/>
                        </a:cxn>
                        <a:cxn ang="0">
                          <a:pos x="528" y="346"/>
                        </a:cxn>
                        <a:cxn ang="0">
                          <a:pos x="442" y="34"/>
                        </a:cxn>
                        <a:cxn ang="0">
                          <a:pos x="434" y="0"/>
                        </a:cxn>
                        <a:cxn ang="0">
                          <a:pos x="434" y="0"/>
                        </a:cxn>
                        <a:cxn ang="0">
                          <a:pos x="434" y="0"/>
                        </a:cxn>
                        <a:cxn ang="0">
                          <a:pos x="308" y="48"/>
                        </a:cxn>
                        <a:cxn ang="0">
                          <a:pos x="238" y="208"/>
                        </a:cxn>
                        <a:cxn ang="0">
                          <a:pos x="246" y="234"/>
                        </a:cxn>
                        <a:cxn ang="0">
                          <a:pos x="216" y="290"/>
                        </a:cxn>
                        <a:cxn ang="0">
                          <a:pos x="84" y="318"/>
                        </a:cxn>
                        <a:cxn ang="0">
                          <a:pos x="46" y="398"/>
                        </a:cxn>
                        <a:cxn ang="0">
                          <a:pos x="58" y="426"/>
                        </a:cxn>
                        <a:cxn ang="0">
                          <a:pos x="0" y="494"/>
                        </a:cxn>
                        <a:cxn ang="0">
                          <a:pos x="16" y="546"/>
                        </a:cxn>
                        <a:cxn ang="0">
                          <a:pos x="380" y="426"/>
                        </a:cxn>
                        <a:cxn ang="0">
                          <a:pos x="456" y="492"/>
                        </a:cxn>
                        <a:cxn ang="0">
                          <a:pos x="478" y="498"/>
                        </a:cxn>
                        <a:cxn ang="0">
                          <a:pos x="588" y="522"/>
                        </a:cxn>
                        <a:cxn ang="0">
                          <a:pos x="600" y="496"/>
                        </a:cxn>
                        <a:cxn ang="0">
                          <a:pos x="594" y="490"/>
                        </a:cxn>
                        <a:cxn ang="0">
                          <a:pos x="546" y="442"/>
                        </a:cxn>
                      </a:cxnLst>
                      <a:rect l="0" t="0" r="r" b="b"/>
                      <a:pathLst>
                        <a:path w="600" h="546">
                          <a:moveTo>
                            <a:pt x="546" y="442"/>
                          </a:moveTo>
                          <a:lnTo>
                            <a:pt x="542" y="416"/>
                          </a:lnTo>
                          <a:lnTo>
                            <a:pt x="528" y="346"/>
                          </a:lnTo>
                          <a:lnTo>
                            <a:pt x="442" y="34"/>
                          </a:lnTo>
                          <a:lnTo>
                            <a:pt x="434" y="0"/>
                          </a:lnTo>
                          <a:lnTo>
                            <a:pt x="434" y="0"/>
                          </a:lnTo>
                          <a:lnTo>
                            <a:pt x="434" y="0"/>
                          </a:lnTo>
                          <a:lnTo>
                            <a:pt x="308" y="48"/>
                          </a:lnTo>
                          <a:lnTo>
                            <a:pt x="238" y="208"/>
                          </a:lnTo>
                          <a:lnTo>
                            <a:pt x="246" y="234"/>
                          </a:lnTo>
                          <a:lnTo>
                            <a:pt x="216" y="290"/>
                          </a:lnTo>
                          <a:lnTo>
                            <a:pt x="84" y="318"/>
                          </a:lnTo>
                          <a:lnTo>
                            <a:pt x="46" y="398"/>
                          </a:lnTo>
                          <a:lnTo>
                            <a:pt x="58" y="426"/>
                          </a:lnTo>
                          <a:lnTo>
                            <a:pt x="0" y="494"/>
                          </a:lnTo>
                          <a:lnTo>
                            <a:pt x="16" y="546"/>
                          </a:lnTo>
                          <a:lnTo>
                            <a:pt x="380" y="426"/>
                          </a:lnTo>
                          <a:lnTo>
                            <a:pt x="456" y="492"/>
                          </a:lnTo>
                          <a:lnTo>
                            <a:pt x="478" y="498"/>
                          </a:lnTo>
                          <a:lnTo>
                            <a:pt x="588" y="522"/>
                          </a:lnTo>
                          <a:lnTo>
                            <a:pt x="600" y="496"/>
                          </a:lnTo>
                          <a:lnTo>
                            <a:pt x="594" y="490"/>
                          </a:lnTo>
                          <a:lnTo>
                            <a:pt x="546" y="442"/>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9" name="Freeform 3055"/>
                    <p:cNvSpPr>
                      <a:spLocks/>
                    </p:cNvSpPr>
                    <p:nvPr/>
                  </p:nvSpPr>
                  <p:spPr bwMode="auto">
                    <a:xfrm>
                      <a:off x="8183283" y="1315921"/>
                      <a:ext cx="59705" cy="41793"/>
                    </a:xfrm>
                    <a:custGeom>
                      <a:avLst/>
                      <a:gdLst/>
                      <a:ahLst/>
                      <a:cxnLst>
                        <a:cxn ang="0">
                          <a:pos x="40" y="28"/>
                        </a:cxn>
                        <a:cxn ang="0">
                          <a:pos x="40" y="24"/>
                        </a:cxn>
                        <a:cxn ang="0">
                          <a:pos x="0" y="0"/>
                        </a:cxn>
                        <a:cxn ang="0">
                          <a:pos x="40" y="28"/>
                        </a:cxn>
                      </a:cxnLst>
                      <a:rect l="0" t="0" r="r" b="b"/>
                      <a:pathLst>
                        <a:path w="40" h="28">
                          <a:moveTo>
                            <a:pt x="40" y="28"/>
                          </a:moveTo>
                          <a:lnTo>
                            <a:pt x="40" y="24"/>
                          </a:lnTo>
                          <a:lnTo>
                            <a:pt x="0" y="0"/>
                          </a:lnTo>
                          <a:lnTo>
                            <a:pt x="40" y="28"/>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0" name="Freeform 3056"/>
                    <p:cNvSpPr>
                      <a:spLocks/>
                    </p:cNvSpPr>
                    <p:nvPr/>
                  </p:nvSpPr>
                  <p:spPr bwMode="auto">
                    <a:xfrm>
                      <a:off x="7995213" y="456175"/>
                      <a:ext cx="558238" cy="895569"/>
                    </a:xfrm>
                    <a:custGeom>
                      <a:avLst/>
                      <a:gdLst/>
                      <a:ahLst/>
                      <a:cxnLst>
                        <a:cxn ang="0">
                          <a:pos x="284" y="228"/>
                        </a:cxn>
                        <a:cxn ang="0">
                          <a:pos x="244" y="202"/>
                        </a:cxn>
                        <a:cxn ang="0">
                          <a:pos x="136" y="0"/>
                        </a:cxn>
                        <a:cxn ang="0">
                          <a:pos x="84" y="68"/>
                        </a:cxn>
                        <a:cxn ang="0">
                          <a:pos x="46" y="54"/>
                        </a:cxn>
                        <a:cxn ang="0">
                          <a:pos x="46" y="228"/>
                        </a:cxn>
                        <a:cxn ang="0">
                          <a:pos x="0" y="356"/>
                        </a:cxn>
                        <a:cxn ang="0">
                          <a:pos x="126" y="576"/>
                        </a:cxn>
                        <a:cxn ang="0">
                          <a:pos x="166" y="600"/>
                        </a:cxn>
                        <a:cxn ang="0">
                          <a:pos x="166" y="540"/>
                        </a:cxn>
                        <a:cxn ang="0">
                          <a:pos x="244" y="404"/>
                        </a:cxn>
                        <a:cxn ang="0">
                          <a:pos x="294" y="378"/>
                        </a:cxn>
                        <a:cxn ang="0">
                          <a:pos x="294" y="336"/>
                        </a:cxn>
                        <a:cxn ang="0">
                          <a:pos x="374" y="202"/>
                        </a:cxn>
                        <a:cxn ang="0">
                          <a:pos x="284" y="228"/>
                        </a:cxn>
                      </a:cxnLst>
                      <a:rect l="0" t="0" r="r" b="b"/>
                      <a:pathLst>
                        <a:path w="374" h="600">
                          <a:moveTo>
                            <a:pt x="284" y="228"/>
                          </a:moveTo>
                          <a:lnTo>
                            <a:pt x="244" y="202"/>
                          </a:lnTo>
                          <a:lnTo>
                            <a:pt x="136" y="0"/>
                          </a:lnTo>
                          <a:lnTo>
                            <a:pt x="84" y="68"/>
                          </a:lnTo>
                          <a:lnTo>
                            <a:pt x="46" y="54"/>
                          </a:lnTo>
                          <a:lnTo>
                            <a:pt x="46" y="228"/>
                          </a:lnTo>
                          <a:lnTo>
                            <a:pt x="0" y="356"/>
                          </a:lnTo>
                          <a:lnTo>
                            <a:pt x="126" y="576"/>
                          </a:lnTo>
                          <a:lnTo>
                            <a:pt x="166" y="600"/>
                          </a:lnTo>
                          <a:lnTo>
                            <a:pt x="166" y="540"/>
                          </a:lnTo>
                          <a:lnTo>
                            <a:pt x="244" y="404"/>
                          </a:lnTo>
                          <a:lnTo>
                            <a:pt x="294" y="378"/>
                          </a:lnTo>
                          <a:lnTo>
                            <a:pt x="294" y="336"/>
                          </a:lnTo>
                          <a:lnTo>
                            <a:pt x="374" y="202"/>
                          </a:lnTo>
                          <a:lnTo>
                            <a:pt x="284" y="228"/>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1" name="Freeform 3057"/>
                    <p:cNvSpPr>
                      <a:spLocks/>
                    </p:cNvSpPr>
                    <p:nvPr/>
                  </p:nvSpPr>
                  <p:spPr bwMode="auto">
                    <a:xfrm>
                      <a:off x="7798188" y="1047250"/>
                      <a:ext cx="176129" cy="504504"/>
                    </a:xfrm>
                    <a:custGeom>
                      <a:avLst/>
                      <a:gdLst/>
                      <a:ahLst/>
                      <a:cxnLst>
                        <a:cxn ang="0">
                          <a:pos x="110" y="84"/>
                        </a:cxn>
                        <a:cxn ang="0">
                          <a:pos x="110" y="84"/>
                        </a:cxn>
                        <a:cxn ang="0">
                          <a:pos x="112" y="64"/>
                        </a:cxn>
                        <a:cxn ang="0">
                          <a:pos x="112" y="42"/>
                        </a:cxn>
                        <a:cxn ang="0">
                          <a:pos x="110" y="20"/>
                        </a:cxn>
                        <a:cxn ang="0">
                          <a:pos x="106" y="0"/>
                        </a:cxn>
                        <a:cxn ang="0">
                          <a:pos x="0" y="40"/>
                        </a:cxn>
                        <a:cxn ang="0">
                          <a:pos x="0" y="42"/>
                        </a:cxn>
                        <a:cxn ang="0">
                          <a:pos x="2" y="42"/>
                        </a:cxn>
                        <a:cxn ang="0">
                          <a:pos x="40" y="174"/>
                        </a:cxn>
                        <a:cxn ang="0">
                          <a:pos x="80" y="318"/>
                        </a:cxn>
                        <a:cxn ang="0">
                          <a:pos x="86" y="338"/>
                        </a:cxn>
                        <a:cxn ang="0">
                          <a:pos x="86" y="338"/>
                        </a:cxn>
                        <a:cxn ang="0">
                          <a:pos x="118" y="330"/>
                        </a:cxn>
                        <a:cxn ang="0">
                          <a:pos x="118" y="330"/>
                        </a:cxn>
                        <a:cxn ang="0">
                          <a:pos x="110" y="302"/>
                        </a:cxn>
                        <a:cxn ang="0">
                          <a:pos x="106" y="270"/>
                        </a:cxn>
                        <a:cxn ang="0">
                          <a:pos x="104" y="234"/>
                        </a:cxn>
                        <a:cxn ang="0">
                          <a:pos x="104" y="198"/>
                        </a:cxn>
                        <a:cxn ang="0">
                          <a:pos x="106" y="132"/>
                        </a:cxn>
                        <a:cxn ang="0">
                          <a:pos x="108" y="104"/>
                        </a:cxn>
                        <a:cxn ang="0">
                          <a:pos x="110" y="84"/>
                        </a:cxn>
                        <a:cxn ang="0">
                          <a:pos x="110" y="84"/>
                        </a:cxn>
                      </a:cxnLst>
                      <a:rect l="0" t="0" r="r" b="b"/>
                      <a:pathLst>
                        <a:path w="118" h="338">
                          <a:moveTo>
                            <a:pt x="110" y="84"/>
                          </a:moveTo>
                          <a:lnTo>
                            <a:pt x="110" y="84"/>
                          </a:lnTo>
                          <a:lnTo>
                            <a:pt x="112" y="64"/>
                          </a:lnTo>
                          <a:lnTo>
                            <a:pt x="112" y="42"/>
                          </a:lnTo>
                          <a:lnTo>
                            <a:pt x="110" y="20"/>
                          </a:lnTo>
                          <a:lnTo>
                            <a:pt x="106" y="0"/>
                          </a:lnTo>
                          <a:lnTo>
                            <a:pt x="0" y="40"/>
                          </a:lnTo>
                          <a:lnTo>
                            <a:pt x="0" y="42"/>
                          </a:lnTo>
                          <a:lnTo>
                            <a:pt x="2" y="42"/>
                          </a:lnTo>
                          <a:lnTo>
                            <a:pt x="40" y="174"/>
                          </a:lnTo>
                          <a:lnTo>
                            <a:pt x="80" y="318"/>
                          </a:lnTo>
                          <a:lnTo>
                            <a:pt x="86" y="338"/>
                          </a:lnTo>
                          <a:lnTo>
                            <a:pt x="86" y="338"/>
                          </a:lnTo>
                          <a:lnTo>
                            <a:pt x="118" y="330"/>
                          </a:lnTo>
                          <a:lnTo>
                            <a:pt x="118" y="330"/>
                          </a:lnTo>
                          <a:lnTo>
                            <a:pt x="110" y="302"/>
                          </a:lnTo>
                          <a:lnTo>
                            <a:pt x="106" y="270"/>
                          </a:lnTo>
                          <a:lnTo>
                            <a:pt x="104" y="234"/>
                          </a:lnTo>
                          <a:lnTo>
                            <a:pt x="104" y="198"/>
                          </a:lnTo>
                          <a:lnTo>
                            <a:pt x="106" y="132"/>
                          </a:lnTo>
                          <a:lnTo>
                            <a:pt x="108" y="104"/>
                          </a:lnTo>
                          <a:lnTo>
                            <a:pt x="110" y="84"/>
                          </a:lnTo>
                          <a:lnTo>
                            <a:pt x="110" y="84"/>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2" name="Freeform 3058"/>
                    <p:cNvSpPr>
                      <a:spLocks/>
                    </p:cNvSpPr>
                    <p:nvPr/>
                  </p:nvSpPr>
                  <p:spPr bwMode="auto">
                    <a:xfrm>
                      <a:off x="7953420" y="984561"/>
                      <a:ext cx="292552" cy="555253"/>
                    </a:xfrm>
                    <a:custGeom>
                      <a:avLst/>
                      <a:gdLst/>
                      <a:ahLst/>
                      <a:cxnLst>
                        <a:cxn ang="0">
                          <a:pos x="156" y="224"/>
                        </a:cxn>
                        <a:cxn ang="0">
                          <a:pos x="30" y="6"/>
                        </a:cxn>
                        <a:cxn ang="0">
                          <a:pos x="30" y="4"/>
                        </a:cxn>
                        <a:cxn ang="0">
                          <a:pos x="156" y="222"/>
                        </a:cxn>
                        <a:cxn ang="0">
                          <a:pos x="30" y="0"/>
                        </a:cxn>
                        <a:cxn ang="0">
                          <a:pos x="16" y="36"/>
                        </a:cxn>
                        <a:cxn ang="0">
                          <a:pos x="2" y="42"/>
                        </a:cxn>
                        <a:cxn ang="0">
                          <a:pos x="2" y="42"/>
                        </a:cxn>
                        <a:cxn ang="0">
                          <a:pos x="6" y="62"/>
                        </a:cxn>
                        <a:cxn ang="0">
                          <a:pos x="8" y="84"/>
                        </a:cxn>
                        <a:cxn ang="0">
                          <a:pos x="8" y="106"/>
                        </a:cxn>
                        <a:cxn ang="0">
                          <a:pos x="6" y="126"/>
                        </a:cxn>
                        <a:cxn ang="0">
                          <a:pos x="6" y="126"/>
                        </a:cxn>
                        <a:cxn ang="0">
                          <a:pos x="4" y="146"/>
                        </a:cxn>
                        <a:cxn ang="0">
                          <a:pos x="2" y="174"/>
                        </a:cxn>
                        <a:cxn ang="0">
                          <a:pos x="0" y="240"/>
                        </a:cxn>
                        <a:cxn ang="0">
                          <a:pos x="0" y="276"/>
                        </a:cxn>
                        <a:cxn ang="0">
                          <a:pos x="2" y="312"/>
                        </a:cxn>
                        <a:cxn ang="0">
                          <a:pos x="6" y="344"/>
                        </a:cxn>
                        <a:cxn ang="0">
                          <a:pos x="14" y="372"/>
                        </a:cxn>
                        <a:cxn ang="0">
                          <a:pos x="14" y="372"/>
                        </a:cxn>
                        <a:cxn ang="0">
                          <a:pos x="44" y="362"/>
                        </a:cxn>
                        <a:cxn ang="0">
                          <a:pos x="74" y="350"/>
                        </a:cxn>
                        <a:cxn ang="0">
                          <a:pos x="100" y="334"/>
                        </a:cxn>
                        <a:cxn ang="0">
                          <a:pos x="114" y="326"/>
                        </a:cxn>
                        <a:cxn ang="0">
                          <a:pos x="124" y="316"/>
                        </a:cxn>
                        <a:cxn ang="0">
                          <a:pos x="124" y="316"/>
                        </a:cxn>
                        <a:cxn ang="0">
                          <a:pos x="134" y="308"/>
                        </a:cxn>
                        <a:cxn ang="0">
                          <a:pos x="144" y="300"/>
                        </a:cxn>
                        <a:cxn ang="0">
                          <a:pos x="154" y="296"/>
                        </a:cxn>
                        <a:cxn ang="0">
                          <a:pos x="164" y="292"/>
                        </a:cxn>
                        <a:cxn ang="0">
                          <a:pos x="182" y="288"/>
                        </a:cxn>
                        <a:cxn ang="0">
                          <a:pos x="196" y="288"/>
                        </a:cxn>
                        <a:cxn ang="0">
                          <a:pos x="196" y="250"/>
                        </a:cxn>
                        <a:cxn ang="0">
                          <a:pos x="156" y="224"/>
                        </a:cxn>
                      </a:cxnLst>
                      <a:rect l="0" t="0" r="r" b="b"/>
                      <a:pathLst>
                        <a:path w="196" h="372">
                          <a:moveTo>
                            <a:pt x="156" y="224"/>
                          </a:moveTo>
                          <a:lnTo>
                            <a:pt x="30" y="6"/>
                          </a:lnTo>
                          <a:lnTo>
                            <a:pt x="30" y="4"/>
                          </a:lnTo>
                          <a:lnTo>
                            <a:pt x="156" y="222"/>
                          </a:lnTo>
                          <a:lnTo>
                            <a:pt x="30" y="0"/>
                          </a:lnTo>
                          <a:lnTo>
                            <a:pt x="16" y="36"/>
                          </a:lnTo>
                          <a:lnTo>
                            <a:pt x="2" y="42"/>
                          </a:lnTo>
                          <a:lnTo>
                            <a:pt x="2" y="42"/>
                          </a:lnTo>
                          <a:lnTo>
                            <a:pt x="6" y="62"/>
                          </a:lnTo>
                          <a:lnTo>
                            <a:pt x="8" y="84"/>
                          </a:lnTo>
                          <a:lnTo>
                            <a:pt x="8" y="106"/>
                          </a:lnTo>
                          <a:lnTo>
                            <a:pt x="6" y="126"/>
                          </a:lnTo>
                          <a:lnTo>
                            <a:pt x="6" y="126"/>
                          </a:lnTo>
                          <a:lnTo>
                            <a:pt x="4" y="146"/>
                          </a:lnTo>
                          <a:lnTo>
                            <a:pt x="2" y="174"/>
                          </a:lnTo>
                          <a:lnTo>
                            <a:pt x="0" y="240"/>
                          </a:lnTo>
                          <a:lnTo>
                            <a:pt x="0" y="276"/>
                          </a:lnTo>
                          <a:lnTo>
                            <a:pt x="2" y="312"/>
                          </a:lnTo>
                          <a:lnTo>
                            <a:pt x="6" y="344"/>
                          </a:lnTo>
                          <a:lnTo>
                            <a:pt x="14" y="372"/>
                          </a:lnTo>
                          <a:lnTo>
                            <a:pt x="14" y="372"/>
                          </a:lnTo>
                          <a:lnTo>
                            <a:pt x="44" y="362"/>
                          </a:lnTo>
                          <a:lnTo>
                            <a:pt x="74" y="350"/>
                          </a:lnTo>
                          <a:lnTo>
                            <a:pt x="100" y="334"/>
                          </a:lnTo>
                          <a:lnTo>
                            <a:pt x="114" y="326"/>
                          </a:lnTo>
                          <a:lnTo>
                            <a:pt x="124" y="316"/>
                          </a:lnTo>
                          <a:lnTo>
                            <a:pt x="124" y="316"/>
                          </a:lnTo>
                          <a:lnTo>
                            <a:pt x="134" y="308"/>
                          </a:lnTo>
                          <a:lnTo>
                            <a:pt x="144" y="300"/>
                          </a:lnTo>
                          <a:lnTo>
                            <a:pt x="154" y="296"/>
                          </a:lnTo>
                          <a:lnTo>
                            <a:pt x="164" y="292"/>
                          </a:lnTo>
                          <a:lnTo>
                            <a:pt x="182" y="288"/>
                          </a:lnTo>
                          <a:lnTo>
                            <a:pt x="196" y="288"/>
                          </a:lnTo>
                          <a:lnTo>
                            <a:pt x="196" y="250"/>
                          </a:lnTo>
                          <a:lnTo>
                            <a:pt x="156" y="224"/>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3" name="Freeform 3059"/>
                    <p:cNvSpPr>
                      <a:spLocks/>
                    </p:cNvSpPr>
                    <p:nvPr/>
                  </p:nvSpPr>
                  <p:spPr bwMode="auto">
                    <a:xfrm>
                      <a:off x="7947449" y="1575636"/>
                      <a:ext cx="247774" cy="271656"/>
                    </a:xfrm>
                    <a:custGeom>
                      <a:avLst/>
                      <a:gdLst/>
                      <a:ahLst/>
                      <a:cxnLst>
                        <a:cxn ang="0">
                          <a:pos x="2" y="46"/>
                        </a:cxn>
                        <a:cxn ang="0">
                          <a:pos x="12" y="128"/>
                        </a:cxn>
                        <a:cxn ang="0">
                          <a:pos x="64" y="182"/>
                        </a:cxn>
                        <a:cxn ang="0">
                          <a:pos x="60" y="178"/>
                        </a:cxn>
                        <a:cxn ang="0">
                          <a:pos x="64" y="182"/>
                        </a:cxn>
                        <a:cxn ang="0">
                          <a:pos x="66" y="178"/>
                        </a:cxn>
                        <a:cxn ang="0">
                          <a:pos x="150" y="138"/>
                        </a:cxn>
                        <a:cxn ang="0">
                          <a:pos x="164" y="138"/>
                        </a:cxn>
                        <a:cxn ang="0">
                          <a:pos x="166" y="138"/>
                        </a:cxn>
                        <a:cxn ang="0">
                          <a:pos x="138" y="0"/>
                        </a:cxn>
                        <a:cxn ang="0">
                          <a:pos x="0" y="44"/>
                        </a:cxn>
                        <a:cxn ang="0">
                          <a:pos x="2" y="46"/>
                        </a:cxn>
                      </a:cxnLst>
                      <a:rect l="0" t="0" r="r" b="b"/>
                      <a:pathLst>
                        <a:path w="166" h="182">
                          <a:moveTo>
                            <a:pt x="2" y="46"/>
                          </a:moveTo>
                          <a:lnTo>
                            <a:pt x="12" y="128"/>
                          </a:lnTo>
                          <a:lnTo>
                            <a:pt x="64" y="182"/>
                          </a:lnTo>
                          <a:lnTo>
                            <a:pt x="60" y="178"/>
                          </a:lnTo>
                          <a:lnTo>
                            <a:pt x="64" y="182"/>
                          </a:lnTo>
                          <a:lnTo>
                            <a:pt x="66" y="178"/>
                          </a:lnTo>
                          <a:lnTo>
                            <a:pt x="150" y="138"/>
                          </a:lnTo>
                          <a:lnTo>
                            <a:pt x="164" y="138"/>
                          </a:lnTo>
                          <a:lnTo>
                            <a:pt x="166" y="138"/>
                          </a:lnTo>
                          <a:lnTo>
                            <a:pt x="138" y="0"/>
                          </a:lnTo>
                          <a:lnTo>
                            <a:pt x="0" y="44"/>
                          </a:lnTo>
                          <a:lnTo>
                            <a:pt x="2" y="46"/>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4" name="Freeform 3060"/>
                    <p:cNvSpPr>
                      <a:spLocks/>
                    </p:cNvSpPr>
                    <p:nvPr/>
                  </p:nvSpPr>
                  <p:spPr bwMode="auto">
                    <a:xfrm>
                      <a:off x="7923568" y="1417419"/>
                      <a:ext cx="498533" cy="226877"/>
                    </a:xfrm>
                    <a:custGeom>
                      <a:avLst/>
                      <a:gdLst/>
                      <a:ahLst/>
                      <a:cxnLst>
                        <a:cxn ang="0">
                          <a:pos x="292" y="16"/>
                        </a:cxn>
                        <a:cxn ang="0">
                          <a:pos x="264" y="68"/>
                        </a:cxn>
                        <a:cxn ang="0">
                          <a:pos x="214" y="2"/>
                        </a:cxn>
                        <a:cxn ang="0">
                          <a:pos x="214" y="0"/>
                        </a:cxn>
                        <a:cxn ang="0">
                          <a:pos x="214" y="0"/>
                        </a:cxn>
                        <a:cxn ang="0">
                          <a:pos x="202" y="0"/>
                        </a:cxn>
                        <a:cxn ang="0">
                          <a:pos x="184" y="2"/>
                        </a:cxn>
                        <a:cxn ang="0">
                          <a:pos x="174" y="6"/>
                        </a:cxn>
                        <a:cxn ang="0">
                          <a:pos x="162" y="12"/>
                        </a:cxn>
                        <a:cxn ang="0">
                          <a:pos x="152" y="18"/>
                        </a:cxn>
                        <a:cxn ang="0">
                          <a:pos x="142" y="26"/>
                        </a:cxn>
                        <a:cxn ang="0">
                          <a:pos x="142" y="26"/>
                        </a:cxn>
                        <a:cxn ang="0">
                          <a:pos x="128" y="38"/>
                        </a:cxn>
                        <a:cxn ang="0">
                          <a:pos x="112" y="50"/>
                        </a:cxn>
                        <a:cxn ang="0">
                          <a:pos x="96" y="60"/>
                        </a:cxn>
                        <a:cxn ang="0">
                          <a:pos x="76" y="68"/>
                        </a:cxn>
                        <a:cxn ang="0">
                          <a:pos x="38" y="82"/>
                        </a:cxn>
                        <a:cxn ang="0">
                          <a:pos x="0" y="90"/>
                        </a:cxn>
                        <a:cxn ang="0">
                          <a:pos x="16" y="150"/>
                        </a:cxn>
                        <a:cxn ang="0">
                          <a:pos x="154" y="106"/>
                        </a:cxn>
                        <a:cxn ang="0">
                          <a:pos x="154" y="102"/>
                        </a:cxn>
                        <a:cxn ang="0">
                          <a:pos x="170" y="96"/>
                        </a:cxn>
                        <a:cxn ang="0">
                          <a:pos x="206" y="82"/>
                        </a:cxn>
                        <a:cxn ang="0">
                          <a:pos x="242" y="122"/>
                        </a:cxn>
                        <a:cxn ang="0">
                          <a:pos x="244" y="122"/>
                        </a:cxn>
                        <a:cxn ang="0">
                          <a:pos x="254" y="152"/>
                        </a:cxn>
                        <a:cxn ang="0">
                          <a:pos x="334" y="152"/>
                        </a:cxn>
                        <a:cxn ang="0">
                          <a:pos x="334" y="84"/>
                        </a:cxn>
                        <a:cxn ang="0">
                          <a:pos x="292" y="16"/>
                        </a:cxn>
                      </a:cxnLst>
                      <a:rect l="0" t="0" r="r" b="b"/>
                      <a:pathLst>
                        <a:path w="334" h="152">
                          <a:moveTo>
                            <a:pt x="292" y="16"/>
                          </a:moveTo>
                          <a:lnTo>
                            <a:pt x="264" y="68"/>
                          </a:lnTo>
                          <a:lnTo>
                            <a:pt x="214" y="2"/>
                          </a:lnTo>
                          <a:lnTo>
                            <a:pt x="214" y="0"/>
                          </a:lnTo>
                          <a:lnTo>
                            <a:pt x="214" y="0"/>
                          </a:lnTo>
                          <a:lnTo>
                            <a:pt x="202" y="0"/>
                          </a:lnTo>
                          <a:lnTo>
                            <a:pt x="184" y="2"/>
                          </a:lnTo>
                          <a:lnTo>
                            <a:pt x="174" y="6"/>
                          </a:lnTo>
                          <a:lnTo>
                            <a:pt x="162" y="12"/>
                          </a:lnTo>
                          <a:lnTo>
                            <a:pt x="152" y="18"/>
                          </a:lnTo>
                          <a:lnTo>
                            <a:pt x="142" y="26"/>
                          </a:lnTo>
                          <a:lnTo>
                            <a:pt x="142" y="26"/>
                          </a:lnTo>
                          <a:lnTo>
                            <a:pt x="128" y="38"/>
                          </a:lnTo>
                          <a:lnTo>
                            <a:pt x="112" y="50"/>
                          </a:lnTo>
                          <a:lnTo>
                            <a:pt x="96" y="60"/>
                          </a:lnTo>
                          <a:lnTo>
                            <a:pt x="76" y="68"/>
                          </a:lnTo>
                          <a:lnTo>
                            <a:pt x="38" y="82"/>
                          </a:lnTo>
                          <a:lnTo>
                            <a:pt x="0" y="90"/>
                          </a:lnTo>
                          <a:lnTo>
                            <a:pt x="16" y="150"/>
                          </a:lnTo>
                          <a:lnTo>
                            <a:pt x="154" y="106"/>
                          </a:lnTo>
                          <a:lnTo>
                            <a:pt x="154" y="102"/>
                          </a:lnTo>
                          <a:lnTo>
                            <a:pt x="170" y="96"/>
                          </a:lnTo>
                          <a:lnTo>
                            <a:pt x="206" y="82"/>
                          </a:lnTo>
                          <a:lnTo>
                            <a:pt x="242" y="122"/>
                          </a:lnTo>
                          <a:lnTo>
                            <a:pt x="244" y="122"/>
                          </a:lnTo>
                          <a:lnTo>
                            <a:pt x="254" y="152"/>
                          </a:lnTo>
                          <a:lnTo>
                            <a:pt x="334" y="152"/>
                          </a:lnTo>
                          <a:lnTo>
                            <a:pt x="334" y="84"/>
                          </a:lnTo>
                          <a:lnTo>
                            <a:pt x="292" y="16"/>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grpSp>
                  <p:nvGrpSpPr>
                    <p:cNvPr id="25" name="Gruppe 312"/>
                    <p:cNvGrpSpPr/>
                    <p:nvPr/>
                  </p:nvGrpSpPr>
                  <p:grpSpPr>
                    <a:xfrm>
                      <a:off x="1449633" y="664433"/>
                      <a:ext cx="6841620" cy="4722672"/>
                      <a:chOff x="1449633" y="664433"/>
                      <a:chExt cx="6841620" cy="4722672"/>
                    </a:xfrm>
                    <a:grpFill/>
                  </p:grpSpPr>
                  <p:grpSp>
                    <p:nvGrpSpPr>
                      <p:cNvPr id="30" name="Group 3052"/>
                      <p:cNvGrpSpPr>
                        <a:grpSpLocks/>
                      </p:cNvGrpSpPr>
                      <p:nvPr/>
                    </p:nvGrpSpPr>
                    <p:grpSpPr bwMode="auto">
                      <a:xfrm>
                        <a:off x="1449633" y="664433"/>
                        <a:ext cx="6841620" cy="4644660"/>
                        <a:chOff x="698" y="593"/>
                        <a:chExt cx="4584" cy="3112"/>
                      </a:xfrm>
                      <a:grpFill/>
                    </p:grpSpPr>
                    <p:sp>
                      <p:nvSpPr>
                        <p:cNvPr id="32" name="Freeform 2853"/>
                        <p:cNvSpPr>
                          <a:spLocks/>
                        </p:cNvSpPr>
                        <p:nvPr/>
                      </p:nvSpPr>
                      <p:spPr bwMode="auto">
                        <a:xfrm>
                          <a:off x="5218" y="1345"/>
                          <a:ext cx="2" cy="2"/>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33" name="Freeform 2854"/>
                        <p:cNvSpPr>
                          <a:spLocks/>
                        </p:cNvSpPr>
                        <p:nvPr/>
                      </p:nvSpPr>
                      <p:spPr bwMode="auto">
                        <a:xfrm>
                          <a:off x="1372" y="2223"/>
                          <a:ext cx="580" cy="784"/>
                        </a:xfrm>
                        <a:custGeom>
                          <a:avLst/>
                          <a:gdLst/>
                          <a:ahLst/>
                          <a:cxnLst>
                            <a:cxn ang="0">
                              <a:pos x="128" y="0"/>
                            </a:cxn>
                            <a:cxn ang="0">
                              <a:pos x="112" y="120"/>
                            </a:cxn>
                            <a:cxn ang="0">
                              <a:pos x="72" y="106"/>
                            </a:cxn>
                            <a:cxn ang="0">
                              <a:pos x="42" y="254"/>
                            </a:cxn>
                            <a:cxn ang="0">
                              <a:pos x="74" y="350"/>
                            </a:cxn>
                            <a:cxn ang="0">
                              <a:pos x="62" y="364"/>
                            </a:cxn>
                            <a:cxn ang="0">
                              <a:pos x="12" y="472"/>
                            </a:cxn>
                            <a:cxn ang="0">
                              <a:pos x="24" y="526"/>
                            </a:cxn>
                            <a:cxn ang="0">
                              <a:pos x="0" y="568"/>
                            </a:cxn>
                            <a:cxn ang="0">
                              <a:pos x="362" y="768"/>
                            </a:cxn>
                            <a:cxn ang="0">
                              <a:pos x="538" y="784"/>
                            </a:cxn>
                            <a:cxn ang="0">
                              <a:pos x="580" y="80"/>
                            </a:cxn>
                            <a:cxn ang="0">
                              <a:pos x="128" y="0"/>
                            </a:cxn>
                          </a:cxnLst>
                          <a:rect l="0" t="0" r="r" b="b"/>
                          <a:pathLst>
                            <a:path w="580" h="784">
                              <a:moveTo>
                                <a:pt x="128" y="0"/>
                              </a:moveTo>
                              <a:lnTo>
                                <a:pt x="112" y="120"/>
                              </a:lnTo>
                              <a:lnTo>
                                <a:pt x="72" y="106"/>
                              </a:lnTo>
                              <a:lnTo>
                                <a:pt x="42" y="254"/>
                              </a:lnTo>
                              <a:lnTo>
                                <a:pt x="74" y="350"/>
                              </a:lnTo>
                              <a:lnTo>
                                <a:pt x="62" y="364"/>
                              </a:lnTo>
                              <a:lnTo>
                                <a:pt x="12" y="472"/>
                              </a:lnTo>
                              <a:lnTo>
                                <a:pt x="24" y="526"/>
                              </a:lnTo>
                              <a:lnTo>
                                <a:pt x="0" y="568"/>
                              </a:lnTo>
                              <a:lnTo>
                                <a:pt x="362" y="768"/>
                              </a:lnTo>
                              <a:lnTo>
                                <a:pt x="538" y="784"/>
                              </a:lnTo>
                              <a:lnTo>
                                <a:pt x="580" y="80"/>
                              </a:lnTo>
                              <a:lnTo>
                                <a:pt x="128" y="0"/>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34" name="Freeform 2855"/>
                        <p:cNvSpPr>
                          <a:spLocks/>
                        </p:cNvSpPr>
                        <p:nvPr/>
                      </p:nvSpPr>
                      <p:spPr bwMode="auto">
                        <a:xfrm>
                          <a:off x="3418" y="2739"/>
                          <a:ext cx="560" cy="468"/>
                        </a:xfrm>
                        <a:custGeom>
                          <a:avLst/>
                          <a:gdLst/>
                          <a:ahLst/>
                          <a:cxnLst>
                            <a:cxn ang="0">
                              <a:pos x="276" y="240"/>
                            </a:cxn>
                            <a:cxn ang="0">
                              <a:pos x="310" y="90"/>
                            </a:cxn>
                            <a:cxn ang="0">
                              <a:pos x="280" y="0"/>
                            </a:cxn>
                            <a:cxn ang="0">
                              <a:pos x="0" y="20"/>
                            </a:cxn>
                            <a:cxn ang="0">
                              <a:pos x="16" y="154"/>
                            </a:cxn>
                            <a:cxn ang="0">
                              <a:pos x="84" y="274"/>
                            </a:cxn>
                            <a:cxn ang="0">
                              <a:pos x="76" y="372"/>
                            </a:cxn>
                            <a:cxn ang="0">
                              <a:pos x="62" y="416"/>
                            </a:cxn>
                            <a:cxn ang="0">
                              <a:pos x="174" y="440"/>
                            </a:cxn>
                            <a:cxn ang="0">
                              <a:pos x="282" y="426"/>
                            </a:cxn>
                            <a:cxn ang="0">
                              <a:pos x="264" y="468"/>
                            </a:cxn>
                            <a:cxn ang="0">
                              <a:pos x="354" y="468"/>
                            </a:cxn>
                            <a:cxn ang="0">
                              <a:pos x="390" y="426"/>
                            </a:cxn>
                            <a:cxn ang="0">
                              <a:pos x="412" y="454"/>
                            </a:cxn>
                            <a:cxn ang="0">
                              <a:pos x="480" y="400"/>
                            </a:cxn>
                            <a:cxn ang="0">
                              <a:pos x="502" y="454"/>
                            </a:cxn>
                            <a:cxn ang="0">
                              <a:pos x="540" y="454"/>
                            </a:cxn>
                            <a:cxn ang="0">
                              <a:pos x="560" y="412"/>
                            </a:cxn>
                            <a:cxn ang="0">
                              <a:pos x="512" y="344"/>
                            </a:cxn>
                            <a:cxn ang="0">
                              <a:pos x="480" y="304"/>
                            </a:cxn>
                            <a:cxn ang="0">
                              <a:pos x="486" y="302"/>
                            </a:cxn>
                            <a:cxn ang="0">
                              <a:pos x="448" y="230"/>
                            </a:cxn>
                            <a:cxn ang="0">
                              <a:pos x="276" y="240"/>
                            </a:cxn>
                          </a:cxnLst>
                          <a:rect l="0" t="0" r="r" b="b"/>
                          <a:pathLst>
                            <a:path w="560" h="468">
                              <a:moveTo>
                                <a:pt x="276" y="240"/>
                              </a:moveTo>
                              <a:lnTo>
                                <a:pt x="310" y="90"/>
                              </a:lnTo>
                              <a:lnTo>
                                <a:pt x="280" y="0"/>
                              </a:lnTo>
                              <a:lnTo>
                                <a:pt x="0" y="20"/>
                              </a:lnTo>
                              <a:lnTo>
                                <a:pt x="16" y="154"/>
                              </a:lnTo>
                              <a:lnTo>
                                <a:pt x="84" y="274"/>
                              </a:lnTo>
                              <a:lnTo>
                                <a:pt x="76" y="372"/>
                              </a:lnTo>
                              <a:lnTo>
                                <a:pt x="62" y="416"/>
                              </a:lnTo>
                              <a:lnTo>
                                <a:pt x="174" y="440"/>
                              </a:lnTo>
                              <a:lnTo>
                                <a:pt x="282" y="426"/>
                              </a:lnTo>
                              <a:lnTo>
                                <a:pt x="264" y="468"/>
                              </a:lnTo>
                              <a:lnTo>
                                <a:pt x="354" y="468"/>
                              </a:lnTo>
                              <a:lnTo>
                                <a:pt x="390" y="426"/>
                              </a:lnTo>
                              <a:lnTo>
                                <a:pt x="412" y="454"/>
                              </a:lnTo>
                              <a:lnTo>
                                <a:pt x="480" y="400"/>
                              </a:lnTo>
                              <a:lnTo>
                                <a:pt x="502" y="454"/>
                              </a:lnTo>
                              <a:lnTo>
                                <a:pt x="540" y="454"/>
                              </a:lnTo>
                              <a:lnTo>
                                <a:pt x="560" y="412"/>
                              </a:lnTo>
                              <a:lnTo>
                                <a:pt x="512" y="344"/>
                              </a:lnTo>
                              <a:lnTo>
                                <a:pt x="480" y="304"/>
                              </a:lnTo>
                              <a:lnTo>
                                <a:pt x="486" y="302"/>
                              </a:lnTo>
                              <a:lnTo>
                                <a:pt x="448" y="230"/>
                              </a:lnTo>
                              <a:lnTo>
                                <a:pt x="276" y="240"/>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35" name="Freeform 2856"/>
                        <p:cNvSpPr>
                          <a:spLocks/>
                        </p:cNvSpPr>
                        <p:nvPr/>
                      </p:nvSpPr>
                      <p:spPr bwMode="auto">
                        <a:xfrm>
                          <a:off x="1918" y="2303"/>
                          <a:ext cx="632" cy="712"/>
                        </a:xfrm>
                        <a:custGeom>
                          <a:avLst/>
                          <a:gdLst/>
                          <a:ahLst/>
                          <a:cxnLst>
                            <a:cxn ang="0">
                              <a:pos x="254" y="634"/>
                            </a:cxn>
                            <a:cxn ang="0">
                              <a:pos x="620" y="642"/>
                            </a:cxn>
                            <a:cxn ang="0">
                              <a:pos x="612" y="82"/>
                            </a:cxn>
                            <a:cxn ang="0">
                              <a:pos x="632" y="82"/>
                            </a:cxn>
                            <a:cxn ang="0">
                              <a:pos x="632" y="14"/>
                            </a:cxn>
                            <a:cxn ang="0">
                              <a:pos x="40" y="0"/>
                            </a:cxn>
                            <a:cxn ang="0">
                              <a:pos x="0" y="704"/>
                            </a:cxn>
                            <a:cxn ang="0">
                              <a:pos x="104" y="712"/>
                            </a:cxn>
                            <a:cxn ang="0">
                              <a:pos x="104" y="660"/>
                            </a:cxn>
                            <a:cxn ang="0">
                              <a:pos x="252" y="676"/>
                            </a:cxn>
                            <a:cxn ang="0">
                              <a:pos x="256" y="678"/>
                            </a:cxn>
                            <a:cxn ang="0">
                              <a:pos x="252" y="674"/>
                            </a:cxn>
                            <a:cxn ang="0">
                              <a:pos x="254" y="634"/>
                            </a:cxn>
                          </a:cxnLst>
                          <a:rect l="0" t="0" r="r" b="b"/>
                          <a:pathLst>
                            <a:path w="632" h="712">
                              <a:moveTo>
                                <a:pt x="254" y="634"/>
                              </a:moveTo>
                              <a:lnTo>
                                <a:pt x="620" y="642"/>
                              </a:lnTo>
                              <a:lnTo>
                                <a:pt x="612" y="82"/>
                              </a:lnTo>
                              <a:lnTo>
                                <a:pt x="632" y="82"/>
                              </a:lnTo>
                              <a:lnTo>
                                <a:pt x="632" y="14"/>
                              </a:lnTo>
                              <a:lnTo>
                                <a:pt x="40" y="0"/>
                              </a:lnTo>
                              <a:lnTo>
                                <a:pt x="0" y="704"/>
                              </a:lnTo>
                              <a:lnTo>
                                <a:pt x="104" y="712"/>
                              </a:lnTo>
                              <a:lnTo>
                                <a:pt x="104" y="660"/>
                              </a:lnTo>
                              <a:lnTo>
                                <a:pt x="252" y="676"/>
                              </a:lnTo>
                              <a:lnTo>
                                <a:pt x="256" y="678"/>
                              </a:lnTo>
                              <a:lnTo>
                                <a:pt x="252" y="674"/>
                              </a:lnTo>
                              <a:lnTo>
                                <a:pt x="254" y="634"/>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36" name="Freeform 2857"/>
                        <p:cNvSpPr>
                          <a:spLocks/>
                        </p:cNvSpPr>
                        <p:nvPr/>
                      </p:nvSpPr>
                      <p:spPr bwMode="auto">
                        <a:xfrm>
                          <a:off x="2176" y="2383"/>
                          <a:ext cx="1322" cy="1322"/>
                        </a:xfrm>
                        <a:custGeom>
                          <a:avLst/>
                          <a:gdLst/>
                          <a:ahLst/>
                          <a:cxnLst>
                            <a:cxn ang="0">
                              <a:pos x="1312" y="726"/>
                            </a:cxn>
                            <a:cxn ang="0">
                              <a:pos x="1322" y="630"/>
                            </a:cxn>
                            <a:cxn ang="0">
                              <a:pos x="1252" y="512"/>
                            </a:cxn>
                            <a:cxn ang="0">
                              <a:pos x="1234" y="376"/>
                            </a:cxn>
                            <a:cxn ang="0">
                              <a:pos x="1234" y="376"/>
                            </a:cxn>
                            <a:cxn ang="0">
                              <a:pos x="1234" y="376"/>
                            </a:cxn>
                            <a:cxn ang="0">
                              <a:pos x="1230" y="338"/>
                            </a:cxn>
                            <a:cxn ang="0">
                              <a:pos x="1120" y="292"/>
                            </a:cxn>
                            <a:cxn ang="0">
                              <a:pos x="852" y="304"/>
                            </a:cxn>
                            <a:cxn ang="0">
                              <a:pos x="644" y="236"/>
                            </a:cxn>
                            <a:cxn ang="0">
                              <a:pos x="632" y="0"/>
                            </a:cxn>
                            <a:cxn ang="0">
                              <a:pos x="362" y="10"/>
                            </a:cxn>
                            <a:cxn ang="0">
                              <a:pos x="370" y="572"/>
                            </a:cxn>
                            <a:cxn ang="0">
                              <a:pos x="0" y="562"/>
                            </a:cxn>
                            <a:cxn ang="0">
                              <a:pos x="0" y="600"/>
                            </a:cxn>
                            <a:cxn ang="0">
                              <a:pos x="174" y="756"/>
                            </a:cxn>
                            <a:cxn ang="0">
                              <a:pos x="212" y="878"/>
                            </a:cxn>
                            <a:cxn ang="0">
                              <a:pos x="372" y="958"/>
                            </a:cxn>
                            <a:cxn ang="0">
                              <a:pos x="442" y="850"/>
                            </a:cxn>
                            <a:cxn ang="0">
                              <a:pos x="562" y="864"/>
                            </a:cxn>
                            <a:cxn ang="0">
                              <a:pos x="770" y="1254"/>
                            </a:cxn>
                            <a:cxn ang="0">
                              <a:pos x="978" y="1322"/>
                            </a:cxn>
                            <a:cxn ang="0">
                              <a:pos x="1008" y="1268"/>
                            </a:cxn>
                            <a:cxn ang="0">
                              <a:pos x="968" y="1146"/>
                            </a:cxn>
                            <a:cxn ang="0">
                              <a:pos x="968" y="1014"/>
                            </a:cxn>
                            <a:cxn ang="0">
                              <a:pos x="1286" y="768"/>
                            </a:cxn>
                            <a:cxn ang="0">
                              <a:pos x="1300" y="772"/>
                            </a:cxn>
                            <a:cxn ang="0">
                              <a:pos x="1298" y="770"/>
                            </a:cxn>
                            <a:cxn ang="0">
                              <a:pos x="1312" y="726"/>
                            </a:cxn>
                          </a:cxnLst>
                          <a:rect l="0" t="0" r="r" b="b"/>
                          <a:pathLst>
                            <a:path w="1322" h="1322">
                              <a:moveTo>
                                <a:pt x="1312" y="726"/>
                              </a:moveTo>
                              <a:lnTo>
                                <a:pt x="1322" y="630"/>
                              </a:lnTo>
                              <a:lnTo>
                                <a:pt x="1252" y="512"/>
                              </a:lnTo>
                              <a:lnTo>
                                <a:pt x="1234" y="376"/>
                              </a:lnTo>
                              <a:lnTo>
                                <a:pt x="1234" y="376"/>
                              </a:lnTo>
                              <a:lnTo>
                                <a:pt x="1234" y="376"/>
                              </a:lnTo>
                              <a:lnTo>
                                <a:pt x="1230" y="338"/>
                              </a:lnTo>
                              <a:lnTo>
                                <a:pt x="1120" y="292"/>
                              </a:lnTo>
                              <a:lnTo>
                                <a:pt x="852" y="304"/>
                              </a:lnTo>
                              <a:lnTo>
                                <a:pt x="644" y="236"/>
                              </a:lnTo>
                              <a:lnTo>
                                <a:pt x="632" y="0"/>
                              </a:lnTo>
                              <a:lnTo>
                                <a:pt x="362" y="10"/>
                              </a:lnTo>
                              <a:lnTo>
                                <a:pt x="370" y="572"/>
                              </a:lnTo>
                              <a:lnTo>
                                <a:pt x="0" y="562"/>
                              </a:lnTo>
                              <a:lnTo>
                                <a:pt x="0" y="600"/>
                              </a:lnTo>
                              <a:lnTo>
                                <a:pt x="174" y="756"/>
                              </a:lnTo>
                              <a:lnTo>
                                <a:pt x="212" y="878"/>
                              </a:lnTo>
                              <a:lnTo>
                                <a:pt x="372" y="958"/>
                              </a:lnTo>
                              <a:lnTo>
                                <a:pt x="442" y="850"/>
                              </a:lnTo>
                              <a:lnTo>
                                <a:pt x="562" y="864"/>
                              </a:lnTo>
                              <a:lnTo>
                                <a:pt x="770" y="1254"/>
                              </a:lnTo>
                              <a:lnTo>
                                <a:pt x="978" y="1322"/>
                              </a:lnTo>
                              <a:lnTo>
                                <a:pt x="1008" y="1268"/>
                              </a:lnTo>
                              <a:lnTo>
                                <a:pt x="968" y="1146"/>
                              </a:lnTo>
                              <a:lnTo>
                                <a:pt x="968" y="1014"/>
                              </a:lnTo>
                              <a:lnTo>
                                <a:pt x="1286" y="768"/>
                              </a:lnTo>
                              <a:lnTo>
                                <a:pt x="1300" y="772"/>
                              </a:lnTo>
                              <a:lnTo>
                                <a:pt x="1298" y="770"/>
                              </a:lnTo>
                              <a:lnTo>
                                <a:pt x="1312" y="726"/>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37" name="Freeform 2858"/>
                        <p:cNvSpPr>
                          <a:spLocks/>
                        </p:cNvSpPr>
                        <p:nvPr/>
                      </p:nvSpPr>
                      <p:spPr bwMode="auto">
                        <a:xfrm>
                          <a:off x="3342" y="2335"/>
                          <a:ext cx="450" cy="420"/>
                        </a:xfrm>
                        <a:custGeom>
                          <a:avLst/>
                          <a:gdLst/>
                          <a:ahLst/>
                          <a:cxnLst>
                            <a:cxn ang="0">
                              <a:pos x="72" y="382"/>
                            </a:cxn>
                            <a:cxn ang="0">
                              <a:pos x="76" y="420"/>
                            </a:cxn>
                            <a:cxn ang="0">
                              <a:pos x="356" y="400"/>
                            </a:cxn>
                            <a:cxn ang="0">
                              <a:pos x="346" y="360"/>
                            </a:cxn>
                            <a:cxn ang="0">
                              <a:pos x="450" y="42"/>
                            </a:cxn>
                            <a:cxn ang="0">
                              <a:pos x="366" y="48"/>
                            </a:cxn>
                            <a:cxn ang="0">
                              <a:pos x="384" y="0"/>
                            </a:cxn>
                            <a:cxn ang="0">
                              <a:pos x="0" y="8"/>
                            </a:cxn>
                            <a:cxn ang="0">
                              <a:pos x="32" y="366"/>
                            </a:cxn>
                            <a:cxn ang="0">
                              <a:pos x="72" y="382"/>
                            </a:cxn>
                          </a:cxnLst>
                          <a:rect l="0" t="0" r="r" b="b"/>
                          <a:pathLst>
                            <a:path w="450" h="420">
                              <a:moveTo>
                                <a:pt x="72" y="382"/>
                              </a:moveTo>
                              <a:lnTo>
                                <a:pt x="76" y="420"/>
                              </a:lnTo>
                              <a:lnTo>
                                <a:pt x="356" y="400"/>
                              </a:lnTo>
                              <a:lnTo>
                                <a:pt x="346" y="360"/>
                              </a:lnTo>
                              <a:lnTo>
                                <a:pt x="450" y="42"/>
                              </a:lnTo>
                              <a:lnTo>
                                <a:pt x="366" y="48"/>
                              </a:lnTo>
                              <a:lnTo>
                                <a:pt x="384" y="0"/>
                              </a:lnTo>
                              <a:lnTo>
                                <a:pt x="0" y="8"/>
                              </a:lnTo>
                              <a:lnTo>
                                <a:pt x="32" y="366"/>
                              </a:lnTo>
                              <a:lnTo>
                                <a:pt x="72" y="382"/>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38" name="Freeform 2859"/>
                        <p:cNvSpPr>
                          <a:spLocks/>
                        </p:cNvSpPr>
                        <p:nvPr/>
                      </p:nvSpPr>
                      <p:spPr bwMode="auto">
                        <a:xfrm>
                          <a:off x="2556" y="2289"/>
                          <a:ext cx="808" cy="408"/>
                        </a:xfrm>
                        <a:custGeom>
                          <a:avLst/>
                          <a:gdLst/>
                          <a:ahLst/>
                          <a:cxnLst>
                            <a:cxn ang="0">
                              <a:pos x="0" y="28"/>
                            </a:cxn>
                            <a:cxn ang="0">
                              <a:pos x="2" y="96"/>
                            </a:cxn>
                            <a:cxn ang="0">
                              <a:pos x="256" y="88"/>
                            </a:cxn>
                            <a:cxn ang="0">
                              <a:pos x="270" y="326"/>
                            </a:cxn>
                            <a:cxn ang="0">
                              <a:pos x="472" y="394"/>
                            </a:cxn>
                            <a:cxn ang="0">
                              <a:pos x="742" y="380"/>
                            </a:cxn>
                            <a:cxn ang="0">
                              <a:pos x="808" y="408"/>
                            </a:cxn>
                            <a:cxn ang="0">
                              <a:pos x="774" y="0"/>
                            </a:cxn>
                            <a:cxn ang="0">
                              <a:pos x="0" y="28"/>
                            </a:cxn>
                          </a:cxnLst>
                          <a:rect l="0" t="0" r="r" b="b"/>
                          <a:pathLst>
                            <a:path w="808" h="408">
                              <a:moveTo>
                                <a:pt x="0" y="28"/>
                              </a:moveTo>
                              <a:lnTo>
                                <a:pt x="2" y="96"/>
                              </a:lnTo>
                              <a:lnTo>
                                <a:pt x="256" y="88"/>
                              </a:lnTo>
                              <a:lnTo>
                                <a:pt x="270" y="326"/>
                              </a:lnTo>
                              <a:lnTo>
                                <a:pt x="472" y="394"/>
                              </a:lnTo>
                              <a:lnTo>
                                <a:pt x="742" y="380"/>
                              </a:lnTo>
                              <a:lnTo>
                                <a:pt x="808" y="408"/>
                              </a:lnTo>
                              <a:lnTo>
                                <a:pt x="774" y="0"/>
                              </a:lnTo>
                              <a:lnTo>
                                <a:pt x="0" y="28"/>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39" name="Freeform 2860"/>
                        <p:cNvSpPr>
                          <a:spLocks/>
                        </p:cNvSpPr>
                        <p:nvPr/>
                      </p:nvSpPr>
                      <p:spPr bwMode="auto">
                        <a:xfrm>
                          <a:off x="1500" y="1631"/>
                          <a:ext cx="500" cy="668"/>
                        </a:xfrm>
                        <a:custGeom>
                          <a:avLst/>
                          <a:gdLst/>
                          <a:ahLst/>
                          <a:cxnLst>
                            <a:cxn ang="0">
                              <a:pos x="0" y="588"/>
                            </a:cxn>
                            <a:cxn ang="0">
                              <a:pos x="452" y="668"/>
                            </a:cxn>
                            <a:cxn ang="0">
                              <a:pos x="500" y="202"/>
                            </a:cxn>
                            <a:cxn ang="0">
                              <a:pos x="312" y="176"/>
                            </a:cxn>
                            <a:cxn ang="0">
                              <a:pos x="336" y="54"/>
                            </a:cxn>
                            <a:cxn ang="0">
                              <a:pos x="76" y="0"/>
                            </a:cxn>
                            <a:cxn ang="0">
                              <a:pos x="0" y="588"/>
                            </a:cxn>
                          </a:cxnLst>
                          <a:rect l="0" t="0" r="r" b="b"/>
                          <a:pathLst>
                            <a:path w="500" h="668">
                              <a:moveTo>
                                <a:pt x="0" y="588"/>
                              </a:moveTo>
                              <a:lnTo>
                                <a:pt x="452" y="668"/>
                              </a:lnTo>
                              <a:lnTo>
                                <a:pt x="500" y="202"/>
                              </a:lnTo>
                              <a:lnTo>
                                <a:pt x="312" y="176"/>
                              </a:lnTo>
                              <a:lnTo>
                                <a:pt x="336" y="54"/>
                              </a:lnTo>
                              <a:lnTo>
                                <a:pt x="76" y="0"/>
                              </a:lnTo>
                              <a:lnTo>
                                <a:pt x="0" y="588"/>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40" name="Freeform 2861"/>
                        <p:cNvSpPr>
                          <a:spLocks/>
                        </p:cNvSpPr>
                        <p:nvPr/>
                      </p:nvSpPr>
                      <p:spPr bwMode="auto">
                        <a:xfrm>
                          <a:off x="3546" y="929"/>
                          <a:ext cx="532" cy="252"/>
                        </a:xfrm>
                        <a:custGeom>
                          <a:avLst/>
                          <a:gdLst/>
                          <a:ahLst/>
                          <a:cxnLst>
                            <a:cxn ang="0">
                              <a:pos x="230" y="214"/>
                            </a:cxn>
                            <a:cxn ang="0">
                              <a:pos x="236" y="252"/>
                            </a:cxn>
                            <a:cxn ang="0">
                              <a:pos x="262" y="252"/>
                            </a:cxn>
                            <a:cxn ang="0">
                              <a:pos x="284" y="200"/>
                            </a:cxn>
                            <a:cxn ang="0">
                              <a:pos x="362" y="160"/>
                            </a:cxn>
                            <a:cxn ang="0">
                              <a:pos x="444" y="122"/>
                            </a:cxn>
                            <a:cxn ang="0">
                              <a:pos x="532" y="122"/>
                            </a:cxn>
                            <a:cxn ang="0">
                              <a:pos x="444" y="14"/>
                            </a:cxn>
                            <a:cxn ang="0">
                              <a:pos x="306" y="96"/>
                            </a:cxn>
                            <a:cxn ang="0">
                              <a:pos x="244" y="106"/>
                            </a:cxn>
                            <a:cxn ang="0">
                              <a:pos x="206" y="70"/>
                            </a:cxn>
                            <a:cxn ang="0">
                              <a:pos x="154" y="80"/>
                            </a:cxn>
                            <a:cxn ang="0">
                              <a:pos x="174" y="0"/>
                            </a:cxn>
                            <a:cxn ang="0">
                              <a:pos x="4" y="134"/>
                            </a:cxn>
                            <a:cxn ang="0">
                              <a:pos x="0" y="134"/>
                            </a:cxn>
                            <a:cxn ang="0">
                              <a:pos x="18" y="186"/>
                            </a:cxn>
                            <a:cxn ang="0">
                              <a:pos x="230" y="214"/>
                            </a:cxn>
                          </a:cxnLst>
                          <a:rect l="0" t="0" r="r" b="b"/>
                          <a:pathLst>
                            <a:path w="532" h="252">
                              <a:moveTo>
                                <a:pt x="230" y="214"/>
                              </a:moveTo>
                              <a:lnTo>
                                <a:pt x="236" y="252"/>
                              </a:lnTo>
                              <a:lnTo>
                                <a:pt x="262" y="252"/>
                              </a:lnTo>
                              <a:lnTo>
                                <a:pt x="284" y="200"/>
                              </a:lnTo>
                              <a:lnTo>
                                <a:pt x="362" y="160"/>
                              </a:lnTo>
                              <a:lnTo>
                                <a:pt x="444" y="122"/>
                              </a:lnTo>
                              <a:lnTo>
                                <a:pt x="532" y="122"/>
                              </a:lnTo>
                              <a:lnTo>
                                <a:pt x="444" y="14"/>
                              </a:lnTo>
                              <a:lnTo>
                                <a:pt x="306" y="96"/>
                              </a:lnTo>
                              <a:lnTo>
                                <a:pt x="244" y="106"/>
                              </a:lnTo>
                              <a:lnTo>
                                <a:pt x="206" y="70"/>
                              </a:lnTo>
                              <a:lnTo>
                                <a:pt x="154" y="80"/>
                              </a:lnTo>
                              <a:lnTo>
                                <a:pt x="174" y="0"/>
                              </a:lnTo>
                              <a:lnTo>
                                <a:pt x="4" y="134"/>
                              </a:lnTo>
                              <a:lnTo>
                                <a:pt x="0" y="134"/>
                              </a:lnTo>
                              <a:lnTo>
                                <a:pt x="18" y="186"/>
                              </a:lnTo>
                              <a:lnTo>
                                <a:pt x="230" y="214"/>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41" name="Freeform 2862"/>
                        <p:cNvSpPr>
                          <a:spLocks/>
                        </p:cNvSpPr>
                        <p:nvPr/>
                      </p:nvSpPr>
                      <p:spPr bwMode="auto">
                        <a:xfrm>
                          <a:off x="1958" y="1833"/>
                          <a:ext cx="676" cy="476"/>
                        </a:xfrm>
                        <a:custGeom>
                          <a:avLst/>
                          <a:gdLst/>
                          <a:ahLst/>
                          <a:cxnLst>
                            <a:cxn ang="0">
                              <a:pos x="670" y="118"/>
                            </a:cxn>
                            <a:cxn ang="0">
                              <a:pos x="662" y="26"/>
                            </a:cxn>
                            <a:cxn ang="0">
                              <a:pos x="50" y="0"/>
                            </a:cxn>
                            <a:cxn ang="0">
                              <a:pos x="0" y="466"/>
                            </a:cxn>
                            <a:cxn ang="0">
                              <a:pos x="594" y="476"/>
                            </a:cxn>
                            <a:cxn ang="0">
                              <a:pos x="676" y="474"/>
                            </a:cxn>
                            <a:cxn ang="0">
                              <a:pos x="668" y="118"/>
                            </a:cxn>
                            <a:cxn ang="0">
                              <a:pos x="670" y="118"/>
                            </a:cxn>
                          </a:cxnLst>
                          <a:rect l="0" t="0" r="r" b="b"/>
                          <a:pathLst>
                            <a:path w="676" h="476">
                              <a:moveTo>
                                <a:pt x="670" y="118"/>
                              </a:moveTo>
                              <a:lnTo>
                                <a:pt x="662" y="26"/>
                              </a:lnTo>
                              <a:lnTo>
                                <a:pt x="50" y="0"/>
                              </a:lnTo>
                              <a:lnTo>
                                <a:pt x="0" y="466"/>
                              </a:lnTo>
                              <a:lnTo>
                                <a:pt x="594" y="476"/>
                              </a:lnTo>
                              <a:lnTo>
                                <a:pt x="676" y="474"/>
                              </a:lnTo>
                              <a:lnTo>
                                <a:pt x="668" y="118"/>
                              </a:lnTo>
                              <a:lnTo>
                                <a:pt x="670" y="118"/>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42" name="Freeform 2863"/>
                        <p:cNvSpPr>
                          <a:spLocks/>
                        </p:cNvSpPr>
                        <p:nvPr/>
                      </p:nvSpPr>
                      <p:spPr bwMode="auto">
                        <a:xfrm>
                          <a:off x="698" y="1433"/>
                          <a:ext cx="742" cy="1358"/>
                        </a:xfrm>
                        <a:custGeom>
                          <a:avLst/>
                          <a:gdLst/>
                          <a:ahLst/>
                          <a:cxnLst>
                            <a:cxn ang="0">
                              <a:pos x="694" y="1314"/>
                            </a:cxn>
                            <a:cxn ang="0">
                              <a:pos x="682" y="1260"/>
                            </a:cxn>
                            <a:cxn ang="0">
                              <a:pos x="732" y="1150"/>
                            </a:cxn>
                            <a:cxn ang="0">
                              <a:pos x="742" y="1140"/>
                            </a:cxn>
                            <a:cxn ang="0">
                              <a:pos x="712" y="1044"/>
                            </a:cxn>
                            <a:cxn ang="0">
                              <a:pos x="324" y="482"/>
                            </a:cxn>
                            <a:cxn ang="0">
                              <a:pos x="334" y="454"/>
                            </a:cxn>
                            <a:cxn ang="0">
                              <a:pos x="324" y="426"/>
                            </a:cxn>
                            <a:cxn ang="0">
                              <a:pos x="402" y="98"/>
                            </a:cxn>
                            <a:cxn ang="0">
                              <a:pos x="70" y="8"/>
                            </a:cxn>
                            <a:cxn ang="0">
                              <a:pos x="68" y="0"/>
                            </a:cxn>
                            <a:cxn ang="0">
                              <a:pos x="70" y="34"/>
                            </a:cxn>
                            <a:cxn ang="0">
                              <a:pos x="0" y="156"/>
                            </a:cxn>
                            <a:cxn ang="0">
                              <a:pos x="42" y="278"/>
                            </a:cxn>
                            <a:cxn ang="0">
                              <a:pos x="32" y="384"/>
                            </a:cxn>
                            <a:cxn ang="0">
                              <a:pos x="102" y="534"/>
                            </a:cxn>
                            <a:cxn ang="0">
                              <a:pos x="102" y="614"/>
                            </a:cxn>
                            <a:cxn ang="0">
                              <a:pos x="122" y="682"/>
                            </a:cxn>
                            <a:cxn ang="0">
                              <a:pos x="90" y="734"/>
                            </a:cxn>
                            <a:cxn ang="0">
                              <a:pos x="190" y="870"/>
                            </a:cxn>
                            <a:cxn ang="0">
                              <a:pos x="190" y="1006"/>
                            </a:cxn>
                            <a:cxn ang="0">
                              <a:pos x="360" y="1114"/>
                            </a:cxn>
                            <a:cxn ang="0">
                              <a:pos x="360" y="1178"/>
                            </a:cxn>
                            <a:cxn ang="0">
                              <a:pos x="450" y="1236"/>
                            </a:cxn>
                            <a:cxn ang="0">
                              <a:pos x="450" y="1342"/>
                            </a:cxn>
                            <a:cxn ang="0">
                              <a:pos x="668" y="1354"/>
                            </a:cxn>
                            <a:cxn ang="0">
                              <a:pos x="672" y="1358"/>
                            </a:cxn>
                            <a:cxn ang="0">
                              <a:pos x="668" y="1354"/>
                            </a:cxn>
                            <a:cxn ang="0">
                              <a:pos x="694" y="1314"/>
                            </a:cxn>
                          </a:cxnLst>
                          <a:rect l="0" t="0" r="r" b="b"/>
                          <a:pathLst>
                            <a:path w="742" h="1358">
                              <a:moveTo>
                                <a:pt x="694" y="1314"/>
                              </a:moveTo>
                              <a:lnTo>
                                <a:pt x="682" y="1260"/>
                              </a:lnTo>
                              <a:lnTo>
                                <a:pt x="732" y="1150"/>
                              </a:lnTo>
                              <a:lnTo>
                                <a:pt x="742" y="1140"/>
                              </a:lnTo>
                              <a:lnTo>
                                <a:pt x="712" y="1044"/>
                              </a:lnTo>
                              <a:lnTo>
                                <a:pt x="324" y="482"/>
                              </a:lnTo>
                              <a:lnTo>
                                <a:pt x="334" y="454"/>
                              </a:lnTo>
                              <a:lnTo>
                                <a:pt x="324" y="426"/>
                              </a:lnTo>
                              <a:lnTo>
                                <a:pt x="402" y="98"/>
                              </a:lnTo>
                              <a:lnTo>
                                <a:pt x="70" y="8"/>
                              </a:lnTo>
                              <a:lnTo>
                                <a:pt x="68" y="0"/>
                              </a:lnTo>
                              <a:lnTo>
                                <a:pt x="70" y="34"/>
                              </a:lnTo>
                              <a:lnTo>
                                <a:pt x="0" y="156"/>
                              </a:lnTo>
                              <a:lnTo>
                                <a:pt x="42" y="278"/>
                              </a:lnTo>
                              <a:lnTo>
                                <a:pt x="32" y="384"/>
                              </a:lnTo>
                              <a:lnTo>
                                <a:pt x="102" y="534"/>
                              </a:lnTo>
                              <a:lnTo>
                                <a:pt x="102" y="614"/>
                              </a:lnTo>
                              <a:lnTo>
                                <a:pt x="122" y="682"/>
                              </a:lnTo>
                              <a:lnTo>
                                <a:pt x="90" y="734"/>
                              </a:lnTo>
                              <a:lnTo>
                                <a:pt x="190" y="870"/>
                              </a:lnTo>
                              <a:lnTo>
                                <a:pt x="190" y="1006"/>
                              </a:lnTo>
                              <a:lnTo>
                                <a:pt x="360" y="1114"/>
                              </a:lnTo>
                              <a:lnTo>
                                <a:pt x="360" y="1178"/>
                              </a:lnTo>
                              <a:lnTo>
                                <a:pt x="450" y="1236"/>
                              </a:lnTo>
                              <a:lnTo>
                                <a:pt x="450" y="1342"/>
                              </a:lnTo>
                              <a:lnTo>
                                <a:pt x="668" y="1354"/>
                              </a:lnTo>
                              <a:lnTo>
                                <a:pt x="672" y="1358"/>
                              </a:lnTo>
                              <a:lnTo>
                                <a:pt x="668" y="1354"/>
                              </a:lnTo>
                              <a:lnTo>
                                <a:pt x="694" y="1314"/>
                              </a:lnTo>
                              <a:close/>
                            </a:path>
                          </a:pathLst>
                        </a:custGeom>
                        <a:solidFill>
                          <a:srgbClr val="FF8000"/>
                        </a:solidFill>
                        <a:ln w="12700" cmpd="sng">
                          <a:solidFill>
                            <a:srgbClr val="FFFFFF"/>
                          </a:solidFill>
                          <a:prstDash val="solid"/>
                          <a:round/>
                          <a:headEnd/>
                          <a:tailEnd/>
                        </a:ln>
                      </p:spPr>
                      <p:txBody>
                        <a:bodyPr/>
                        <a:lstStyle/>
                        <a:p>
                          <a:pPr defTabSz="457200"/>
                          <a:endParaRPr lang="da-DK" kern="0">
                            <a:solidFill>
                              <a:srgbClr val="171717"/>
                            </a:solidFill>
                            <a:latin typeface="Calibri" pitchFamily="34" charset="0"/>
                            <a:ea typeface="ＭＳ Ｐゴシック" pitchFamily="-97" charset="-128"/>
                            <a:cs typeface="Calibri" pitchFamily="34" charset="0"/>
                          </a:endParaRPr>
                        </a:p>
                      </p:txBody>
                    </p:sp>
                    <p:sp>
                      <p:nvSpPr>
                        <p:cNvPr id="43" name="Freeform 2864"/>
                        <p:cNvSpPr>
                          <a:spLocks/>
                        </p:cNvSpPr>
                        <p:nvPr/>
                      </p:nvSpPr>
                      <p:spPr bwMode="auto">
                        <a:xfrm>
                          <a:off x="1816" y="1295"/>
                          <a:ext cx="656" cy="550"/>
                        </a:xfrm>
                        <a:custGeom>
                          <a:avLst/>
                          <a:gdLst/>
                          <a:ahLst/>
                          <a:cxnLst>
                            <a:cxn ang="0">
                              <a:pos x="26" y="388"/>
                            </a:cxn>
                            <a:cxn ang="0">
                              <a:pos x="28" y="388"/>
                            </a:cxn>
                            <a:cxn ang="0">
                              <a:pos x="0" y="508"/>
                            </a:cxn>
                            <a:cxn ang="0">
                              <a:pos x="192" y="536"/>
                            </a:cxn>
                            <a:cxn ang="0">
                              <a:pos x="650" y="550"/>
                            </a:cxn>
                            <a:cxn ang="0">
                              <a:pos x="656" y="40"/>
                            </a:cxn>
                            <a:cxn ang="0">
                              <a:pos x="64" y="0"/>
                            </a:cxn>
                            <a:cxn ang="0">
                              <a:pos x="26" y="388"/>
                            </a:cxn>
                          </a:cxnLst>
                          <a:rect l="0" t="0" r="r" b="b"/>
                          <a:pathLst>
                            <a:path w="656" h="550">
                              <a:moveTo>
                                <a:pt x="26" y="388"/>
                              </a:moveTo>
                              <a:lnTo>
                                <a:pt x="28" y="388"/>
                              </a:lnTo>
                              <a:lnTo>
                                <a:pt x="0" y="508"/>
                              </a:lnTo>
                              <a:lnTo>
                                <a:pt x="192" y="536"/>
                              </a:lnTo>
                              <a:lnTo>
                                <a:pt x="650" y="550"/>
                              </a:lnTo>
                              <a:lnTo>
                                <a:pt x="656" y="40"/>
                              </a:lnTo>
                              <a:lnTo>
                                <a:pt x="64" y="0"/>
                              </a:lnTo>
                              <a:lnTo>
                                <a:pt x="26" y="388"/>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44" name="Freeform 2865"/>
                        <p:cNvSpPr>
                          <a:spLocks/>
                        </p:cNvSpPr>
                        <p:nvPr/>
                      </p:nvSpPr>
                      <p:spPr bwMode="auto">
                        <a:xfrm>
                          <a:off x="3766" y="2147"/>
                          <a:ext cx="762" cy="324"/>
                        </a:xfrm>
                        <a:custGeom>
                          <a:avLst/>
                          <a:gdLst/>
                          <a:ahLst/>
                          <a:cxnLst>
                            <a:cxn ang="0">
                              <a:pos x="206" y="304"/>
                            </a:cxn>
                            <a:cxn ang="0">
                              <a:pos x="554" y="246"/>
                            </a:cxn>
                            <a:cxn ang="0">
                              <a:pos x="580" y="154"/>
                            </a:cxn>
                            <a:cxn ang="0">
                              <a:pos x="752" y="30"/>
                            </a:cxn>
                            <a:cxn ang="0">
                              <a:pos x="762" y="0"/>
                            </a:cxn>
                            <a:cxn ang="0">
                              <a:pos x="762" y="0"/>
                            </a:cxn>
                            <a:cxn ang="0">
                              <a:pos x="332" y="88"/>
                            </a:cxn>
                            <a:cxn ang="0">
                              <a:pos x="54" y="134"/>
                            </a:cxn>
                            <a:cxn ang="0">
                              <a:pos x="32" y="134"/>
                            </a:cxn>
                            <a:cxn ang="0">
                              <a:pos x="32" y="230"/>
                            </a:cxn>
                            <a:cxn ang="0">
                              <a:pos x="30" y="230"/>
                            </a:cxn>
                            <a:cxn ang="0">
                              <a:pos x="0" y="324"/>
                            </a:cxn>
                            <a:cxn ang="0">
                              <a:pos x="206" y="304"/>
                            </a:cxn>
                          </a:cxnLst>
                          <a:rect l="0" t="0" r="r" b="b"/>
                          <a:pathLst>
                            <a:path w="762" h="324">
                              <a:moveTo>
                                <a:pt x="206" y="304"/>
                              </a:moveTo>
                              <a:lnTo>
                                <a:pt x="554" y="246"/>
                              </a:lnTo>
                              <a:lnTo>
                                <a:pt x="580" y="154"/>
                              </a:lnTo>
                              <a:lnTo>
                                <a:pt x="752" y="30"/>
                              </a:lnTo>
                              <a:lnTo>
                                <a:pt x="762" y="0"/>
                              </a:lnTo>
                              <a:lnTo>
                                <a:pt x="762" y="0"/>
                              </a:lnTo>
                              <a:lnTo>
                                <a:pt x="332" y="88"/>
                              </a:lnTo>
                              <a:lnTo>
                                <a:pt x="54" y="134"/>
                              </a:lnTo>
                              <a:lnTo>
                                <a:pt x="32" y="134"/>
                              </a:lnTo>
                              <a:lnTo>
                                <a:pt x="32" y="230"/>
                              </a:lnTo>
                              <a:lnTo>
                                <a:pt x="30" y="230"/>
                              </a:lnTo>
                              <a:lnTo>
                                <a:pt x="0" y="324"/>
                              </a:lnTo>
                              <a:lnTo>
                                <a:pt x="206" y="304"/>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45" name="Freeform 2866"/>
                        <p:cNvSpPr>
                          <a:spLocks/>
                        </p:cNvSpPr>
                        <p:nvPr/>
                      </p:nvSpPr>
                      <p:spPr bwMode="auto">
                        <a:xfrm>
                          <a:off x="4324" y="1975"/>
                          <a:ext cx="788" cy="418"/>
                        </a:xfrm>
                        <a:custGeom>
                          <a:avLst/>
                          <a:gdLst/>
                          <a:ahLst/>
                          <a:cxnLst>
                            <a:cxn ang="0">
                              <a:pos x="196" y="202"/>
                            </a:cxn>
                            <a:cxn ang="0">
                              <a:pos x="26" y="326"/>
                            </a:cxn>
                            <a:cxn ang="0">
                              <a:pos x="0" y="418"/>
                            </a:cxn>
                            <a:cxn ang="0">
                              <a:pos x="62" y="408"/>
                            </a:cxn>
                            <a:cxn ang="0">
                              <a:pos x="312" y="310"/>
                            </a:cxn>
                            <a:cxn ang="0">
                              <a:pos x="344" y="344"/>
                            </a:cxn>
                            <a:cxn ang="0">
                              <a:pos x="424" y="326"/>
                            </a:cxn>
                            <a:cxn ang="0">
                              <a:pos x="558" y="414"/>
                            </a:cxn>
                            <a:cxn ang="0">
                              <a:pos x="560" y="408"/>
                            </a:cxn>
                            <a:cxn ang="0">
                              <a:pos x="628" y="368"/>
                            </a:cxn>
                            <a:cxn ang="0">
                              <a:pos x="628" y="328"/>
                            </a:cxn>
                            <a:cxn ang="0">
                              <a:pos x="678" y="248"/>
                            </a:cxn>
                            <a:cxn ang="0">
                              <a:pos x="738" y="248"/>
                            </a:cxn>
                            <a:cxn ang="0">
                              <a:pos x="788" y="128"/>
                            </a:cxn>
                            <a:cxn ang="0">
                              <a:pos x="788" y="46"/>
                            </a:cxn>
                            <a:cxn ang="0">
                              <a:pos x="754" y="0"/>
                            </a:cxn>
                            <a:cxn ang="0">
                              <a:pos x="208" y="170"/>
                            </a:cxn>
                            <a:cxn ang="0">
                              <a:pos x="196" y="202"/>
                            </a:cxn>
                          </a:cxnLst>
                          <a:rect l="0" t="0" r="r" b="b"/>
                          <a:pathLst>
                            <a:path w="788" h="418">
                              <a:moveTo>
                                <a:pt x="196" y="202"/>
                              </a:moveTo>
                              <a:lnTo>
                                <a:pt x="26" y="326"/>
                              </a:lnTo>
                              <a:lnTo>
                                <a:pt x="0" y="418"/>
                              </a:lnTo>
                              <a:lnTo>
                                <a:pt x="62" y="408"/>
                              </a:lnTo>
                              <a:lnTo>
                                <a:pt x="312" y="310"/>
                              </a:lnTo>
                              <a:lnTo>
                                <a:pt x="344" y="344"/>
                              </a:lnTo>
                              <a:lnTo>
                                <a:pt x="424" y="326"/>
                              </a:lnTo>
                              <a:lnTo>
                                <a:pt x="558" y="414"/>
                              </a:lnTo>
                              <a:lnTo>
                                <a:pt x="560" y="408"/>
                              </a:lnTo>
                              <a:lnTo>
                                <a:pt x="628" y="368"/>
                              </a:lnTo>
                              <a:lnTo>
                                <a:pt x="628" y="328"/>
                              </a:lnTo>
                              <a:lnTo>
                                <a:pt x="678" y="248"/>
                              </a:lnTo>
                              <a:lnTo>
                                <a:pt x="738" y="248"/>
                              </a:lnTo>
                              <a:lnTo>
                                <a:pt x="788" y="128"/>
                              </a:lnTo>
                              <a:lnTo>
                                <a:pt x="788" y="46"/>
                              </a:lnTo>
                              <a:lnTo>
                                <a:pt x="754" y="0"/>
                              </a:lnTo>
                              <a:lnTo>
                                <a:pt x="208" y="170"/>
                              </a:lnTo>
                              <a:lnTo>
                                <a:pt x="196" y="202"/>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46" name="Freeform 2867"/>
                        <p:cNvSpPr>
                          <a:spLocks/>
                        </p:cNvSpPr>
                        <p:nvPr/>
                      </p:nvSpPr>
                      <p:spPr bwMode="auto">
                        <a:xfrm>
                          <a:off x="5106" y="1349"/>
                          <a:ext cx="110" cy="76"/>
                        </a:xfrm>
                        <a:custGeom>
                          <a:avLst/>
                          <a:gdLst/>
                          <a:ahLst/>
                          <a:cxnLst>
                            <a:cxn ang="0">
                              <a:pos x="14" y="38"/>
                            </a:cxn>
                            <a:cxn ang="0">
                              <a:pos x="0" y="76"/>
                            </a:cxn>
                            <a:cxn ang="0">
                              <a:pos x="46" y="52"/>
                            </a:cxn>
                            <a:cxn ang="0">
                              <a:pos x="106" y="12"/>
                            </a:cxn>
                            <a:cxn ang="0">
                              <a:pos x="110" y="0"/>
                            </a:cxn>
                            <a:cxn ang="0">
                              <a:pos x="98" y="0"/>
                            </a:cxn>
                            <a:cxn ang="0">
                              <a:pos x="14" y="38"/>
                            </a:cxn>
                          </a:cxnLst>
                          <a:rect l="0" t="0" r="r" b="b"/>
                          <a:pathLst>
                            <a:path w="110" h="76">
                              <a:moveTo>
                                <a:pt x="14" y="38"/>
                              </a:moveTo>
                              <a:lnTo>
                                <a:pt x="0" y="76"/>
                              </a:lnTo>
                              <a:lnTo>
                                <a:pt x="46" y="52"/>
                              </a:lnTo>
                              <a:lnTo>
                                <a:pt x="106" y="12"/>
                              </a:lnTo>
                              <a:lnTo>
                                <a:pt x="110" y="0"/>
                              </a:lnTo>
                              <a:lnTo>
                                <a:pt x="98" y="0"/>
                              </a:lnTo>
                              <a:lnTo>
                                <a:pt x="14" y="38"/>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47" name="Freeform 2868"/>
                        <p:cNvSpPr>
                          <a:spLocks/>
                        </p:cNvSpPr>
                        <p:nvPr/>
                      </p:nvSpPr>
                      <p:spPr bwMode="auto">
                        <a:xfrm>
                          <a:off x="2628" y="1945"/>
                          <a:ext cx="700" cy="362"/>
                        </a:xfrm>
                        <a:custGeom>
                          <a:avLst/>
                          <a:gdLst/>
                          <a:ahLst/>
                          <a:cxnLst>
                            <a:cxn ang="0">
                              <a:pos x="626" y="62"/>
                            </a:cxn>
                            <a:cxn ang="0">
                              <a:pos x="642" y="0"/>
                            </a:cxn>
                            <a:cxn ang="0">
                              <a:pos x="606" y="0"/>
                            </a:cxn>
                            <a:cxn ang="0">
                              <a:pos x="608" y="0"/>
                            </a:cxn>
                            <a:cxn ang="0">
                              <a:pos x="0" y="8"/>
                            </a:cxn>
                            <a:cxn ang="0">
                              <a:pos x="10" y="362"/>
                            </a:cxn>
                            <a:cxn ang="0">
                              <a:pos x="700" y="338"/>
                            </a:cxn>
                            <a:cxn ang="0">
                              <a:pos x="680" y="90"/>
                            </a:cxn>
                            <a:cxn ang="0">
                              <a:pos x="626" y="62"/>
                            </a:cxn>
                          </a:cxnLst>
                          <a:rect l="0" t="0" r="r" b="b"/>
                          <a:pathLst>
                            <a:path w="700" h="362">
                              <a:moveTo>
                                <a:pt x="626" y="62"/>
                              </a:moveTo>
                              <a:lnTo>
                                <a:pt x="642" y="0"/>
                              </a:lnTo>
                              <a:lnTo>
                                <a:pt x="606" y="0"/>
                              </a:lnTo>
                              <a:lnTo>
                                <a:pt x="608" y="0"/>
                              </a:lnTo>
                              <a:lnTo>
                                <a:pt x="0" y="8"/>
                              </a:lnTo>
                              <a:lnTo>
                                <a:pt x="10" y="362"/>
                              </a:lnTo>
                              <a:lnTo>
                                <a:pt x="700" y="338"/>
                              </a:lnTo>
                              <a:lnTo>
                                <a:pt x="680" y="90"/>
                              </a:lnTo>
                              <a:lnTo>
                                <a:pt x="626" y="62"/>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48" name="Freeform 2869"/>
                        <p:cNvSpPr>
                          <a:spLocks/>
                        </p:cNvSpPr>
                        <p:nvPr/>
                      </p:nvSpPr>
                      <p:spPr bwMode="auto">
                        <a:xfrm>
                          <a:off x="3908" y="1089"/>
                          <a:ext cx="390" cy="510"/>
                        </a:xfrm>
                        <a:custGeom>
                          <a:avLst/>
                          <a:gdLst/>
                          <a:ahLst/>
                          <a:cxnLst>
                            <a:cxn ang="0">
                              <a:pos x="350" y="464"/>
                            </a:cxn>
                            <a:cxn ang="0">
                              <a:pos x="338" y="460"/>
                            </a:cxn>
                            <a:cxn ang="0">
                              <a:pos x="390" y="284"/>
                            </a:cxn>
                            <a:cxn ang="0">
                              <a:pos x="320" y="164"/>
                            </a:cxn>
                            <a:cxn ang="0">
                              <a:pos x="280" y="190"/>
                            </a:cxn>
                            <a:cxn ang="0">
                              <a:pos x="250" y="14"/>
                            </a:cxn>
                            <a:cxn ang="0">
                              <a:pos x="100" y="0"/>
                            </a:cxn>
                            <a:cxn ang="0">
                              <a:pos x="100" y="28"/>
                            </a:cxn>
                            <a:cxn ang="0">
                              <a:pos x="22" y="124"/>
                            </a:cxn>
                            <a:cxn ang="0">
                              <a:pos x="0" y="232"/>
                            </a:cxn>
                            <a:cxn ang="0">
                              <a:pos x="12" y="272"/>
                            </a:cxn>
                            <a:cxn ang="0">
                              <a:pos x="50" y="378"/>
                            </a:cxn>
                            <a:cxn ang="0">
                              <a:pos x="50" y="486"/>
                            </a:cxn>
                            <a:cxn ang="0">
                              <a:pos x="24" y="510"/>
                            </a:cxn>
                            <a:cxn ang="0">
                              <a:pos x="212" y="506"/>
                            </a:cxn>
                            <a:cxn ang="0">
                              <a:pos x="350" y="464"/>
                            </a:cxn>
                          </a:cxnLst>
                          <a:rect l="0" t="0" r="r" b="b"/>
                          <a:pathLst>
                            <a:path w="390" h="510">
                              <a:moveTo>
                                <a:pt x="350" y="464"/>
                              </a:moveTo>
                              <a:lnTo>
                                <a:pt x="338" y="460"/>
                              </a:lnTo>
                              <a:lnTo>
                                <a:pt x="390" y="284"/>
                              </a:lnTo>
                              <a:lnTo>
                                <a:pt x="320" y="164"/>
                              </a:lnTo>
                              <a:lnTo>
                                <a:pt x="280" y="190"/>
                              </a:lnTo>
                              <a:lnTo>
                                <a:pt x="250" y="14"/>
                              </a:lnTo>
                              <a:lnTo>
                                <a:pt x="100" y="0"/>
                              </a:lnTo>
                              <a:lnTo>
                                <a:pt x="100" y="28"/>
                              </a:lnTo>
                              <a:lnTo>
                                <a:pt x="22" y="124"/>
                              </a:lnTo>
                              <a:lnTo>
                                <a:pt x="0" y="232"/>
                              </a:lnTo>
                              <a:lnTo>
                                <a:pt x="12" y="272"/>
                              </a:lnTo>
                              <a:lnTo>
                                <a:pt x="50" y="378"/>
                              </a:lnTo>
                              <a:lnTo>
                                <a:pt x="50" y="486"/>
                              </a:lnTo>
                              <a:lnTo>
                                <a:pt x="24" y="510"/>
                              </a:lnTo>
                              <a:lnTo>
                                <a:pt x="212" y="506"/>
                              </a:lnTo>
                              <a:lnTo>
                                <a:pt x="350" y="464"/>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49" name="Freeform 2870"/>
                        <p:cNvSpPr>
                          <a:spLocks/>
                        </p:cNvSpPr>
                        <p:nvPr/>
                      </p:nvSpPr>
                      <p:spPr bwMode="auto">
                        <a:xfrm>
                          <a:off x="1028" y="1531"/>
                          <a:ext cx="540" cy="942"/>
                        </a:xfrm>
                        <a:custGeom>
                          <a:avLst/>
                          <a:gdLst/>
                          <a:ahLst/>
                          <a:cxnLst>
                            <a:cxn ang="0">
                              <a:pos x="468" y="688"/>
                            </a:cxn>
                            <a:cxn ang="0">
                              <a:pos x="540" y="98"/>
                            </a:cxn>
                            <a:cxn ang="0">
                              <a:pos x="302" y="50"/>
                            </a:cxn>
                            <a:cxn ang="0">
                              <a:pos x="302" y="46"/>
                            </a:cxn>
                            <a:cxn ang="0">
                              <a:pos x="76" y="0"/>
                            </a:cxn>
                            <a:cxn ang="0">
                              <a:pos x="0" y="328"/>
                            </a:cxn>
                            <a:cxn ang="0">
                              <a:pos x="10" y="356"/>
                            </a:cxn>
                            <a:cxn ang="0">
                              <a:pos x="0" y="384"/>
                            </a:cxn>
                            <a:cxn ang="0">
                              <a:pos x="384" y="942"/>
                            </a:cxn>
                            <a:cxn ang="0">
                              <a:pos x="414" y="794"/>
                            </a:cxn>
                            <a:cxn ang="0">
                              <a:pos x="454" y="806"/>
                            </a:cxn>
                            <a:cxn ang="0">
                              <a:pos x="468" y="688"/>
                            </a:cxn>
                            <a:cxn ang="0">
                              <a:pos x="468" y="688"/>
                            </a:cxn>
                            <a:cxn ang="0">
                              <a:pos x="468" y="688"/>
                            </a:cxn>
                          </a:cxnLst>
                          <a:rect l="0" t="0" r="r" b="b"/>
                          <a:pathLst>
                            <a:path w="540" h="942">
                              <a:moveTo>
                                <a:pt x="468" y="688"/>
                              </a:moveTo>
                              <a:lnTo>
                                <a:pt x="540" y="98"/>
                              </a:lnTo>
                              <a:lnTo>
                                <a:pt x="302" y="50"/>
                              </a:lnTo>
                              <a:lnTo>
                                <a:pt x="302" y="46"/>
                              </a:lnTo>
                              <a:lnTo>
                                <a:pt x="76" y="0"/>
                              </a:lnTo>
                              <a:lnTo>
                                <a:pt x="0" y="328"/>
                              </a:lnTo>
                              <a:lnTo>
                                <a:pt x="10" y="356"/>
                              </a:lnTo>
                              <a:lnTo>
                                <a:pt x="0" y="384"/>
                              </a:lnTo>
                              <a:lnTo>
                                <a:pt x="384" y="942"/>
                              </a:lnTo>
                              <a:lnTo>
                                <a:pt x="414" y="794"/>
                              </a:lnTo>
                              <a:lnTo>
                                <a:pt x="454" y="806"/>
                              </a:lnTo>
                              <a:lnTo>
                                <a:pt x="468" y="688"/>
                              </a:lnTo>
                              <a:lnTo>
                                <a:pt x="468" y="688"/>
                              </a:lnTo>
                              <a:lnTo>
                                <a:pt x="468" y="688"/>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50" name="Freeform 2871"/>
                        <p:cNvSpPr>
                          <a:spLocks/>
                        </p:cNvSpPr>
                        <p:nvPr/>
                      </p:nvSpPr>
                      <p:spPr bwMode="auto">
                        <a:xfrm>
                          <a:off x="5194" y="1185"/>
                          <a:ext cx="86" cy="156"/>
                        </a:xfrm>
                        <a:custGeom>
                          <a:avLst/>
                          <a:gdLst/>
                          <a:ahLst/>
                          <a:cxnLst>
                            <a:cxn ang="0">
                              <a:pos x="0" y="18"/>
                            </a:cxn>
                            <a:cxn ang="0">
                              <a:pos x="26" y="156"/>
                            </a:cxn>
                            <a:cxn ang="0">
                              <a:pos x="48" y="108"/>
                            </a:cxn>
                            <a:cxn ang="0">
                              <a:pos x="86" y="40"/>
                            </a:cxn>
                            <a:cxn ang="0">
                              <a:pos x="50" y="0"/>
                            </a:cxn>
                            <a:cxn ang="0">
                              <a:pos x="0" y="18"/>
                            </a:cxn>
                          </a:cxnLst>
                          <a:rect l="0" t="0" r="r" b="b"/>
                          <a:pathLst>
                            <a:path w="86" h="156">
                              <a:moveTo>
                                <a:pt x="0" y="18"/>
                              </a:moveTo>
                              <a:lnTo>
                                <a:pt x="26" y="156"/>
                              </a:lnTo>
                              <a:lnTo>
                                <a:pt x="48" y="108"/>
                              </a:lnTo>
                              <a:lnTo>
                                <a:pt x="86" y="40"/>
                              </a:lnTo>
                              <a:lnTo>
                                <a:pt x="50" y="0"/>
                              </a:lnTo>
                              <a:lnTo>
                                <a:pt x="0" y="18"/>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51" name="Freeform 2872"/>
                        <p:cNvSpPr>
                          <a:spLocks/>
                        </p:cNvSpPr>
                        <p:nvPr/>
                      </p:nvSpPr>
                      <p:spPr bwMode="auto">
                        <a:xfrm>
                          <a:off x="4366" y="1699"/>
                          <a:ext cx="710" cy="474"/>
                        </a:xfrm>
                        <a:custGeom>
                          <a:avLst/>
                          <a:gdLst/>
                          <a:ahLst/>
                          <a:cxnLst>
                            <a:cxn ang="0">
                              <a:pos x="492" y="106"/>
                            </a:cxn>
                            <a:cxn ang="0">
                              <a:pos x="502" y="26"/>
                            </a:cxn>
                            <a:cxn ang="0">
                              <a:pos x="442" y="0"/>
                            </a:cxn>
                            <a:cxn ang="0">
                              <a:pos x="424" y="26"/>
                            </a:cxn>
                            <a:cxn ang="0">
                              <a:pos x="386" y="26"/>
                            </a:cxn>
                            <a:cxn ang="0">
                              <a:pos x="344" y="84"/>
                            </a:cxn>
                            <a:cxn ang="0">
                              <a:pos x="314" y="158"/>
                            </a:cxn>
                            <a:cxn ang="0">
                              <a:pos x="286" y="132"/>
                            </a:cxn>
                            <a:cxn ang="0">
                              <a:pos x="256" y="296"/>
                            </a:cxn>
                            <a:cxn ang="0">
                              <a:pos x="184" y="340"/>
                            </a:cxn>
                            <a:cxn ang="0">
                              <a:pos x="112" y="306"/>
                            </a:cxn>
                            <a:cxn ang="0">
                              <a:pos x="60" y="402"/>
                            </a:cxn>
                            <a:cxn ang="0">
                              <a:pos x="0" y="474"/>
                            </a:cxn>
                            <a:cxn ang="0">
                              <a:pos x="164" y="444"/>
                            </a:cxn>
                            <a:cxn ang="0">
                              <a:pos x="710" y="272"/>
                            </a:cxn>
                            <a:cxn ang="0">
                              <a:pos x="666" y="214"/>
                            </a:cxn>
                            <a:cxn ang="0">
                              <a:pos x="698" y="96"/>
                            </a:cxn>
                            <a:cxn ang="0">
                              <a:pos x="614" y="116"/>
                            </a:cxn>
                            <a:cxn ang="0">
                              <a:pos x="492" y="106"/>
                            </a:cxn>
                          </a:cxnLst>
                          <a:rect l="0" t="0" r="r" b="b"/>
                          <a:pathLst>
                            <a:path w="710" h="474">
                              <a:moveTo>
                                <a:pt x="492" y="106"/>
                              </a:moveTo>
                              <a:lnTo>
                                <a:pt x="502" y="26"/>
                              </a:lnTo>
                              <a:lnTo>
                                <a:pt x="442" y="0"/>
                              </a:lnTo>
                              <a:lnTo>
                                <a:pt x="424" y="26"/>
                              </a:lnTo>
                              <a:lnTo>
                                <a:pt x="386" y="26"/>
                              </a:lnTo>
                              <a:lnTo>
                                <a:pt x="344" y="84"/>
                              </a:lnTo>
                              <a:lnTo>
                                <a:pt x="314" y="158"/>
                              </a:lnTo>
                              <a:lnTo>
                                <a:pt x="286" y="132"/>
                              </a:lnTo>
                              <a:lnTo>
                                <a:pt x="256" y="296"/>
                              </a:lnTo>
                              <a:lnTo>
                                <a:pt x="184" y="340"/>
                              </a:lnTo>
                              <a:lnTo>
                                <a:pt x="112" y="306"/>
                              </a:lnTo>
                              <a:lnTo>
                                <a:pt x="60" y="402"/>
                              </a:lnTo>
                              <a:lnTo>
                                <a:pt x="0" y="474"/>
                              </a:lnTo>
                              <a:lnTo>
                                <a:pt x="164" y="444"/>
                              </a:lnTo>
                              <a:lnTo>
                                <a:pt x="710" y="272"/>
                              </a:lnTo>
                              <a:lnTo>
                                <a:pt x="666" y="214"/>
                              </a:lnTo>
                              <a:lnTo>
                                <a:pt x="698" y="96"/>
                              </a:lnTo>
                              <a:lnTo>
                                <a:pt x="614" y="116"/>
                              </a:lnTo>
                              <a:lnTo>
                                <a:pt x="492" y="106"/>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52" name="Freeform 2873"/>
                        <p:cNvSpPr>
                          <a:spLocks/>
                        </p:cNvSpPr>
                        <p:nvPr/>
                      </p:nvSpPr>
                      <p:spPr bwMode="auto">
                        <a:xfrm>
                          <a:off x="4630" y="1591"/>
                          <a:ext cx="442" cy="222"/>
                        </a:xfrm>
                        <a:custGeom>
                          <a:avLst/>
                          <a:gdLst/>
                          <a:ahLst/>
                          <a:cxnLst>
                            <a:cxn ang="0">
                              <a:pos x="316" y="0"/>
                            </a:cxn>
                            <a:cxn ang="0">
                              <a:pos x="0" y="108"/>
                            </a:cxn>
                            <a:cxn ang="0">
                              <a:pos x="24" y="150"/>
                            </a:cxn>
                            <a:cxn ang="0">
                              <a:pos x="126" y="94"/>
                            </a:cxn>
                            <a:cxn ang="0">
                              <a:pos x="178" y="106"/>
                            </a:cxn>
                            <a:cxn ang="0">
                              <a:pos x="178" y="104"/>
                            </a:cxn>
                            <a:cxn ang="0">
                              <a:pos x="180" y="106"/>
                            </a:cxn>
                            <a:cxn ang="0">
                              <a:pos x="180" y="106"/>
                            </a:cxn>
                            <a:cxn ang="0">
                              <a:pos x="242" y="132"/>
                            </a:cxn>
                            <a:cxn ang="0">
                              <a:pos x="232" y="212"/>
                            </a:cxn>
                            <a:cxn ang="0">
                              <a:pos x="354" y="222"/>
                            </a:cxn>
                            <a:cxn ang="0">
                              <a:pos x="436" y="200"/>
                            </a:cxn>
                            <a:cxn ang="0">
                              <a:pos x="442" y="174"/>
                            </a:cxn>
                            <a:cxn ang="0">
                              <a:pos x="442" y="134"/>
                            </a:cxn>
                            <a:cxn ang="0">
                              <a:pos x="374" y="162"/>
                            </a:cxn>
                            <a:cxn ang="0">
                              <a:pos x="316" y="0"/>
                            </a:cxn>
                          </a:cxnLst>
                          <a:rect l="0" t="0" r="r" b="b"/>
                          <a:pathLst>
                            <a:path w="442" h="222">
                              <a:moveTo>
                                <a:pt x="316" y="0"/>
                              </a:moveTo>
                              <a:lnTo>
                                <a:pt x="0" y="108"/>
                              </a:lnTo>
                              <a:lnTo>
                                <a:pt x="24" y="150"/>
                              </a:lnTo>
                              <a:lnTo>
                                <a:pt x="126" y="94"/>
                              </a:lnTo>
                              <a:lnTo>
                                <a:pt x="178" y="106"/>
                              </a:lnTo>
                              <a:lnTo>
                                <a:pt x="178" y="104"/>
                              </a:lnTo>
                              <a:lnTo>
                                <a:pt x="180" y="106"/>
                              </a:lnTo>
                              <a:lnTo>
                                <a:pt x="180" y="106"/>
                              </a:lnTo>
                              <a:lnTo>
                                <a:pt x="242" y="132"/>
                              </a:lnTo>
                              <a:lnTo>
                                <a:pt x="232" y="212"/>
                              </a:lnTo>
                              <a:lnTo>
                                <a:pt x="354" y="222"/>
                              </a:lnTo>
                              <a:lnTo>
                                <a:pt x="436" y="200"/>
                              </a:lnTo>
                              <a:lnTo>
                                <a:pt x="442" y="174"/>
                              </a:lnTo>
                              <a:lnTo>
                                <a:pt x="442" y="134"/>
                              </a:lnTo>
                              <a:lnTo>
                                <a:pt x="374" y="162"/>
                              </a:lnTo>
                              <a:lnTo>
                                <a:pt x="316" y="0"/>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53" name="Freeform 2874"/>
                        <p:cNvSpPr>
                          <a:spLocks/>
                        </p:cNvSpPr>
                        <p:nvPr/>
                      </p:nvSpPr>
                      <p:spPr bwMode="auto">
                        <a:xfrm>
                          <a:off x="2626" y="1951"/>
                          <a:ext cx="12" cy="356"/>
                        </a:xfrm>
                        <a:custGeom>
                          <a:avLst/>
                          <a:gdLst/>
                          <a:ahLst/>
                          <a:cxnLst>
                            <a:cxn ang="0">
                              <a:pos x="2" y="2"/>
                            </a:cxn>
                            <a:cxn ang="0">
                              <a:pos x="2" y="0"/>
                            </a:cxn>
                            <a:cxn ang="0">
                              <a:pos x="0" y="0"/>
                            </a:cxn>
                            <a:cxn ang="0">
                              <a:pos x="8" y="356"/>
                            </a:cxn>
                            <a:cxn ang="0">
                              <a:pos x="12" y="356"/>
                            </a:cxn>
                            <a:cxn ang="0">
                              <a:pos x="2" y="2"/>
                            </a:cxn>
                            <a:cxn ang="0">
                              <a:pos x="2" y="2"/>
                            </a:cxn>
                          </a:cxnLst>
                          <a:rect l="0" t="0" r="r" b="b"/>
                          <a:pathLst>
                            <a:path w="12" h="356">
                              <a:moveTo>
                                <a:pt x="2" y="2"/>
                              </a:moveTo>
                              <a:lnTo>
                                <a:pt x="2" y="0"/>
                              </a:lnTo>
                              <a:lnTo>
                                <a:pt x="0" y="0"/>
                              </a:lnTo>
                              <a:lnTo>
                                <a:pt x="8" y="356"/>
                              </a:lnTo>
                              <a:lnTo>
                                <a:pt x="12" y="356"/>
                              </a:lnTo>
                              <a:lnTo>
                                <a:pt x="2" y="2"/>
                              </a:lnTo>
                              <a:lnTo>
                                <a:pt x="2" y="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54" name="Freeform 2875"/>
                        <p:cNvSpPr>
                          <a:spLocks/>
                        </p:cNvSpPr>
                        <p:nvPr/>
                      </p:nvSpPr>
                      <p:spPr bwMode="auto">
                        <a:xfrm>
                          <a:off x="3202" y="1875"/>
                          <a:ext cx="2" cy="2"/>
                        </a:xfrm>
                        <a:custGeom>
                          <a:avLst/>
                          <a:gdLst/>
                          <a:ahLst/>
                          <a:cxnLst>
                            <a:cxn ang="0">
                              <a:pos x="0" y="0"/>
                            </a:cxn>
                            <a:cxn ang="0">
                              <a:pos x="0" y="2"/>
                            </a:cxn>
                            <a:cxn ang="0">
                              <a:pos x="2" y="2"/>
                            </a:cxn>
                            <a:cxn ang="0">
                              <a:pos x="0" y="0"/>
                            </a:cxn>
                            <a:cxn ang="0">
                              <a:pos x="0" y="0"/>
                            </a:cxn>
                          </a:cxnLst>
                          <a:rect l="0" t="0" r="r" b="b"/>
                          <a:pathLst>
                            <a:path w="2" h="2">
                              <a:moveTo>
                                <a:pt x="0" y="0"/>
                              </a:moveTo>
                              <a:lnTo>
                                <a:pt x="0" y="2"/>
                              </a:lnTo>
                              <a:lnTo>
                                <a:pt x="2" y="2"/>
                              </a:lnTo>
                              <a:lnTo>
                                <a:pt x="0" y="0"/>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55" name="Freeform 2876"/>
                        <p:cNvSpPr>
                          <a:spLocks/>
                        </p:cNvSpPr>
                        <p:nvPr/>
                      </p:nvSpPr>
                      <p:spPr bwMode="auto">
                        <a:xfrm>
                          <a:off x="3210" y="1865"/>
                          <a:ext cx="346" cy="12"/>
                        </a:xfrm>
                        <a:custGeom>
                          <a:avLst/>
                          <a:gdLst/>
                          <a:ahLst/>
                          <a:cxnLst>
                            <a:cxn ang="0">
                              <a:pos x="346" y="0"/>
                            </a:cxn>
                            <a:cxn ang="0">
                              <a:pos x="0" y="10"/>
                            </a:cxn>
                            <a:cxn ang="0">
                              <a:pos x="0" y="12"/>
                            </a:cxn>
                            <a:cxn ang="0">
                              <a:pos x="346" y="4"/>
                            </a:cxn>
                            <a:cxn ang="0">
                              <a:pos x="346" y="0"/>
                            </a:cxn>
                          </a:cxnLst>
                          <a:rect l="0" t="0" r="r" b="b"/>
                          <a:pathLst>
                            <a:path w="346" h="12">
                              <a:moveTo>
                                <a:pt x="346" y="0"/>
                              </a:moveTo>
                              <a:lnTo>
                                <a:pt x="0" y="10"/>
                              </a:lnTo>
                              <a:lnTo>
                                <a:pt x="0" y="12"/>
                              </a:lnTo>
                              <a:lnTo>
                                <a:pt x="346" y="4"/>
                              </a:lnTo>
                              <a:lnTo>
                                <a:pt x="346"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56" name="Rectangle 2877"/>
                        <p:cNvSpPr>
                          <a:spLocks noChangeArrowheads="1"/>
                        </p:cNvSpPr>
                        <p:nvPr/>
                      </p:nvSpPr>
                      <p:spPr bwMode="auto">
                        <a:xfrm>
                          <a:off x="4022" y="3015"/>
                          <a:ext cx="2" cy="4"/>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57" name="Freeform 2878"/>
                        <p:cNvSpPr>
                          <a:spLocks/>
                        </p:cNvSpPr>
                        <p:nvPr/>
                      </p:nvSpPr>
                      <p:spPr bwMode="auto">
                        <a:xfrm>
                          <a:off x="3970" y="2457"/>
                          <a:ext cx="54" cy="558"/>
                        </a:xfrm>
                        <a:custGeom>
                          <a:avLst/>
                          <a:gdLst/>
                          <a:ahLst/>
                          <a:cxnLst>
                            <a:cxn ang="0">
                              <a:pos x="0" y="0"/>
                            </a:cxn>
                            <a:cxn ang="0">
                              <a:pos x="52" y="558"/>
                            </a:cxn>
                            <a:cxn ang="0">
                              <a:pos x="54" y="558"/>
                            </a:cxn>
                            <a:cxn ang="0">
                              <a:pos x="2" y="0"/>
                            </a:cxn>
                            <a:cxn ang="0">
                              <a:pos x="0" y="0"/>
                            </a:cxn>
                          </a:cxnLst>
                          <a:rect l="0" t="0" r="r" b="b"/>
                          <a:pathLst>
                            <a:path w="54" h="558">
                              <a:moveTo>
                                <a:pt x="0" y="0"/>
                              </a:moveTo>
                              <a:lnTo>
                                <a:pt x="52" y="558"/>
                              </a:lnTo>
                              <a:lnTo>
                                <a:pt x="54" y="558"/>
                              </a:lnTo>
                              <a:lnTo>
                                <a:pt x="2" y="0"/>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58" name="Freeform 2879"/>
                        <p:cNvSpPr>
                          <a:spLocks/>
                        </p:cNvSpPr>
                        <p:nvPr/>
                      </p:nvSpPr>
                      <p:spPr bwMode="auto">
                        <a:xfrm>
                          <a:off x="4320" y="2145"/>
                          <a:ext cx="212" cy="248"/>
                        </a:xfrm>
                        <a:custGeom>
                          <a:avLst/>
                          <a:gdLst/>
                          <a:ahLst/>
                          <a:cxnLst>
                            <a:cxn ang="0">
                              <a:pos x="26" y="156"/>
                            </a:cxn>
                            <a:cxn ang="0">
                              <a:pos x="0" y="248"/>
                            </a:cxn>
                            <a:cxn ang="0">
                              <a:pos x="4" y="248"/>
                            </a:cxn>
                            <a:cxn ang="0">
                              <a:pos x="30" y="156"/>
                            </a:cxn>
                            <a:cxn ang="0">
                              <a:pos x="200" y="32"/>
                            </a:cxn>
                            <a:cxn ang="0">
                              <a:pos x="212" y="0"/>
                            </a:cxn>
                            <a:cxn ang="0">
                              <a:pos x="208" y="2"/>
                            </a:cxn>
                            <a:cxn ang="0">
                              <a:pos x="198" y="32"/>
                            </a:cxn>
                            <a:cxn ang="0">
                              <a:pos x="26" y="156"/>
                            </a:cxn>
                          </a:cxnLst>
                          <a:rect l="0" t="0" r="r" b="b"/>
                          <a:pathLst>
                            <a:path w="212" h="248">
                              <a:moveTo>
                                <a:pt x="26" y="156"/>
                              </a:moveTo>
                              <a:lnTo>
                                <a:pt x="0" y="248"/>
                              </a:lnTo>
                              <a:lnTo>
                                <a:pt x="4" y="248"/>
                              </a:lnTo>
                              <a:lnTo>
                                <a:pt x="30" y="156"/>
                              </a:lnTo>
                              <a:lnTo>
                                <a:pt x="200" y="32"/>
                              </a:lnTo>
                              <a:lnTo>
                                <a:pt x="212" y="0"/>
                              </a:lnTo>
                              <a:lnTo>
                                <a:pt x="208" y="2"/>
                              </a:lnTo>
                              <a:lnTo>
                                <a:pt x="198" y="32"/>
                              </a:lnTo>
                              <a:lnTo>
                                <a:pt x="26" y="15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59" name="Freeform 2880"/>
                        <p:cNvSpPr>
                          <a:spLocks/>
                        </p:cNvSpPr>
                        <p:nvPr/>
                      </p:nvSpPr>
                      <p:spPr bwMode="auto">
                        <a:xfrm>
                          <a:off x="4476" y="2001"/>
                          <a:ext cx="2" cy="2"/>
                        </a:xfrm>
                        <a:custGeom>
                          <a:avLst/>
                          <a:gdLst/>
                          <a:ahLst/>
                          <a:cxnLst>
                            <a:cxn ang="0">
                              <a:pos x="0" y="0"/>
                            </a:cxn>
                            <a:cxn ang="0">
                              <a:pos x="0" y="0"/>
                            </a:cxn>
                            <a:cxn ang="0">
                              <a:pos x="2" y="2"/>
                            </a:cxn>
                            <a:cxn ang="0">
                              <a:pos x="0" y="0"/>
                            </a:cxn>
                          </a:cxnLst>
                          <a:rect l="0" t="0" r="r" b="b"/>
                          <a:pathLst>
                            <a:path w="2" h="2">
                              <a:moveTo>
                                <a:pt x="0" y="0"/>
                              </a:moveTo>
                              <a:lnTo>
                                <a:pt x="0" y="0"/>
                              </a:lnTo>
                              <a:lnTo>
                                <a:pt x="2" y="2"/>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60" name="Freeform 2881"/>
                        <p:cNvSpPr>
                          <a:spLocks/>
                        </p:cNvSpPr>
                        <p:nvPr/>
                      </p:nvSpPr>
                      <p:spPr bwMode="auto">
                        <a:xfrm>
                          <a:off x="4360" y="2003"/>
                          <a:ext cx="118" cy="172"/>
                        </a:xfrm>
                        <a:custGeom>
                          <a:avLst/>
                          <a:gdLst/>
                          <a:ahLst/>
                          <a:cxnLst>
                            <a:cxn ang="0">
                              <a:pos x="64" y="98"/>
                            </a:cxn>
                            <a:cxn ang="0">
                              <a:pos x="0" y="172"/>
                            </a:cxn>
                            <a:cxn ang="0">
                              <a:pos x="6" y="170"/>
                            </a:cxn>
                            <a:cxn ang="0">
                              <a:pos x="6" y="170"/>
                            </a:cxn>
                            <a:cxn ang="0">
                              <a:pos x="66" y="98"/>
                            </a:cxn>
                            <a:cxn ang="0">
                              <a:pos x="118" y="2"/>
                            </a:cxn>
                            <a:cxn ang="0">
                              <a:pos x="114" y="0"/>
                            </a:cxn>
                            <a:cxn ang="0">
                              <a:pos x="64" y="98"/>
                            </a:cxn>
                          </a:cxnLst>
                          <a:rect l="0" t="0" r="r" b="b"/>
                          <a:pathLst>
                            <a:path w="118" h="172">
                              <a:moveTo>
                                <a:pt x="64" y="98"/>
                              </a:moveTo>
                              <a:lnTo>
                                <a:pt x="0" y="172"/>
                              </a:lnTo>
                              <a:lnTo>
                                <a:pt x="6" y="170"/>
                              </a:lnTo>
                              <a:lnTo>
                                <a:pt x="6" y="170"/>
                              </a:lnTo>
                              <a:lnTo>
                                <a:pt x="66" y="98"/>
                              </a:lnTo>
                              <a:lnTo>
                                <a:pt x="118" y="2"/>
                              </a:lnTo>
                              <a:lnTo>
                                <a:pt x="114" y="0"/>
                              </a:lnTo>
                              <a:lnTo>
                                <a:pt x="64" y="98"/>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61" name="Freeform 2882"/>
                        <p:cNvSpPr>
                          <a:spLocks/>
                        </p:cNvSpPr>
                        <p:nvPr/>
                      </p:nvSpPr>
                      <p:spPr bwMode="auto">
                        <a:xfrm>
                          <a:off x="5072" y="1655"/>
                          <a:ext cx="2" cy="6"/>
                        </a:xfrm>
                        <a:custGeom>
                          <a:avLst/>
                          <a:gdLst/>
                          <a:ahLst/>
                          <a:cxnLst>
                            <a:cxn ang="0">
                              <a:pos x="2" y="6"/>
                            </a:cxn>
                            <a:cxn ang="0">
                              <a:pos x="2" y="2"/>
                            </a:cxn>
                            <a:cxn ang="0">
                              <a:pos x="0" y="0"/>
                            </a:cxn>
                            <a:cxn ang="0">
                              <a:pos x="0" y="6"/>
                            </a:cxn>
                            <a:cxn ang="0">
                              <a:pos x="2" y="6"/>
                            </a:cxn>
                          </a:cxnLst>
                          <a:rect l="0" t="0" r="r" b="b"/>
                          <a:pathLst>
                            <a:path w="2" h="6">
                              <a:moveTo>
                                <a:pt x="2" y="6"/>
                              </a:moveTo>
                              <a:lnTo>
                                <a:pt x="2" y="2"/>
                              </a:lnTo>
                              <a:lnTo>
                                <a:pt x="0" y="0"/>
                              </a:lnTo>
                              <a:lnTo>
                                <a:pt x="0" y="6"/>
                              </a:lnTo>
                              <a:lnTo>
                                <a:pt x="2" y="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62" name="Freeform 2883"/>
                        <p:cNvSpPr>
                          <a:spLocks/>
                        </p:cNvSpPr>
                        <p:nvPr/>
                      </p:nvSpPr>
                      <p:spPr bwMode="auto">
                        <a:xfrm>
                          <a:off x="4976" y="1581"/>
                          <a:ext cx="96" cy="80"/>
                        </a:xfrm>
                        <a:custGeom>
                          <a:avLst/>
                          <a:gdLst/>
                          <a:ahLst/>
                          <a:cxnLst>
                            <a:cxn ang="0">
                              <a:pos x="0" y="2"/>
                            </a:cxn>
                            <a:cxn ang="0">
                              <a:pos x="96" y="80"/>
                            </a:cxn>
                            <a:cxn ang="0">
                              <a:pos x="96" y="74"/>
                            </a:cxn>
                            <a:cxn ang="0">
                              <a:pos x="2" y="0"/>
                            </a:cxn>
                            <a:cxn ang="0">
                              <a:pos x="0" y="2"/>
                            </a:cxn>
                          </a:cxnLst>
                          <a:rect l="0" t="0" r="r" b="b"/>
                          <a:pathLst>
                            <a:path w="96" h="80">
                              <a:moveTo>
                                <a:pt x="0" y="2"/>
                              </a:moveTo>
                              <a:lnTo>
                                <a:pt x="96" y="80"/>
                              </a:lnTo>
                              <a:lnTo>
                                <a:pt x="96" y="74"/>
                              </a:lnTo>
                              <a:lnTo>
                                <a:pt x="2" y="0"/>
                              </a:lnTo>
                              <a:lnTo>
                                <a:pt x="0" y="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63" name="Freeform 2884"/>
                        <p:cNvSpPr>
                          <a:spLocks/>
                        </p:cNvSpPr>
                        <p:nvPr/>
                      </p:nvSpPr>
                      <p:spPr bwMode="auto">
                        <a:xfrm>
                          <a:off x="5104" y="1425"/>
                          <a:ext cx="2" cy="2"/>
                        </a:xfrm>
                        <a:custGeom>
                          <a:avLst/>
                          <a:gdLst/>
                          <a:ahLst/>
                          <a:cxnLst>
                            <a:cxn ang="0">
                              <a:pos x="0" y="2"/>
                            </a:cxn>
                            <a:cxn ang="0">
                              <a:pos x="2" y="2"/>
                            </a:cxn>
                            <a:cxn ang="0">
                              <a:pos x="2" y="0"/>
                            </a:cxn>
                            <a:cxn ang="0">
                              <a:pos x="0" y="2"/>
                            </a:cxn>
                            <a:cxn ang="0">
                              <a:pos x="0" y="2"/>
                            </a:cxn>
                          </a:cxnLst>
                          <a:rect l="0" t="0" r="r" b="b"/>
                          <a:pathLst>
                            <a:path w="2" h="2">
                              <a:moveTo>
                                <a:pt x="0" y="2"/>
                              </a:moveTo>
                              <a:lnTo>
                                <a:pt x="2" y="2"/>
                              </a:lnTo>
                              <a:lnTo>
                                <a:pt x="2" y="0"/>
                              </a:lnTo>
                              <a:lnTo>
                                <a:pt x="0" y="2"/>
                              </a:lnTo>
                              <a:lnTo>
                                <a:pt x="0" y="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64" name="Freeform 2885"/>
                        <p:cNvSpPr>
                          <a:spLocks/>
                        </p:cNvSpPr>
                        <p:nvPr/>
                      </p:nvSpPr>
                      <p:spPr bwMode="auto">
                        <a:xfrm>
                          <a:off x="5216" y="1347"/>
                          <a:ext cx="6" cy="2"/>
                        </a:xfrm>
                        <a:custGeom>
                          <a:avLst/>
                          <a:gdLst/>
                          <a:ahLst/>
                          <a:cxnLst>
                            <a:cxn ang="0">
                              <a:pos x="4" y="0"/>
                            </a:cxn>
                            <a:cxn ang="0">
                              <a:pos x="2" y="0"/>
                            </a:cxn>
                            <a:cxn ang="0">
                              <a:pos x="0" y="2"/>
                            </a:cxn>
                            <a:cxn ang="0">
                              <a:pos x="6" y="2"/>
                            </a:cxn>
                            <a:cxn ang="0">
                              <a:pos x="6" y="0"/>
                            </a:cxn>
                            <a:cxn ang="0">
                              <a:pos x="4" y="0"/>
                            </a:cxn>
                            <a:cxn ang="0">
                              <a:pos x="4" y="0"/>
                            </a:cxn>
                            <a:cxn ang="0">
                              <a:pos x="4" y="0"/>
                            </a:cxn>
                          </a:cxnLst>
                          <a:rect l="0" t="0" r="r" b="b"/>
                          <a:pathLst>
                            <a:path w="6" h="2">
                              <a:moveTo>
                                <a:pt x="4" y="0"/>
                              </a:moveTo>
                              <a:lnTo>
                                <a:pt x="2" y="0"/>
                              </a:lnTo>
                              <a:lnTo>
                                <a:pt x="0" y="2"/>
                              </a:lnTo>
                              <a:lnTo>
                                <a:pt x="6" y="2"/>
                              </a:lnTo>
                              <a:lnTo>
                                <a:pt x="6" y="0"/>
                              </a:lnTo>
                              <a:lnTo>
                                <a:pt x="4" y="0"/>
                              </a:lnTo>
                              <a:lnTo>
                                <a:pt x="4" y="0"/>
                              </a:lnTo>
                              <a:lnTo>
                                <a:pt x="4"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65" name="Freeform 2886"/>
                        <p:cNvSpPr>
                          <a:spLocks/>
                        </p:cNvSpPr>
                        <p:nvPr/>
                      </p:nvSpPr>
                      <p:spPr bwMode="auto">
                        <a:xfrm>
                          <a:off x="4982" y="1347"/>
                          <a:ext cx="236" cy="80"/>
                        </a:xfrm>
                        <a:custGeom>
                          <a:avLst/>
                          <a:gdLst/>
                          <a:ahLst/>
                          <a:cxnLst>
                            <a:cxn ang="0">
                              <a:pos x="222" y="0"/>
                            </a:cxn>
                            <a:cxn ang="0">
                              <a:pos x="136" y="40"/>
                            </a:cxn>
                            <a:cxn ang="0">
                              <a:pos x="124" y="70"/>
                            </a:cxn>
                            <a:cxn ang="0">
                              <a:pos x="0" y="42"/>
                            </a:cxn>
                            <a:cxn ang="0">
                              <a:pos x="0" y="44"/>
                            </a:cxn>
                            <a:cxn ang="0">
                              <a:pos x="124" y="72"/>
                            </a:cxn>
                            <a:cxn ang="0">
                              <a:pos x="122" y="80"/>
                            </a:cxn>
                            <a:cxn ang="0">
                              <a:pos x="124" y="78"/>
                            </a:cxn>
                            <a:cxn ang="0">
                              <a:pos x="138" y="40"/>
                            </a:cxn>
                            <a:cxn ang="0">
                              <a:pos x="222" y="2"/>
                            </a:cxn>
                            <a:cxn ang="0">
                              <a:pos x="234" y="2"/>
                            </a:cxn>
                            <a:cxn ang="0">
                              <a:pos x="236" y="0"/>
                            </a:cxn>
                            <a:cxn ang="0">
                              <a:pos x="222" y="0"/>
                            </a:cxn>
                          </a:cxnLst>
                          <a:rect l="0" t="0" r="r" b="b"/>
                          <a:pathLst>
                            <a:path w="236" h="80">
                              <a:moveTo>
                                <a:pt x="222" y="0"/>
                              </a:moveTo>
                              <a:lnTo>
                                <a:pt x="136" y="40"/>
                              </a:lnTo>
                              <a:lnTo>
                                <a:pt x="124" y="70"/>
                              </a:lnTo>
                              <a:lnTo>
                                <a:pt x="0" y="42"/>
                              </a:lnTo>
                              <a:lnTo>
                                <a:pt x="0" y="44"/>
                              </a:lnTo>
                              <a:lnTo>
                                <a:pt x="124" y="72"/>
                              </a:lnTo>
                              <a:lnTo>
                                <a:pt x="122" y="80"/>
                              </a:lnTo>
                              <a:lnTo>
                                <a:pt x="124" y="78"/>
                              </a:lnTo>
                              <a:lnTo>
                                <a:pt x="138" y="40"/>
                              </a:lnTo>
                              <a:lnTo>
                                <a:pt x="222" y="2"/>
                              </a:lnTo>
                              <a:lnTo>
                                <a:pt x="234" y="2"/>
                              </a:lnTo>
                              <a:lnTo>
                                <a:pt x="236" y="0"/>
                              </a:lnTo>
                              <a:lnTo>
                                <a:pt x="222"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66" name="Rectangle 2887"/>
                        <p:cNvSpPr>
                          <a:spLocks noChangeArrowheads="1"/>
                        </p:cNvSpPr>
                        <p:nvPr/>
                      </p:nvSpPr>
                      <p:spPr bwMode="auto">
                        <a:xfrm>
                          <a:off x="882" y="917"/>
                          <a:ext cx="6" cy="6"/>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67" name="Freeform 2888"/>
                        <p:cNvSpPr>
                          <a:spLocks/>
                        </p:cNvSpPr>
                        <p:nvPr/>
                      </p:nvSpPr>
                      <p:spPr bwMode="auto">
                        <a:xfrm>
                          <a:off x="888" y="711"/>
                          <a:ext cx="1590" cy="974"/>
                        </a:xfrm>
                        <a:custGeom>
                          <a:avLst/>
                          <a:gdLst/>
                          <a:ahLst/>
                          <a:cxnLst>
                            <a:cxn ang="0">
                              <a:pos x="1590" y="166"/>
                            </a:cxn>
                            <a:cxn ang="0">
                              <a:pos x="1580" y="616"/>
                            </a:cxn>
                            <a:cxn ang="0">
                              <a:pos x="978" y="650"/>
                            </a:cxn>
                            <a:cxn ang="0">
                              <a:pos x="908" y="626"/>
                            </a:cxn>
                            <a:cxn ang="0">
                              <a:pos x="754" y="534"/>
                            </a:cxn>
                            <a:cxn ang="0">
                              <a:pos x="714" y="476"/>
                            </a:cxn>
                            <a:cxn ang="0">
                              <a:pos x="710" y="326"/>
                            </a:cxn>
                            <a:cxn ang="0">
                              <a:pos x="668" y="24"/>
                            </a:cxn>
                            <a:cxn ang="0">
                              <a:pos x="636" y="166"/>
                            </a:cxn>
                            <a:cxn ang="0">
                              <a:pos x="736" y="346"/>
                            </a:cxn>
                            <a:cxn ang="0">
                              <a:pos x="756" y="472"/>
                            </a:cxn>
                            <a:cxn ang="0">
                              <a:pos x="818" y="642"/>
                            </a:cxn>
                            <a:cxn ang="0">
                              <a:pos x="948" y="618"/>
                            </a:cxn>
                            <a:cxn ang="0">
                              <a:pos x="948" y="964"/>
                            </a:cxn>
                            <a:cxn ang="0">
                              <a:pos x="502" y="598"/>
                            </a:cxn>
                            <a:cxn ang="0">
                              <a:pos x="560" y="436"/>
                            </a:cxn>
                            <a:cxn ang="0">
                              <a:pos x="592" y="2"/>
                            </a:cxn>
                            <a:cxn ang="0">
                              <a:pos x="524" y="342"/>
                            </a:cxn>
                            <a:cxn ang="0">
                              <a:pos x="400" y="334"/>
                            </a:cxn>
                            <a:cxn ang="0">
                              <a:pos x="110" y="318"/>
                            </a:cxn>
                            <a:cxn ang="0">
                              <a:pos x="0" y="206"/>
                            </a:cxn>
                            <a:cxn ang="0">
                              <a:pos x="96" y="238"/>
                            </a:cxn>
                            <a:cxn ang="0">
                              <a:pos x="284" y="356"/>
                            </a:cxn>
                            <a:cxn ang="0">
                              <a:pos x="534" y="378"/>
                            </a:cxn>
                            <a:cxn ang="0">
                              <a:pos x="486" y="572"/>
                            </a:cxn>
                            <a:cxn ang="0">
                              <a:pos x="444" y="862"/>
                            </a:cxn>
                            <a:cxn ang="0">
                              <a:pos x="446" y="866"/>
                            </a:cxn>
                            <a:cxn ang="0">
                              <a:pos x="442" y="870"/>
                            </a:cxn>
                            <a:cxn ang="0">
                              <a:pos x="682" y="914"/>
                            </a:cxn>
                            <a:cxn ang="0">
                              <a:pos x="688" y="920"/>
                            </a:cxn>
                            <a:cxn ang="0">
                              <a:pos x="948" y="970"/>
                            </a:cxn>
                            <a:cxn ang="0">
                              <a:pos x="992" y="584"/>
                            </a:cxn>
                            <a:cxn ang="0">
                              <a:pos x="1584" y="624"/>
                            </a:cxn>
                            <a:cxn ang="0">
                              <a:pos x="1586" y="524"/>
                            </a:cxn>
                            <a:cxn ang="0">
                              <a:pos x="1584" y="520"/>
                            </a:cxn>
                          </a:cxnLst>
                          <a:rect l="0" t="0" r="r" b="b"/>
                          <a:pathLst>
                            <a:path w="1590" h="974">
                              <a:moveTo>
                                <a:pt x="1586" y="520"/>
                              </a:moveTo>
                              <a:lnTo>
                                <a:pt x="1590" y="166"/>
                              </a:lnTo>
                              <a:lnTo>
                                <a:pt x="1584" y="164"/>
                              </a:lnTo>
                              <a:lnTo>
                                <a:pt x="1580" y="616"/>
                              </a:lnTo>
                              <a:lnTo>
                                <a:pt x="986" y="578"/>
                              </a:lnTo>
                              <a:lnTo>
                                <a:pt x="978" y="650"/>
                              </a:lnTo>
                              <a:lnTo>
                                <a:pt x="952" y="614"/>
                              </a:lnTo>
                              <a:lnTo>
                                <a:pt x="908" y="626"/>
                              </a:lnTo>
                              <a:lnTo>
                                <a:pt x="824" y="638"/>
                              </a:lnTo>
                              <a:lnTo>
                                <a:pt x="754" y="534"/>
                              </a:lnTo>
                              <a:lnTo>
                                <a:pt x="762" y="464"/>
                              </a:lnTo>
                              <a:lnTo>
                                <a:pt x="714" y="476"/>
                              </a:lnTo>
                              <a:lnTo>
                                <a:pt x="744" y="346"/>
                              </a:lnTo>
                              <a:lnTo>
                                <a:pt x="710" y="326"/>
                              </a:lnTo>
                              <a:lnTo>
                                <a:pt x="644" y="168"/>
                              </a:lnTo>
                              <a:lnTo>
                                <a:pt x="668" y="24"/>
                              </a:lnTo>
                              <a:lnTo>
                                <a:pt x="662" y="22"/>
                              </a:lnTo>
                              <a:lnTo>
                                <a:pt x="636" y="166"/>
                              </a:lnTo>
                              <a:lnTo>
                                <a:pt x="708" y="332"/>
                              </a:lnTo>
                              <a:lnTo>
                                <a:pt x="736" y="346"/>
                              </a:lnTo>
                              <a:lnTo>
                                <a:pt x="706" y="484"/>
                              </a:lnTo>
                              <a:lnTo>
                                <a:pt x="756" y="472"/>
                              </a:lnTo>
                              <a:lnTo>
                                <a:pt x="746" y="534"/>
                              </a:lnTo>
                              <a:lnTo>
                                <a:pt x="818" y="642"/>
                              </a:lnTo>
                              <a:lnTo>
                                <a:pt x="910" y="632"/>
                              </a:lnTo>
                              <a:lnTo>
                                <a:pt x="948" y="618"/>
                              </a:lnTo>
                              <a:lnTo>
                                <a:pt x="976" y="656"/>
                              </a:lnTo>
                              <a:lnTo>
                                <a:pt x="948" y="964"/>
                              </a:lnTo>
                              <a:lnTo>
                                <a:pt x="452" y="864"/>
                              </a:lnTo>
                              <a:lnTo>
                                <a:pt x="502" y="598"/>
                              </a:lnTo>
                              <a:lnTo>
                                <a:pt x="492" y="572"/>
                              </a:lnTo>
                              <a:lnTo>
                                <a:pt x="560" y="436"/>
                              </a:lnTo>
                              <a:lnTo>
                                <a:pt x="530" y="342"/>
                              </a:lnTo>
                              <a:lnTo>
                                <a:pt x="592" y="2"/>
                              </a:lnTo>
                              <a:lnTo>
                                <a:pt x="584" y="0"/>
                              </a:lnTo>
                              <a:lnTo>
                                <a:pt x="524" y="342"/>
                              </a:lnTo>
                              <a:lnTo>
                                <a:pt x="532" y="368"/>
                              </a:lnTo>
                              <a:lnTo>
                                <a:pt x="400" y="334"/>
                              </a:lnTo>
                              <a:lnTo>
                                <a:pt x="284" y="350"/>
                              </a:lnTo>
                              <a:lnTo>
                                <a:pt x="110" y="318"/>
                              </a:lnTo>
                              <a:lnTo>
                                <a:pt x="100" y="234"/>
                              </a:lnTo>
                              <a:lnTo>
                                <a:pt x="0" y="206"/>
                              </a:lnTo>
                              <a:lnTo>
                                <a:pt x="0" y="212"/>
                              </a:lnTo>
                              <a:lnTo>
                                <a:pt x="96" y="238"/>
                              </a:lnTo>
                              <a:lnTo>
                                <a:pt x="104" y="324"/>
                              </a:lnTo>
                              <a:lnTo>
                                <a:pt x="284" y="356"/>
                              </a:lnTo>
                              <a:lnTo>
                                <a:pt x="400" y="340"/>
                              </a:lnTo>
                              <a:lnTo>
                                <a:pt x="534" y="378"/>
                              </a:lnTo>
                              <a:lnTo>
                                <a:pt x="554" y="436"/>
                              </a:lnTo>
                              <a:lnTo>
                                <a:pt x="486" y="572"/>
                              </a:lnTo>
                              <a:lnTo>
                                <a:pt x="494" y="598"/>
                              </a:lnTo>
                              <a:lnTo>
                                <a:pt x="444" y="862"/>
                              </a:lnTo>
                              <a:lnTo>
                                <a:pt x="446" y="862"/>
                              </a:lnTo>
                              <a:lnTo>
                                <a:pt x="446" y="866"/>
                              </a:lnTo>
                              <a:lnTo>
                                <a:pt x="442" y="866"/>
                              </a:lnTo>
                              <a:lnTo>
                                <a:pt x="442" y="870"/>
                              </a:lnTo>
                              <a:lnTo>
                                <a:pt x="680" y="918"/>
                              </a:lnTo>
                              <a:lnTo>
                                <a:pt x="682" y="914"/>
                              </a:lnTo>
                              <a:lnTo>
                                <a:pt x="688" y="914"/>
                              </a:lnTo>
                              <a:lnTo>
                                <a:pt x="688" y="920"/>
                              </a:lnTo>
                              <a:lnTo>
                                <a:pt x="948" y="974"/>
                              </a:lnTo>
                              <a:lnTo>
                                <a:pt x="948" y="970"/>
                              </a:lnTo>
                              <a:lnTo>
                                <a:pt x="954" y="972"/>
                              </a:lnTo>
                              <a:lnTo>
                                <a:pt x="992" y="584"/>
                              </a:lnTo>
                              <a:lnTo>
                                <a:pt x="1584" y="624"/>
                              </a:lnTo>
                              <a:lnTo>
                                <a:pt x="1584" y="624"/>
                              </a:lnTo>
                              <a:lnTo>
                                <a:pt x="1586" y="624"/>
                              </a:lnTo>
                              <a:lnTo>
                                <a:pt x="1586" y="524"/>
                              </a:lnTo>
                              <a:lnTo>
                                <a:pt x="1584" y="524"/>
                              </a:lnTo>
                              <a:lnTo>
                                <a:pt x="1584" y="520"/>
                              </a:lnTo>
                              <a:lnTo>
                                <a:pt x="1586" y="52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68" name="Rectangle 2889"/>
                        <p:cNvSpPr>
                          <a:spLocks noChangeArrowheads="1"/>
                        </p:cNvSpPr>
                        <p:nvPr/>
                      </p:nvSpPr>
                      <p:spPr bwMode="auto">
                        <a:xfrm>
                          <a:off x="766" y="1433"/>
                          <a:ext cx="1" cy="1"/>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69" name="Freeform 2890"/>
                        <p:cNvSpPr>
                          <a:spLocks/>
                        </p:cNvSpPr>
                        <p:nvPr/>
                      </p:nvSpPr>
                      <p:spPr bwMode="auto">
                        <a:xfrm>
                          <a:off x="1370" y="2791"/>
                          <a:ext cx="2" cy="1"/>
                        </a:xfrm>
                        <a:custGeom>
                          <a:avLst/>
                          <a:gdLst/>
                          <a:ahLst/>
                          <a:cxnLst>
                            <a:cxn ang="0">
                              <a:pos x="2" y="0"/>
                            </a:cxn>
                            <a:cxn ang="0">
                              <a:pos x="2" y="0"/>
                            </a:cxn>
                            <a:cxn ang="0">
                              <a:pos x="0" y="0"/>
                            </a:cxn>
                            <a:cxn ang="0">
                              <a:pos x="2" y="0"/>
                            </a:cxn>
                          </a:cxnLst>
                          <a:rect l="0" t="0" r="r" b="b"/>
                          <a:pathLst>
                            <a:path w="2">
                              <a:moveTo>
                                <a:pt x="2" y="0"/>
                              </a:moveTo>
                              <a:lnTo>
                                <a:pt x="2" y="0"/>
                              </a:lnTo>
                              <a:lnTo>
                                <a:pt x="0" y="0"/>
                              </a:lnTo>
                              <a:lnTo>
                                <a:pt x="2"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70" name="Freeform 2891"/>
                        <p:cNvSpPr>
                          <a:spLocks/>
                        </p:cNvSpPr>
                        <p:nvPr/>
                      </p:nvSpPr>
                      <p:spPr bwMode="auto">
                        <a:xfrm>
                          <a:off x="1496" y="1629"/>
                          <a:ext cx="80" cy="590"/>
                        </a:xfrm>
                        <a:custGeom>
                          <a:avLst/>
                          <a:gdLst/>
                          <a:ahLst/>
                          <a:cxnLst>
                            <a:cxn ang="0">
                              <a:pos x="72" y="0"/>
                            </a:cxn>
                            <a:cxn ang="0">
                              <a:pos x="0" y="590"/>
                            </a:cxn>
                            <a:cxn ang="0">
                              <a:pos x="4" y="590"/>
                            </a:cxn>
                            <a:cxn ang="0">
                              <a:pos x="80" y="2"/>
                            </a:cxn>
                            <a:cxn ang="0">
                              <a:pos x="72" y="0"/>
                            </a:cxn>
                          </a:cxnLst>
                          <a:rect l="0" t="0" r="r" b="b"/>
                          <a:pathLst>
                            <a:path w="80" h="590">
                              <a:moveTo>
                                <a:pt x="72" y="0"/>
                              </a:moveTo>
                              <a:lnTo>
                                <a:pt x="0" y="590"/>
                              </a:lnTo>
                              <a:lnTo>
                                <a:pt x="4" y="590"/>
                              </a:lnTo>
                              <a:lnTo>
                                <a:pt x="80" y="2"/>
                              </a:lnTo>
                              <a:lnTo>
                                <a:pt x="72"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71" name="Freeform 2892"/>
                        <p:cNvSpPr>
                          <a:spLocks/>
                        </p:cNvSpPr>
                        <p:nvPr/>
                      </p:nvSpPr>
                      <p:spPr bwMode="auto">
                        <a:xfrm>
                          <a:off x="766" y="1433"/>
                          <a:ext cx="734" cy="1358"/>
                        </a:xfrm>
                        <a:custGeom>
                          <a:avLst/>
                          <a:gdLst/>
                          <a:ahLst/>
                          <a:cxnLst>
                            <a:cxn ang="0">
                              <a:pos x="618" y="1262"/>
                            </a:cxn>
                            <a:cxn ang="0">
                              <a:pos x="668" y="1154"/>
                            </a:cxn>
                            <a:cxn ang="0">
                              <a:pos x="680" y="1140"/>
                            </a:cxn>
                            <a:cxn ang="0">
                              <a:pos x="648" y="1044"/>
                            </a:cxn>
                            <a:cxn ang="0">
                              <a:pos x="678" y="896"/>
                            </a:cxn>
                            <a:cxn ang="0">
                              <a:pos x="718" y="910"/>
                            </a:cxn>
                            <a:cxn ang="0">
                              <a:pos x="734" y="790"/>
                            </a:cxn>
                            <a:cxn ang="0">
                              <a:pos x="730" y="788"/>
                            </a:cxn>
                            <a:cxn ang="0">
                              <a:pos x="730" y="786"/>
                            </a:cxn>
                            <a:cxn ang="0">
                              <a:pos x="716" y="904"/>
                            </a:cxn>
                            <a:cxn ang="0">
                              <a:pos x="676" y="892"/>
                            </a:cxn>
                            <a:cxn ang="0">
                              <a:pos x="646" y="1040"/>
                            </a:cxn>
                            <a:cxn ang="0">
                              <a:pos x="262" y="482"/>
                            </a:cxn>
                            <a:cxn ang="0">
                              <a:pos x="272" y="454"/>
                            </a:cxn>
                            <a:cxn ang="0">
                              <a:pos x="262" y="426"/>
                            </a:cxn>
                            <a:cxn ang="0">
                              <a:pos x="338" y="98"/>
                            </a:cxn>
                            <a:cxn ang="0">
                              <a:pos x="564" y="144"/>
                            </a:cxn>
                            <a:cxn ang="0">
                              <a:pos x="566" y="140"/>
                            </a:cxn>
                            <a:cxn ang="0">
                              <a:pos x="338" y="92"/>
                            </a:cxn>
                            <a:cxn ang="0">
                              <a:pos x="0" y="0"/>
                            </a:cxn>
                            <a:cxn ang="0">
                              <a:pos x="0" y="0"/>
                            </a:cxn>
                            <a:cxn ang="0">
                              <a:pos x="2" y="8"/>
                            </a:cxn>
                            <a:cxn ang="0">
                              <a:pos x="334" y="98"/>
                            </a:cxn>
                            <a:cxn ang="0">
                              <a:pos x="256" y="426"/>
                            </a:cxn>
                            <a:cxn ang="0">
                              <a:pos x="266" y="454"/>
                            </a:cxn>
                            <a:cxn ang="0">
                              <a:pos x="256" y="482"/>
                            </a:cxn>
                            <a:cxn ang="0">
                              <a:pos x="644" y="1044"/>
                            </a:cxn>
                            <a:cxn ang="0">
                              <a:pos x="674" y="1140"/>
                            </a:cxn>
                            <a:cxn ang="0">
                              <a:pos x="664" y="1150"/>
                            </a:cxn>
                            <a:cxn ang="0">
                              <a:pos x="614" y="1260"/>
                            </a:cxn>
                            <a:cxn ang="0">
                              <a:pos x="626" y="1314"/>
                            </a:cxn>
                            <a:cxn ang="0">
                              <a:pos x="600" y="1354"/>
                            </a:cxn>
                            <a:cxn ang="0">
                              <a:pos x="604" y="1358"/>
                            </a:cxn>
                            <a:cxn ang="0">
                              <a:pos x="606" y="1358"/>
                            </a:cxn>
                            <a:cxn ang="0">
                              <a:pos x="630" y="1316"/>
                            </a:cxn>
                            <a:cxn ang="0">
                              <a:pos x="618" y="1262"/>
                            </a:cxn>
                          </a:cxnLst>
                          <a:rect l="0" t="0" r="r" b="b"/>
                          <a:pathLst>
                            <a:path w="734" h="1358">
                              <a:moveTo>
                                <a:pt x="618" y="1262"/>
                              </a:moveTo>
                              <a:lnTo>
                                <a:pt x="668" y="1154"/>
                              </a:lnTo>
                              <a:lnTo>
                                <a:pt x="680" y="1140"/>
                              </a:lnTo>
                              <a:lnTo>
                                <a:pt x="648" y="1044"/>
                              </a:lnTo>
                              <a:lnTo>
                                <a:pt x="678" y="896"/>
                              </a:lnTo>
                              <a:lnTo>
                                <a:pt x="718" y="910"/>
                              </a:lnTo>
                              <a:lnTo>
                                <a:pt x="734" y="790"/>
                              </a:lnTo>
                              <a:lnTo>
                                <a:pt x="730" y="788"/>
                              </a:lnTo>
                              <a:lnTo>
                                <a:pt x="730" y="786"/>
                              </a:lnTo>
                              <a:lnTo>
                                <a:pt x="716" y="904"/>
                              </a:lnTo>
                              <a:lnTo>
                                <a:pt x="676" y="892"/>
                              </a:lnTo>
                              <a:lnTo>
                                <a:pt x="646" y="1040"/>
                              </a:lnTo>
                              <a:lnTo>
                                <a:pt x="262" y="482"/>
                              </a:lnTo>
                              <a:lnTo>
                                <a:pt x="272" y="454"/>
                              </a:lnTo>
                              <a:lnTo>
                                <a:pt x="262" y="426"/>
                              </a:lnTo>
                              <a:lnTo>
                                <a:pt x="338" y="98"/>
                              </a:lnTo>
                              <a:lnTo>
                                <a:pt x="564" y="144"/>
                              </a:lnTo>
                              <a:lnTo>
                                <a:pt x="566" y="140"/>
                              </a:lnTo>
                              <a:lnTo>
                                <a:pt x="338" y="92"/>
                              </a:lnTo>
                              <a:lnTo>
                                <a:pt x="0" y="0"/>
                              </a:lnTo>
                              <a:lnTo>
                                <a:pt x="0" y="0"/>
                              </a:lnTo>
                              <a:lnTo>
                                <a:pt x="2" y="8"/>
                              </a:lnTo>
                              <a:lnTo>
                                <a:pt x="334" y="98"/>
                              </a:lnTo>
                              <a:lnTo>
                                <a:pt x="256" y="426"/>
                              </a:lnTo>
                              <a:lnTo>
                                <a:pt x="266" y="454"/>
                              </a:lnTo>
                              <a:lnTo>
                                <a:pt x="256" y="482"/>
                              </a:lnTo>
                              <a:lnTo>
                                <a:pt x="644" y="1044"/>
                              </a:lnTo>
                              <a:lnTo>
                                <a:pt x="674" y="1140"/>
                              </a:lnTo>
                              <a:lnTo>
                                <a:pt x="664" y="1150"/>
                              </a:lnTo>
                              <a:lnTo>
                                <a:pt x="614" y="1260"/>
                              </a:lnTo>
                              <a:lnTo>
                                <a:pt x="626" y="1314"/>
                              </a:lnTo>
                              <a:lnTo>
                                <a:pt x="600" y="1354"/>
                              </a:lnTo>
                              <a:lnTo>
                                <a:pt x="604" y="1358"/>
                              </a:lnTo>
                              <a:lnTo>
                                <a:pt x="606" y="1358"/>
                              </a:lnTo>
                              <a:lnTo>
                                <a:pt x="630" y="1316"/>
                              </a:lnTo>
                              <a:lnTo>
                                <a:pt x="618" y="126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72" name="Freeform 2893"/>
                        <p:cNvSpPr>
                          <a:spLocks/>
                        </p:cNvSpPr>
                        <p:nvPr/>
                      </p:nvSpPr>
                      <p:spPr bwMode="auto">
                        <a:xfrm>
                          <a:off x="1330" y="1573"/>
                          <a:ext cx="4" cy="4"/>
                        </a:xfrm>
                        <a:custGeom>
                          <a:avLst/>
                          <a:gdLst/>
                          <a:ahLst/>
                          <a:cxnLst>
                            <a:cxn ang="0">
                              <a:pos x="4" y="0"/>
                            </a:cxn>
                            <a:cxn ang="0">
                              <a:pos x="2" y="0"/>
                            </a:cxn>
                            <a:cxn ang="0">
                              <a:pos x="0" y="4"/>
                            </a:cxn>
                            <a:cxn ang="0">
                              <a:pos x="4" y="4"/>
                            </a:cxn>
                            <a:cxn ang="0">
                              <a:pos x="4" y="0"/>
                            </a:cxn>
                          </a:cxnLst>
                          <a:rect l="0" t="0" r="r" b="b"/>
                          <a:pathLst>
                            <a:path w="4" h="4">
                              <a:moveTo>
                                <a:pt x="4" y="0"/>
                              </a:moveTo>
                              <a:lnTo>
                                <a:pt x="2" y="0"/>
                              </a:lnTo>
                              <a:lnTo>
                                <a:pt x="0" y="4"/>
                              </a:lnTo>
                              <a:lnTo>
                                <a:pt x="4" y="4"/>
                              </a:lnTo>
                              <a:lnTo>
                                <a:pt x="4"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73" name="Freeform 2894"/>
                        <p:cNvSpPr>
                          <a:spLocks/>
                        </p:cNvSpPr>
                        <p:nvPr/>
                      </p:nvSpPr>
                      <p:spPr bwMode="auto">
                        <a:xfrm>
                          <a:off x="1568" y="1625"/>
                          <a:ext cx="8" cy="6"/>
                        </a:xfrm>
                        <a:custGeom>
                          <a:avLst/>
                          <a:gdLst/>
                          <a:ahLst/>
                          <a:cxnLst>
                            <a:cxn ang="0">
                              <a:pos x="8" y="0"/>
                            </a:cxn>
                            <a:cxn ang="0">
                              <a:pos x="2" y="0"/>
                            </a:cxn>
                            <a:cxn ang="0">
                              <a:pos x="0" y="4"/>
                            </a:cxn>
                            <a:cxn ang="0">
                              <a:pos x="8" y="6"/>
                            </a:cxn>
                            <a:cxn ang="0">
                              <a:pos x="8" y="0"/>
                            </a:cxn>
                          </a:cxnLst>
                          <a:rect l="0" t="0" r="r" b="b"/>
                          <a:pathLst>
                            <a:path w="8" h="6">
                              <a:moveTo>
                                <a:pt x="8" y="0"/>
                              </a:moveTo>
                              <a:lnTo>
                                <a:pt x="2" y="0"/>
                              </a:lnTo>
                              <a:lnTo>
                                <a:pt x="0" y="4"/>
                              </a:lnTo>
                              <a:lnTo>
                                <a:pt x="8" y="6"/>
                              </a:lnTo>
                              <a:lnTo>
                                <a:pt x="8"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74" name="Freeform 2895"/>
                        <p:cNvSpPr>
                          <a:spLocks/>
                        </p:cNvSpPr>
                        <p:nvPr/>
                      </p:nvSpPr>
                      <p:spPr bwMode="auto">
                        <a:xfrm>
                          <a:off x="3476" y="3155"/>
                          <a:ext cx="4" cy="1"/>
                        </a:xfrm>
                        <a:custGeom>
                          <a:avLst/>
                          <a:gdLst/>
                          <a:ahLst/>
                          <a:cxnLst>
                            <a:cxn ang="0">
                              <a:pos x="4" y="0"/>
                            </a:cxn>
                            <a:cxn ang="0">
                              <a:pos x="4" y="0"/>
                            </a:cxn>
                            <a:cxn ang="0">
                              <a:pos x="0" y="0"/>
                            </a:cxn>
                            <a:cxn ang="0">
                              <a:pos x="4" y="0"/>
                            </a:cxn>
                          </a:cxnLst>
                          <a:rect l="0" t="0" r="r" b="b"/>
                          <a:pathLst>
                            <a:path w="4">
                              <a:moveTo>
                                <a:pt x="4" y="0"/>
                              </a:moveTo>
                              <a:lnTo>
                                <a:pt x="4" y="0"/>
                              </a:lnTo>
                              <a:lnTo>
                                <a:pt x="0" y="0"/>
                              </a:lnTo>
                              <a:lnTo>
                                <a:pt x="4"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75" name="Freeform 2896"/>
                        <p:cNvSpPr>
                          <a:spLocks/>
                        </p:cNvSpPr>
                        <p:nvPr/>
                      </p:nvSpPr>
                      <p:spPr bwMode="auto">
                        <a:xfrm>
                          <a:off x="2174" y="2981"/>
                          <a:ext cx="2" cy="4"/>
                        </a:xfrm>
                        <a:custGeom>
                          <a:avLst/>
                          <a:gdLst/>
                          <a:ahLst/>
                          <a:cxnLst>
                            <a:cxn ang="0">
                              <a:pos x="2" y="4"/>
                            </a:cxn>
                            <a:cxn ang="0">
                              <a:pos x="2" y="2"/>
                            </a:cxn>
                            <a:cxn ang="0">
                              <a:pos x="0" y="0"/>
                            </a:cxn>
                            <a:cxn ang="0">
                              <a:pos x="2" y="4"/>
                            </a:cxn>
                          </a:cxnLst>
                          <a:rect l="0" t="0" r="r" b="b"/>
                          <a:pathLst>
                            <a:path w="2" h="4">
                              <a:moveTo>
                                <a:pt x="2" y="4"/>
                              </a:moveTo>
                              <a:lnTo>
                                <a:pt x="2" y="2"/>
                              </a:lnTo>
                              <a:lnTo>
                                <a:pt x="0" y="0"/>
                              </a:lnTo>
                              <a:lnTo>
                                <a:pt x="2" y="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76" name="Freeform 2897"/>
                        <p:cNvSpPr>
                          <a:spLocks/>
                        </p:cNvSpPr>
                        <p:nvPr/>
                      </p:nvSpPr>
                      <p:spPr bwMode="auto">
                        <a:xfrm>
                          <a:off x="1910" y="3007"/>
                          <a:ext cx="8" cy="2"/>
                        </a:xfrm>
                        <a:custGeom>
                          <a:avLst/>
                          <a:gdLst/>
                          <a:ahLst/>
                          <a:cxnLst>
                            <a:cxn ang="0">
                              <a:pos x="0" y="0"/>
                            </a:cxn>
                            <a:cxn ang="0">
                              <a:pos x="8" y="2"/>
                            </a:cxn>
                            <a:cxn ang="0">
                              <a:pos x="8" y="0"/>
                            </a:cxn>
                            <a:cxn ang="0">
                              <a:pos x="0" y="0"/>
                            </a:cxn>
                            <a:cxn ang="0">
                              <a:pos x="0" y="0"/>
                            </a:cxn>
                          </a:cxnLst>
                          <a:rect l="0" t="0" r="r" b="b"/>
                          <a:pathLst>
                            <a:path w="8" h="2">
                              <a:moveTo>
                                <a:pt x="0" y="0"/>
                              </a:moveTo>
                              <a:lnTo>
                                <a:pt x="8" y="2"/>
                              </a:lnTo>
                              <a:lnTo>
                                <a:pt x="8" y="0"/>
                              </a:lnTo>
                              <a:lnTo>
                                <a:pt x="0" y="0"/>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77" name="Freeform 2898"/>
                        <p:cNvSpPr>
                          <a:spLocks/>
                        </p:cNvSpPr>
                        <p:nvPr/>
                      </p:nvSpPr>
                      <p:spPr bwMode="auto">
                        <a:xfrm>
                          <a:off x="3410" y="2759"/>
                          <a:ext cx="92" cy="396"/>
                        </a:xfrm>
                        <a:custGeom>
                          <a:avLst/>
                          <a:gdLst/>
                          <a:ahLst/>
                          <a:cxnLst>
                            <a:cxn ang="0">
                              <a:pos x="92" y="254"/>
                            </a:cxn>
                            <a:cxn ang="0">
                              <a:pos x="24" y="134"/>
                            </a:cxn>
                            <a:cxn ang="0">
                              <a:pos x="8" y="0"/>
                            </a:cxn>
                            <a:cxn ang="0">
                              <a:pos x="0" y="0"/>
                            </a:cxn>
                            <a:cxn ang="0">
                              <a:pos x="18" y="136"/>
                            </a:cxn>
                            <a:cxn ang="0">
                              <a:pos x="88" y="254"/>
                            </a:cxn>
                            <a:cxn ang="0">
                              <a:pos x="78" y="350"/>
                            </a:cxn>
                            <a:cxn ang="0">
                              <a:pos x="64" y="394"/>
                            </a:cxn>
                            <a:cxn ang="0">
                              <a:pos x="66" y="396"/>
                            </a:cxn>
                            <a:cxn ang="0">
                              <a:pos x="70" y="396"/>
                            </a:cxn>
                            <a:cxn ang="0">
                              <a:pos x="84" y="352"/>
                            </a:cxn>
                            <a:cxn ang="0">
                              <a:pos x="92" y="254"/>
                            </a:cxn>
                          </a:cxnLst>
                          <a:rect l="0" t="0" r="r" b="b"/>
                          <a:pathLst>
                            <a:path w="92" h="396">
                              <a:moveTo>
                                <a:pt x="92" y="254"/>
                              </a:moveTo>
                              <a:lnTo>
                                <a:pt x="24" y="134"/>
                              </a:lnTo>
                              <a:lnTo>
                                <a:pt x="8" y="0"/>
                              </a:lnTo>
                              <a:lnTo>
                                <a:pt x="0" y="0"/>
                              </a:lnTo>
                              <a:lnTo>
                                <a:pt x="18" y="136"/>
                              </a:lnTo>
                              <a:lnTo>
                                <a:pt x="88" y="254"/>
                              </a:lnTo>
                              <a:lnTo>
                                <a:pt x="78" y="350"/>
                              </a:lnTo>
                              <a:lnTo>
                                <a:pt x="64" y="394"/>
                              </a:lnTo>
                              <a:lnTo>
                                <a:pt x="66" y="396"/>
                              </a:lnTo>
                              <a:lnTo>
                                <a:pt x="70" y="396"/>
                              </a:lnTo>
                              <a:lnTo>
                                <a:pt x="84" y="352"/>
                              </a:lnTo>
                              <a:lnTo>
                                <a:pt x="92" y="25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78" name="Rectangle 2899"/>
                        <p:cNvSpPr>
                          <a:spLocks noChangeArrowheads="1"/>
                        </p:cNvSpPr>
                        <p:nvPr/>
                      </p:nvSpPr>
                      <p:spPr bwMode="auto">
                        <a:xfrm>
                          <a:off x="1496" y="2219"/>
                          <a:ext cx="1" cy="1"/>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79" name="Freeform 2900"/>
                        <p:cNvSpPr>
                          <a:spLocks/>
                        </p:cNvSpPr>
                        <p:nvPr/>
                      </p:nvSpPr>
                      <p:spPr bwMode="auto">
                        <a:xfrm>
                          <a:off x="1500" y="1335"/>
                          <a:ext cx="1918" cy="1672"/>
                        </a:xfrm>
                        <a:custGeom>
                          <a:avLst/>
                          <a:gdLst/>
                          <a:ahLst/>
                          <a:cxnLst>
                            <a:cxn ang="0">
                              <a:pos x="1038" y="1058"/>
                            </a:cxn>
                            <a:cxn ang="0">
                              <a:pos x="1320" y="1284"/>
                            </a:cxn>
                            <a:cxn ang="0">
                              <a:pos x="1796" y="1340"/>
                            </a:cxn>
                            <a:cxn ang="0">
                              <a:pos x="1910" y="1424"/>
                            </a:cxn>
                            <a:cxn ang="0">
                              <a:pos x="1918" y="1420"/>
                            </a:cxn>
                            <a:cxn ang="0">
                              <a:pos x="1874" y="1366"/>
                            </a:cxn>
                            <a:cxn ang="0">
                              <a:pos x="1864" y="1366"/>
                            </a:cxn>
                            <a:cxn ang="0">
                              <a:pos x="1798" y="1334"/>
                            </a:cxn>
                            <a:cxn ang="0">
                              <a:pos x="1326" y="1280"/>
                            </a:cxn>
                            <a:cxn ang="0">
                              <a:pos x="1058" y="1050"/>
                            </a:cxn>
                            <a:cxn ang="0">
                              <a:pos x="1830" y="954"/>
                            </a:cxn>
                            <a:cxn ang="0">
                              <a:pos x="1138" y="972"/>
                            </a:cxn>
                            <a:cxn ang="0">
                              <a:pos x="1134" y="974"/>
                            </a:cxn>
                            <a:cxn ang="0">
                              <a:pos x="1052" y="974"/>
                            </a:cxn>
                            <a:cxn ang="0">
                              <a:pos x="508" y="498"/>
                            </a:cxn>
                            <a:cxn ang="0">
                              <a:pos x="1128" y="616"/>
                            </a:cxn>
                            <a:cxn ang="0">
                              <a:pos x="1128" y="618"/>
                            </a:cxn>
                            <a:cxn ang="0">
                              <a:pos x="1734" y="610"/>
                            </a:cxn>
                            <a:cxn ang="0">
                              <a:pos x="1726" y="604"/>
                            </a:cxn>
                            <a:cxn ang="0">
                              <a:pos x="1710" y="542"/>
                            </a:cxn>
                            <a:cxn ang="0">
                              <a:pos x="1726" y="604"/>
                            </a:cxn>
                            <a:cxn ang="0">
                              <a:pos x="1126" y="518"/>
                            </a:cxn>
                            <a:cxn ang="0">
                              <a:pos x="972" y="252"/>
                            </a:cxn>
                            <a:cxn ang="0">
                              <a:pos x="972" y="248"/>
                            </a:cxn>
                            <a:cxn ang="0">
                              <a:pos x="976" y="0"/>
                            </a:cxn>
                            <a:cxn ang="0">
                              <a:pos x="974" y="0"/>
                            </a:cxn>
                            <a:cxn ang="0">
                              <a:pos x="966" y="510"/>
                            </a:cxn>
                            <a:cxn ang="0">
                              <a:pos x="316" y="468"/>
                            </a:cxn>
                            <a:cxn ang="0">
                              <a:pos x="342" y="348"/>
                            </a:cxn>
                            <a:cxn ang="0">
                              <a:pos x="336" y="350"/>
                            </a:cxn>
                            <a:cxn ang="0">
                              <a:pos x="500" y="498"/>
                            </a:cxn>
                            <a:cxn ang="0">
                              <a:pos x="0" y="884"/>
                            </a:cxn>
                            <a:cxn ang="0">
                              <a:pos x="452" y="968"/>
                            </a:cxn>
                            <a:cxn ang="0">
                              <a:pos x="418" y="1672"/>
                            </a:cxn>
                            <a:cxn ang="0">
                              <a:pos x="1050" y="982"/>
                            </a:cxn>
                            <a:cxn ang="0">
                              <a:pos x="1030" y="1050"/>
                            </a:cxn>
                            <a:cxn ang="0">
                              <a:pos x="672" y="1602"/>
                            </a:cxn>
                            <a:cxn ang="0">
                              <a:pos x="674" y="1646"/>
                            </a:cxn>
                            <a:cxn ang="0">
                              <a:pos x="676" y="1610"/>
                            </a:cxn>
                          </a:cxnLst>
                          <a:rect l="0" t="0" r="r" b="b"/>
                          <a:pathLst>
                            <a:path w="1918" h="1672">
                              <a:moveTo>
                                <a:pt x="1046" y="1620"/>
                              </a:moveTo>
                              <a:lnTo>
                                <a:pt x="1038" y="1058"/>
                              </a:lnTo>
                              <a:lnTo>
                                <a:pt x="1308" y="1048"/>
                              </a:lnTo>
                              <a:lnTo>
                                <a:pt x="1320" y="1284"/>
                              </a:lnTo>
                              <a:lnTo>
                                <a:pt x="1528" y="1352"/>
                              </a:lnTo>
                              <a:lnTo>
                                <a:pt x="1796" y="1340"/>
                              </a:lnTo>
                              <a:lnTo>
                                <a:pt x="1906" y="1386"/>
                              </a:lnTo>
                              <a:lnTo>
                                <a:pt x="1910" y="1424"/>
                              </a:lnTo>
                              <a:lnTo>
                                <a:pt x="1910" y="1420"/>
                              </a:lnTo>
                              <a:lnTo>
                                <a:pt x="1918" y="1420"/>
                              </a:lnTo>
                              <a:lnTo>
                                <a:pt x="1914" y="1382"/>
                              </a:lnTo>
                              <a:lnTo>
                                <a:pt x="1874" y="1366"/>
                              </a:lnTo>
                              <a:lnTo>
                                <a:pt x="1874" y="1370"/>
                              </a:lnTo>
                              <a:lnTo>
                                <a:pt x="1864" y="1366"/>
                              </a:lnTo>
                              <a:lnTo>
                                <a:pt x="1864" y="1362"/>
                              </a:lnTo>
                              <a:lnTo>
                                <a:pt x="1798" y="1334"/>
                              </a:lnTo>
                              <a:lnTo>
                                <a:pt x="1528" y="1348"/>
                              </a:lnTo>
                              <a:lnTo>
                                <a:pt x="1326" y="1280"/>
                              </a:lnTo>
                              <a:lnTo>
                                <a:pt x="1312" y="1042"/>
                              </a:lnTo>
                              <a:lnTo>
                                <a:pt x="1058" y="1050"/>
                              </a:lnTo>
                              <a:lnTo>
                                <a:pt x="1056" y="982"/>
                              </a:lnTo>
                              <a:lnTo>
                                <a:pt x="1830" y="954"/>
                              </a:lnTo>
                              <a:lnTo>
                                <a:pt x="1828" y="948"/>
                              </a:lnTo>
                              <a:lnTo>
                                <a:pt x="1138" y="972"/>
                              </a:lnTo>
                              <a:lnTo>
                                <a:pt x="1138" y="974"/>
                              </a:lnTo>
                              <a:lnTo>
                                <a:pt x="1134" y="974"/>
                              </a:lnTo>
                              <a:lnTo>
                                <a:pt x="1134" y="972"/>
                              </a:lnTo>
                              <a:lnTo>
                                <a:pt x="1052" y="974"/>
                              </a:lnTo>
                              <a:lnTo>
                                <a:pt x="458" y="964"/>
                              </a:lnTo>
                              <a:lnTo>
                                <a:pt x="508" y="498"/>
                              </a:lnTo>
                              <a:lnTo>
                                <a:pt x="1120" y="524"/>
                              </a:lnTo>
                              <a:lnTo>
                                <a:pt x="1128" y="616"/>
                              </a:lnTo>
                              <a:lnTo>
                                <a:pt x="1128" y="616"/>
                              </a:lnTo>
                              <a:lnTo>
                                <a:pt x="1128" y="618"/>
                              </a:lnTo>
                              <a:lnTo>
                                <a:pt x="1736" y="610"/>
                              </a:lnTo>
                              <a:lnTo>
                                <a:pt x="1734" y="610"/>
                              </a:lnTo>
                              <a:lnTo>
                                <a:pt x="1726" y="610"/>
                              </a:lnTo>
                              <a:lnTo>
                                <a:pt x="1726" y="604"/>
                              </a:lnTo>
                              <a:lnTo>
                                <a:pt x="1732" y="604"/>
                              </a:lnTo>
                              <a:lnTo>
                                <a:pt x="1710" y="542"/>
                              </a:lnTo>
                              <a:lnTo>
                                <a:pt x="1704" y="542"/>
                              </a:lnTo>
                              <a:lnTo>
                                <a:pt x="1726" y="604"/>
                              </a:lnTo>
                              <a:lnTo>
                                <a:pt x="1132" y="612"/>
                              </a:lnTo>
                              <a:lnTo>
                                <a:pt x="1126" y="518"/>
                              </a:lnTo>
                              <a:lnTo>
                                <a:pt x="968" y="514"/>
                              </a:lnTo>
                              <a:lnTo>
                                <a:pt x="972" y="252"/>
                              </a:lnTo>
                              <a:lnTo>
                                <a:pt x="972" y="252"/>
                              </a:lnTo>
                              <a:lnTo>
                                <a:pt x="972" y="248"/>
                              </a:lnTo>
                              <a:lnTo>
                                <a:pt x="972" y="248"/>
                              </a:lnTo>
                              <a:lnTo>
                                <a:pt x="976" y="0"/>
                              </a:lnTo>
                              <a:lnTo>
                                <a:pt x="974" y="0"/>
                              </a:lnTo>
                              <a:lnTo>
                                <a:pt x="974" y="0"/>
                              </a:lnTo>
                              <a:lnTo>
                                <a:pt x="972" y="0"/>
                              </a:lnTo>
                              <a:lnTo>
                                <a:pt x="966" y="510"/>
                              </a:lnTo>
                              <a:lnTo>
                                <a:pt x="508" y="496"/>
                              </a:lnTo>
                              <a:lnTo>
                                <a:pt x="316" y="468"/>
                              </a:lnTo>
                              <a:lnTo>
                                <a:pt x="344" y="348"/>
                              </a:lnTo>
                              <a:lnTo>
                                <a:pt x="342" y="348"/>
                              </a:lnTo>
                              <a:lnTo>
                                <a:pt x="342" y="352"/>
                              </a:lnTo>
                              <a:lnTo>
                                <a:pt x="336" y="350"/>
                              </a:lnTo>
                              <a:lnTo>
                                <a:pt x="312" y="472"/>
                              </a:lnTo>
                              <a:lnTo>
                                <a:pt x="500" y="498"/>
                              </a:lnTo>
                              <a:lnTo>
                                <a:pt x="452" y="964"/>
                              </a:lnTo>
                              <a:lnTo>
                                <a:pt x="0" y="884"/>
                              </a:lnTo>
                              <a:lnTo>
                                <a:pt x="0" y="888"/>
                              </a:lnTo>
                              <a:lnTo>
                                <a:pt x="452" y="968"/>
                              </a:lnTo>
                              <a:lnTo>
                                <a:pt x="410" y="1672"/>
                              </a:lnTo>
                              <a:lnTo>
                                <a:pt x="418" y="1672"/>
                              </a:lnTo>
                              <a:lnTo>
                                <a:pt x="458" y="968"/>
                              </a:lnTo>
                              <a:lnTo>
                                <a:pt x="1050" y="982"/>
                              </a:lnTo>
                              <a:lnTo>
                                <a:pt x="1050" y="1050"/>
                              </a:lnTo>
                              <a:lnTo>
                                <a:pt x="1030" y="1050"/>
                              </a:lnTo>
                              <a:lnTo>
                                <a:pt x="1038" y="1610"/>
                              </a:lnTo>
                              <a:lnTo>
                                <a:pt x="672" y="1602"/>
                              </a:lnTo>
                              <a:lnTo>
                                <a:pt x="670" y="1642"/>
                              </a:lnTo>
                              <a:lnTo>
                                <a:pt x="674" y="1646"/>
                              </a:lnTo>
                              <a:lnTo>
                                <a:pt x="676" y="1648"/>
                              </a:lnTo>
                              <a:lnTo>
                                <a:pt x="676" y="1610"/>
                              </a:lnTo>
                              <a:lnTo>
                                <a:pt x="1046" y="162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80" name="Freeform 2901"/>
                        <p:cNvSpPr>
                          <a:spLocks/>
                        </p:cNvSpPr>
                        <p:nvPr/>
                      </p:nvSpPr>
                      <p:spPr bwMode="auto">
                        <a:xfrm>
                          <a:off x="3104" y="1481"/>
                          <a:ext cx="106" cy="394"/>
                        </a:xfrm>
                        <a:custGeom>
                          <a:avLst/>
                          <a:gdLst/>
                          <a:ahLst/>
                          <a:cxnLst>
                            <a:cxn ang="0">
                              <a:pos x="12" y="136"/>
                            </a:cxn>
                            <a:cxn ang="0">
                              <a:pos x="8" y="0"/>
                            </a:cxn>
                            <a:cxn ang="0">
                              <a:pos x="0" y="2"/>
                            </a:cxn>
                            <a:cxn ang="0">
                              <a:pos x="4" y="140"/>
                            </a:cxn>
                            <a:cxn ang="0">
                              <a:pos x="98" y="394"/>
                            </a:cxn>
                            <a:cxn ang="0">
                              <a:pos x="106" y="394"/>
                            </a:cxn>
                            <a:cxn ang="0">
                              <a:pos x="12" y="136"/>
                            </a:cxn>
                          </a:cxnLst>
                          <a:rect l="0" t="0" r="r" b="b"/>
                          <a:pathLst>
                            <a:path w="106" h="394">
                              <a:moveTo>
                                <a:pt x="12" y="136"/>
                              </a:moveTo>
                              <a:lnTo>
                                <a:pt x="8" y="0"/>
                              </a:lnTo>
                              <a:lnTo>
                                <a:pt x="0" y="2"/>
                              </a:lnTo>
                              <a:lnTo>
                                <a:pt x="4" y="140"/>
                              </a:lnTo>
                              <a:lnTo>
                                <a:pt x="98" y="394"/>
                              </a:lnTo>
                              <a:lnTo>
                                <a:pt x="106" y="394"/>
                              </a:lnTo>
                              <a:lnTo>
                                <a:pt x="12" y="13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81" name="Freeform 2902"/>
                        <p:cNvSpPr>
                          <a:spLocks/>
                        </p:cNvSpPr>
                        <p:nvPr/>
                      </p:nvSpPr>
                      <p:spPr bwMode="auto">
                        <a:xfrm>
                          <a:off x="3014" y="847"/>
                          <a:ext cx="98" cy="634"/>
                        </a:xfrm>
                        <a:custGeom>
                          <a:avLst/>
                          <a:gdLst/>
                          <a:ahLst/>
                          <a:cxnLst>
                            <a:cxn ang="0">
                              <a:pos x="98" y="626"/>
                            </a:cxn>
                            <a:cxn ang="0">
                              <a:pos x="92" y="448"/>
                            </a:cxn>
                            <a:cxn ang="0">
                              <a:pos x="62" y="410"/>
                            </a:cxn>
                            <a:cxn ang="0">
                              <a:pos x="80" y="378"/>
                            </a:cxn>
                            <a:cxn ang="0">
                              <a:pos x="6" y="2"/>
                            </a:cxn>
                            <a:cxn ang="0">
                              <a:pos x="0" y="0"/>
                            </a:cxn>
                            <a:cxn ang="0">
                              <a:pos x="74" y="378"/>
                            </a:cxn>
                            <a:cxn ang="0">
                              <a:pos x="54" y="410"/>
                            </a:cxn>
                            <a:cxn ang="0">
                              <a:pos x="84" y="448"/>
                            </a:cxn>
                            <a:cxn ang="0">
                              <a:pos x="90" y="634"/>
                            </a:cxn>
                            <a:cxn ang="0">
                              <a:pos x="90" y="626"/>
                            </a:cxn>
                            <a:cxn ang="0">
                              <a:pos x="98" y="626"/>
                            </a:cxn>
                          </a:cxnLst>
                          <a:rect l="0" t="0" r="r" b="b"/>
                          <a:pathLst>
                            <a:path w="98" h="634">
                              <a:moveTo>
                                <a:pt x="98" y="626"/>
                              </a:moveTo>
                              <a:lnTo>
                                <a:pt x="92" y="448"/>
                              </a:lnTo>
                              <a:lnTo>
                                <a:pt x="62" y="410"/>
                              </a:lnTo>
                              <a:lnTo>
                                <a:pt x="80" y="378"/>
                              </a:lnTo>
                              <a:lnTo>
                                <a:pt x="6" y="2"/>
                              </a:lnTo>
                              <a:lnTo>
                                <a:pt x="0" y="0"/>
                              </a:lnTo>
                              <a:lnTo>
                                <a:pt x="74" y="378"/>
                              </a:lnTo>
                              <a:lnTo>
                                <a:pt x="54" y="410"/>
                              </a:lnTo>
                              <a:lnTo>
                                <a:pt x="84" y="448"/>
                              </a:lnTo>
                              <a:lnTo>
                                <a:pt x="90" y="634"/>
                              </a:lnTo>
                              <a:lnTo>
                                <a:pt x="90" y="626"/>
                              </a:lnTo>
                              <a:lnTo>
                                <a:pt x="98" y="62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82" name="Rectangle 2903"/>
                        <p:cNvSpPr>
                          <a:spLocks noChangeArrowheads="1"/>
                        </p:cNvSpPr>
                        <p:nvPr/>
                      </p:nvSpPr>
                      <p:spPr bwMode="auto">
                        <a:xfrm>
                          <a:off x="2628" y="1951"/>
                          <a:ext cx="1" cy="2"/>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83" name="Rectangle 2904"/>
                        <p:cNvSpPr>
                          <a:spLocks noChangeArrowheads="1"/>
                        </p:cNvSpPr>
                        <p:nvPr/>
                      </p:nvSpPr>
                      <p:spPr bwMode="auto">
                        <a:xfrm>
                          <a:off x="2634" y="2307"/>
                          <a:ext cx="4" cy="2"/>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84" name="Freeform 2905"/>
                        <p:cNvSpPr>
                          <a:spLocks/>
                        </p:cNvSpPr>
                        <p:nvPr/>
                      </p:nvSpPr>
                      <p:spPr bwMode="auto">
                        <a:xfrm>
                          <a:off x="3202" y="1875"/>
                          <a:ext cx="8" cy="2"/>
                        </a:xfrm>
                        <a:custGeom>
                          <a:avLst/>
                          <a:gdLst/>
                          <a:ahLst/>
                          <a:cxnLst>
                            <a:cxn ang="0">
                              <a:pos x="0" y="0"/>
                            </a:cxn>
                            <a:cxn ang="0">
                              <a:pos x="2" y="2"/>
                            </a:cxn>
                            <a:cxn ang="0">
                              <a:pos x="8" y="2"/>
                            </a:cxn>
                            <a:cxn ang="0">
                              <a:pos x="8" y="0"/>
                            </a:cxn>
                            <a:cxn ang="0">
                              <a:pos x="0" y="0"/>
                            </a:cxn>
                          </a:cxnLst>
                          <a:rect l="0" t="0" r="r" b="b"/>
                          <a:pathLst>
                            <a:path w="8" h="2">
                              <a:moveTo>
                                <a:pt x="0" y="0"/>
                              </a:moveTo>
                              <a:lnTo>
                                <a:pt x="2" y="2"/>
                              </a:lnTo>
                              <a:lnTo>
                                <a:pt x="8" y="2"/>
                              </a:lnTo>
                              <a:lnTo>
                                <a:pt x="8" y="0"/>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85" name="Freeform 2906"/>
                        <p:cNvSpPr>
                          <a:spLocks/>
                        </p:cNvSpPr>
                        <p:nvPr/>
                      </p:nvSpPr>
                      <p:spPr bwMode="auto">
                        <a:xfrm>
                          <a:off x="1836" y="1681"/>
                          <a:ext cx="6" cy="6"/>
                        </a:xfrm>
                        <a:custGeom>
                          <a:avLst/>
                          <a:gdLst/>
                          <a:ahLst/>
                          <a:cxnLst>
                            <a:cxn ang="0">
                              <a:pos x="0" y="4"/>
                            </a:cxn>
                            <a:cxn ang="0">
                              <a:pos x="6" y="6"/>
                            </a:cxn>
                            <a:cxn ang="0">
                              <a:pos x="6" y="2"/>
                            </a:cxn>
                            <a:cxn ang="0">
                              <a:pos x="0" y="0"/>
                            </a:cxn>
                            <a:cxn ang="0">
                              <a:pos x="0" y="4"/>
                            </a:cxn>
                          </a:cxnLst>
                          <a:rect l="0" t="0" r="r" b="b"/>
                          <a:pathLst>
                            <a:path w="6" h="6">
                              <a:moveTo>
                                <a:pt x="0" y="4"/>
                              </a:moveTo>
                              <a:lnTo>
                                <a:pt x="6" y="6"/>
                              </a:lnTo>
                              <a:lnTo>
                                <a:pt x="6" y="2"/>
                              </a:lnTo>
                              <a:lnTo>
                                <a:pt x="0" y="0"/>
                              </a:lnTo>
                              <a:lnTo>
                                <a:pt x="0" y="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86" name="Rectangle 2907"/>
                        <p:cNvSpPr>
                          <a:spLocks noChangeArrowheads="1"/>
                        </p:cNvSpPr>
                        <p:nvPr/>
                      </p:nvSpPr>
                      <p:spPr bwMode="auto">
                        <a:xfrm>
                          <a:off x="2472" y="1335"/>
                          <a:ext cx="2" cy="1"/>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87" name="Freeform 2908"/>
                        <p:cNvSpPr>
                          <a:spLocks/>
                        </p:cNvSpPr>
                        <p:nvPr/>
                      </p:nvSpPr>
                      <p:spPr bwMode="auto">
                        <a:xfrm>
                          <a:off x="1496" y="2219"/>
                          <a:ext cx="4" cy="4"/>
                        </a:xfrm>
                        <a:custGeom>
                          <a:avLst/>
                          <a:gdLst/>
                          <a:ahLst/>
                          <a:cxnLst>
                            <a:cxn ang="0">
                              <a:pos x="0" y="0"/>
                            </a:cxn>
                            <a:cxn ang="0">
                              <a:pos x="0" y="2"/>
                            </a:cxn>
                            <a:cxn ang="0">
                              <a:pos x="4" y="4"/>
                            </a:cxn>
                            <a:cxn ang="0">
                              <a:pos x="4" y="0"/>
                            </a:cxn>
                            <a:cxn ang="0">
                              <a:pos x="0" y="0"/>
                            </a:cxn>
                            <a:cxn ang="0">
                              <a:pos x="0" y="0"/>
                            </a:cxn>
                          </a:cxnLst>
                          <a:rect l="0" t="0" r="r" b="b"/>
                          <a:pathLst>
                            <a:path w="4" h="4">
                              <a:moveTo>
                                <a:pt x="0" y="0"/>
                              </a:moveTo>
                              <a:lnTo>
                                <a:pt x="0" y="2"/>
                              </a:lnTo>
                              <a:lnTo>
                                <a:pt x="4" y="4"/>
                              </a:lnTo>
                              <a:lnTo>
                                <a:pt x="4" y="0"/>
                              </a:lnTo>
                              <a:lnTo>
                                <a:pt x="0" y="0"/>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88" name="Freeform 2909"/>
                        <p:cNvSpPr>
                          <a:spLocks/>
                        </p:cNvSpPr>
                        <p:nvPr/>
                      </p:nvSpPr>
                      <p:spPr bwMode="auto">
                        <a:xfrm>
                          <a:off x="2472" y="1581"/>
                          <a:ext cx="644" cy="62"/>
                        </a:xfrm>
                        <a:custGeom>
                          <a:avLst/>
                          <a:gdLst/>
                          <a:ahLst/>
                          <a:cxnLst>
                            <a:cxn ang="0">
                              <a:pos x="644" y="62"/>
                            </a:cxn>
                            <a:cxn ang="0">
                              <a:pos x="642" y="54"/>
                            </a:cxn>
                            <a:cxn ang="0">
                              <a:pos x="474" y="0"/>
                            </a:cxn>
                            <a:cxn ang="0">
                              <a:pos x="0" y="2"/>
                            </a:cxn>
                            <a:cxn ang="0">
                              <a:pos x="0" y="6"/>
                            </a:cxn>
                            <a:cxn ang="0">
                              <a:pos x="474" y="4"/>
                            </a:cxn>
                            <a:cxn ang="0">
                              <a:pos x="644" y="62"/>
                            </a:cxn>
                          </a:cxnLst>
                          <a:rect l="0" t="0" r="r" b="b"/>
                          <a:pathLst>
                            <a:path w="644" h="62">
                              <a:moveTo>
                                <a:pt x="644" y="62"/>
                              </a:moveTo>
                              <a:lnTo>
                                <a:pt x="642" y="54"/>
                              </a:lnTo>
                              <a:lnTo>
                                <a:pt x="474" y="0"/>
                              </a:lnTo>
                              <a:lnTo>
                                <a:pt x="0" y="2"/>
                              </a:lnTo>
                              <a:lnTo>
                                <a:pt x="0" y="6"/>
                              </a:lnTo>
                              <a:lnTo>
                                <a:pt x="474" y="4"/>
                              </a:lnTo>
                              <a:lnTo>
                                <a:pt x="644" y="6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89" name="Rectangle 2910"/>
                        <p:cNvSpPr>
                          <a:spLocks noChangeArrowheads="1"/>
                        </p:cNvSpPr>
                        <p:nvPr/>
                      </p:nvSpPr>
                      <p:spPr bwMode="auto">
                        <a:xfrm>
                          <a:off x="2472" y="1583"/>
                          <a:ext cx="1" cy="4"/>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90" name="Freeform 2911"/>
                        <p:cNvSpPr>
                          <a:spLocks/>
                        </p:cNvSpPr>
                        <p:nvPr/>
                      </p:nvSpPr>
                      <p:spPr bwMode="auto">
                        <a:xfrm>
                          <a:off x="3896" y="1623"/>
                          <a:ext cx="4" cy="6"/>
                        </a:xfrm>
                        <a:custGeom>
                          <a:avLst/>
                          <a:gdLst/>
                          <a:ahLst/>
                          <a:cxnLst>
                            <a:cxn ang="0">
                              <a:pos x="4" y="4"/>
                            </a:cxn>
                            <a:cxn ang="0">
                              <a:pos x="4" y="4"/>
                            </a:cxn>
                            <a:cxn ang="0">
                              <a:pos x="0" y="0"/>
                            </a:cxn>
                            <a:cxn ang="0">
                              <a:pos x="0" y="4"/>
                            </a:cxn>
                            <a:cxn ang="0">
                              <a:pos x="2" y="6"/>
                            </a:cxn>
                            <a:cxn ang="0">
                              <a:pos x="4" y="4"/>
                            </a:cxn>
                          </a:cxnLst>
                          <a:rect l="0" t="0" r="r" b="b"/>
                          <a:pathLst>
                            <a:path w="4" h="6">
                              <a:moveTo>
                                <a:pt x="4" y="4"/>
                              </a:moveTo>
                              <a:lnTo>
                                <a:pt x="4" y="4"/>
                              </a:lnTo>
                              <a:lnTo>
                                <a:pt x="0" y="0"/>
                              </a:lnTo>
                              <a:lnTo>
                                <a:pt x="0" y="4"/>
                              </a:lnTo>
                              <a:lnTo>
                                <a:pt x="2" y="6"/>
                              </a:lnTo>
                              <a:lnTo>
                                <a:pt x="4" y="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91" name="Freeform 2912"/>
                        <p:cNvSpPr>
                          <a:spLocks/>
                        </p:cNvSpPr>
                        <p:nvPr/>
                      </p:nvSpPr>
                      <p:spPr bwMode="auto">
                        <a:xfrm>
                          <a:off x="3440" y="1043"/>
                          <a:ext cx="6" cy="6"/>
                        </a:xfrm>
                        <a:custGeom>
                          <a:avLst/>
                          <a:gdLst/>
                          <a:ahLst/>
                          <a:cxnLst>
                            <a:cxn ang="0">
                              <a:pos x="6" y="0"/>
                            </a:cxn>
                            <a:cxn ang="0">
                              <a:pos x="0" y="4"/>
                            </a:cxn>
                            <a:cxn ang="0">
                              <a:pos x="0" y="6"/>
                            </a:cxn>
                            <a:cxn ang="0">
                              <a:pos x="4" y="6"/>
                            </a:cxn>
                            <a:cxn ang="0">
                              <a:pos x="6" y="0"/>
                            </a:cxn>
                          </a:cxnLst>
                          <a:rect l="0" t="0" r="r" b="b"/>
                          <a:pathLst>
                            <a:path w="6" h="6">
                              <a:moveTo>
                                <a:pt x="6" y="0"/>
                              </a:moveTo>
                              <a:lnTo>
                                <a:pt x="0" y="4"/>
                              </a:lnTo>
                              <a:lnTo>
                                <a:pt x="0" y="6"/>
                              </a:lnTo>
                              <a:lnTo>
                                <a:pt x="4" y="6"/>
                              </a:lnTo>
                              <a:lnTo>
                                <a:pt x="6"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92" name="Freeform 2913"/>
                        <p:cNvSpPr>
                          <a:spLocks/>
                        </p:cNvSpPr>
                        <p:nvPr/>
                      </p:nvSpPr>
                      <p:spPr bwMode="auto">
                        <a:xfrm>
                          <a:off x="3362" y="1049"/>
                          <a:ext cx="576" cy="1180"/>
                        </a:xfrm>
                        <a:custGeom>
                          <a:avLst/>
                          <a:gdLst/>
                          <a:ahLst/>
                          <a:cxnLst>
                            <a:cxn ang="0">
                              <a:pos x="0" y="130"/>
                            </a:cxn>
                            <a:cxn ang="0">
                              <a:pos x="30" y="268"/>
                            </a:cxn>
                            <a:cxn ang="0">
                              <a:pos x="168" y="352"/>
                            </a:cxn>
                            <a:cxn ang="0">
                              <a:pos x="178" y="410"/>
                            </a:cxn>
                            <a:cxn ang="0">
                              <a:pos x="194" y="484"/>
                            </a:cxn>
                            <a:cxn ang="0">
                              <a:pos x="266" y="554"/>
                            </a:cxn>
                            <a:cxn ang="0">
                              <a:pos x="274" y="610"/>
                            </a:cxn>
                            <a:cxn ang="0">
                              <a:pos x="214" y="676"/>
                            </a:cxn>
                            <a:cxn ang="0">
                              <a:pos x="234" y="716"/>
                            </a:cxn>
                            <a:cxn ang="0">
                              <a:pos x="194" y="786"/>
                            </a:cxn>
                            <a:cxn ang="0">
                              <a:pos x="194" y="816"/>
                            </a:cxn>
                            <a:cxn ang="0">
                              <a:pos x="196" y="816"/>
                            </a:cxn>
                            <a:cxn ang="0">
                              <a:pos x="196" y="820"/>
                            </a:cxn>
                            <a:cxn ang="0">
                              <a:pos x="194" y="820"/>
                            </a:cxn>
                            <a:cxn ang="0">
                              <a:pos x="194" y="834"/>
                            </a:cxn>
                            <a:cxn ang="0">
                              <a:pos x="292" y="960"/>
                            </a:cxn>
                            <a:cxn ang="0">
                              <a:pos x="324" y="960"/>
                            </a:cxn>
                            <a:cxn ang="0">
                              <a:pos x="324" y="1040"/>
                            </a:cxn>
                            <a:cxn ang="0">
                              <a:pos x="404" y="1098"/>
                            </a:cxn>
                            <a:cxn ang="0">
                              <a:pos x="434" y="1180"/>
                            </a:cxn>
                            <a:cxn ang="0">
                              <a:pos x="456" y="1136"/>
                            </a:cxn>
                            <a:cxn ang="0">
                              <a:pos x="506" y="1162"/>
                            </a:cxn>
                            <a:cxn ang="0">
                              <a:pos x="548" y="1106"/>
                            </a:cxn>
                            <a:cxn ang="0">
                              <a:pos x="560" y="1024"/>
                            </a:cxn>
                            <a:cxn ang="0">
                              <a:pos x="576" y="942"/>
                            </a:cxn>
                            <a:cxn ang="0">
                              <a:pos x="538" y="578"/>
                            </a:cxn>
                            <a:cxn ang="0">
                              <a:pos x="536" y="580"/>
                            </a:cxn>
                            <a:cxn ang="0">
                              <a:pos x="534" y="578"/>
                            </a:cxn>
                            <a:cxn ang="0">
                              <a:pos x="574" y="942"/>
                            </a:cxn>
                            <a:cxn ang="0">
                              <a:pos x="554" y="1024"/>
                            </a:cxn>
                            <a:cxn ang="0">
                              <a:pos x="546" y="1106"/>
                            </a:cxn>
                            <a:cxn ang="0">
                              <a:pos x="506" y="1158"/>
                            </a:cxn>
                            <a:cxn ang="0">
                              <a:pos x="456" y="1130"/>
                            </a:cxn>
                            <a:cxn ang="0">
                              <a:pos x="434" y="1172"/>
                            </a:cxn>
                            <a:cxn ang="0">
                              <a:pos x="406" y="1094"/>
                            </a:cxn>
                            <a:cxn ang="0">
                              <a:pos x="328" y="1040"/>
                            </a:cxn>
                            <a:cxn ang="0">
                              <a:pos x="328" y="956"/>
                            </a:cxn>
                            <a:cxn ang="0">
                              <a:pos x="294" y="956"/>
                            </a:cxn>
                            <a:cxn ang="0">
                              <a:pos x="198" y="834"/>
                            </a:cxn>
                            <a:cxn ang="0">
                              <a:pos x="198" y="786"/>
                            </a:cxn>
                            <a:cxn ang="0">
                              <a:pos x="240" y="716"/>
                            </a:cxn>
                            <a:cxn ang="0">
                              <a:pos x="220" y="676"/>
                            </a:cxn>
                            <a:cxn ang="0">
                              <a:pos x="276" y="610"/>
                            </a:cxn>
                            <a:cxn ang="0">
                              <a:pos x="268" y="550"/>
                            </a:cxn>
                            <a:cxn ang="0">
                              <a:pos x="198" y="484"/>
                            </a:cxn>
                            <a:cxn ang="0">
                              <a:pos x="170" y="350"/>
                            </a:cxn>
                            <a:cxn ang="0">
                              <a:pos x="32" y="268"/>
                            </a:cxn>
                            <a:cxn ang="0">
                              <a:pos x="4" y="134"/>
                            </a:cxn>
                            <a:cxn ang="0">
                              <a:pos x="40" y="92"/>
                            </a:cxn>
                            <a:cxn ang="0">
                              <a:pos x="82" y="0"/>
                            </a:cxn>
                            <a:cxn ang="0">
                              <a:pos x="78" y="0"/>
                            </a:cxn>
                            <a:cxn ang="0">
                              <a:pos x="40" y="88"/>
                            </a:cxn>
                            <a:cxn ang="0">
                              <a:pos x="0" y="130"/>
                            </a:cxn>
                          </a:cxnLst>
                          <a:rect l="0" t="0" r="r" b="b"/>
                          <a:pathLst>
                            <a:path w="576" h="1180">
                              <a:moveTo>
                                <a:pt x="0" y="130"/>
                              </a:moveTo>
                              <a:lnTo>
                                <a:pt x="30" y="268"/>
                              </a:lnTo>
                              <a:lnTo>
                                <a:pt x="168" y="352"/>
                              </a:lnTo>
                              <a:lnTo>
                                <a:pt x="178" y="410"/>
                              </a:lnTo>
                              <a:lnTo>
                                <a:pt x="194" y="484"/>
                              </a:lnTo>
                              <a:lnTo>
                                <a:pt x="266" y="554"/>
                              </a:lnTo>
                              <a:lnTo>
                                <a:pt x="274" y="610"/>
                              </a:lnTo>
                              <a:lnTo>
                                <a:pt x="214" y="676"/>
                              </a:lnTo>
                              <a:lnTo>
                                <a:pt x="234" y="716"/>
                              </a:lnTo>
                              <a:lnTo>
                                <a:pt x="194" y="786"/>
                              </a:lnTo>
                              <a:lnTo>
                                <a:pt x="194" y="816"/>
                              </a:lnTo>
                              <a:lnTo>
                                <a:pt x="196" y="816"/>
                              </a:lnTo>
                              <a:lnTo>
                                <a:pt x="196" y="820"/>
                              </a:lnTo>
                              <a:lnTo>
                                <a:pt x="194" y="820"/>
                              </a:lnTo>
                              <a:lnTo>
                                <a:pt x="194" y="834"/>
                              </a:lnTo>
                              <a:lnTo>
                                <a:pt x="292" y="960"/>
                              </a:lnTo>
                              <a:lnTo>
                                <a:pt x="324" y="960"/>
                              </a:lnTo>
                              <a:lnTo>
                                <a:pt x="324" y="1040"/>
                              </a:lnTo>
                              <a:lnTo>
                                <a:pt x="404" y="1098"/>
                              </a:lnTo>
                              <a:lnTo>
                                <a:pt x="434" y="1180"/>
                              </a:lnTo>
                              <a:lnTo>
                                <a:pt x="456" y="1136"/>
                              </a:lnTo>
                              <a:lnTo>
                                <a:pt x="506" y="1162"/>
                              </a:lnTo>
                              <a:lnTo>
                                <a:pt x="548" y="1106"/>
                              </a:lnTo>
                              <a:lnTo>
                                <a:pt x="560" y="1024"/>
                              </a:lnTo>
                              <a:lnTo>
                                <a:pt x="576" y="942"/>
                              </a:lnTo>
                              <a:lnTo>
                                <a:pt x="538" y="578"/>
                              </a:lnTo>
                              <a:lnTo>
                                <a:pt x="536" y="580"/>
                              </a:lnTo>
                              <a:lnTo>
                                <a:pt x="534" y="578"/>
                              </a:lnTo>
                              <a:lnTo>
                                <a:pt x="574" y="942"/>
                              </a:lnTo>
                              <a:lnTo>
                                <a:pt x="554" y="1024"/>
                              </a:lnTo>
                              <a:lnTo>
                                <a:pt x="546" y="1106"/>
                              </a:lnTo>
                              <a:lnTo>
                                <a:pt x="506" y="1158"/>
                              </a:lnTo>
                              <a:lnTo>
                                <a:pt x="456" y="1130"/>
                              </a:lnTo>
                              <a:lnTo>
                                <a:pt x="434" y="1172"/>
                              </a:lnTo>
                              <a:lnTo>
                                <a:pt x="406" y="1094"/>
                              </a:lnTo>
                              <a:lnTo>
                                <a:pt x="328" y="1040"/>
                              </a:lnTo>
                              <a:lnTo>
                                <a:pt x="328" y="956"/>
                              </a:lnTo>
                              <a:lnTo>
                                <a:pt x="294" y="956"/>
                              </a:lnTo>
                              <a:lnTo>
                                <a:pt x="198" y="834"/>
                              </a:lnTo>
                              <a:lnTo>
                                <a:pt x="198" y="786"/>
                              </a:lnTo>
                              <a:lnTo>
                                <a:pt x="240" y="716"/>
                              </a:lnTo>
                              <a:lnTo>
                                <a:pt x="220" y="676"/>
                              </a:lnTo>
                              <a:lnTo>
                                <a:pt x="276" y="610"/>
                              </a:lnTo>
                              <a:lnTo>
                                <a:pt x="268" y="550"/>
                              </a:lnTo>
                              <a:lnTo>
                                <a:pt x="198" y="484"/>
                              </a:lnTo>
                              <a:lnTo>
                                <a:pt x="170" y="350"/>
                              </a:lnTo>
                              <a:lnTo>
                                <a:pt x="32" y="268"/>
                              </a:lnTo>
                              <a:lnTo>
                                <a:pt x="4" y="134"/>
                              </a:lnTo>
                              <a:lnTo>
                                <a:pt x="40" y="92"/>
                              </a:lnTo>
                              <a:lnTo>
                                <a:pt x="82" y="0"/>
                              </a:lnTo>
                              <a:lnTo>
                                <a:pt x="78" y="0"/>
                              </a:lnTo>
                              <a:lnTo>
                                <a:pt x="40" y="88"/>
                              </a:lnTo>
                              <a:lnTo>
                                <a:pt x="0" y="13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93" name="Rectangle 2914"/>
                        <p:cNvSpPr>
                          <a:spLocks noChangeArrowheads="1"/>
                        </p:cNvSpPr>
                        <p:nvPr/>
                      </p:nvSpPr>
                      <p:spPr bwMode="auto">
                        <a:xfrm>
                          <a:off x="3556" y="1865"/>
                          <a:ext cx="2" cy="4"/>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94" name="Freeform 2915"/>
                        <p:cNvSpPr>
                          <a:spLocks/>
                        </p:cNvSpPr>
                        <p:nvPr/>
                      </p:nvSpPr>
                      <p:spPr bwMode="auto">
                        <a:xfrm>
                          <a:off x="3112" y="1457"/>
                          <a:ext cx="428" cy="24"/>
                        </a:xfrm>
                        <a:custGeom>
                          <a:avLst/>
                          <a:gdLst/>
                          <a:ahLst/>
                          <a:cxnLst>
                            <a:cxn ang="0">
                              <a:pos x="428" y="6"/>
                            </a:cxn>
                            <a:cxn ang="0">
                              <a:pos x="426" y="0"/>
                            </a:cxn>
                            <a:cxn ang="0">
                              <a:pos x="0" y="16"/>
                            </a:cxn>
                            <a:cxn ang="0">
                              <a:pos x="0" y="24"/>
                            </a:cxn>
                            <a:cxn ang="0">
                              <a:pos x="428" y="6"/>
                            </a:cxn>
                          </a:cxnLst>
                          <a:rect l="0" t="0" r="r" b="b"/>
                          <a:pathLst>
                            <a:path w="428" h="24">
                              <a:moveTo>
                                <a:pt x="428" y="6"/>
                              </a:moveTo>
                              <a:lnTo>
                                <a:pt x="426" y="0"/>
                              </a:lnTo>
                              <a:lnTo>
                                <a:pt x="0" y="16"/>
                              </a:lnTo>
                              <a:lnTo>
                                <a:pt x="0" y="24"/>
                              </a:lnTo>
                              <a:lnTo>
                                <a:pt x="428" y="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95" name="Freeform 2916"/>
                        <p:cNvSpPr>
                          <a:spLocks/>
                        </p:cNvSpPr>
                        <p:nvPr/>
                      </p:nvSpPr>
                      <p:spPr bwMode="auto">
                        <a:xfrm>
                          <a:off x="3104" y="1481"/>
                          <a:ext cx="1" cy="2"/>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96" name="Freeform 2917"/>
                        <p:cNvSpPr>
                          <a:spLocks/>
                        </p:cNvSpPr>
                        <p:nvPr/>
                      </p:nvSpPr>
                      <p:spPr bwMode="auto">
                        <a:xfrm>
                          <a:off x="3104" y="1473"/>
                          <a:ext cx="8" cy="10"/>
                        </a:xfrm>
                        <a:custGeom>
                          <a:avLst/>
                          <a:gdLst/>
                          <a:ahLst/>
                          <a:cxnLst>
                            <a:cxn ang="0">
                              <a:pos x="8" y="0"/>
                            </a:cxn>
                            <a:cxn ang="0">
                              <a:pos x="0" y="0"/>
                            </a:cxn>
                            <a:cxn ang="0">
                              <a:pos x="0" y="8"/>
                            </a:cxn>
                            <a:cxn ang="0">
                              <a:pos x="0" y="10"/>
                            </a:cxn>
                            <a:cxn ang="0">
                              <a:pos x="8" y="8"/>
                            </a:cxn>
                            <a:cxn ang="0">
                              <a:pos x="8" y="0"/>
                            </a:cxn>
                          </a:cxnLst>
                          <a:rect l="0" t="0" r="r" b="b"/>
                          <a:pathLst>
                            <a:path w="8" h="10">
                              <a:moveTo>
                                <a:pt x="8" y="0"/>
                              </a:moveTo>
                              <a:lnTo>
                                <a:pt x="0" y="0"/>
                              </a:lnTo>
                              <a:lnTo>
                                <a:pt x="0" y="8"/>
                              </a:lnTo>
                              <a:lnTo>
                                <a:pt x="0" y="10"/>
                              </a:lnTo>
                              <a:lnTo>
                                <a:pt x="8" y="8"/>
                              </a:lnTo>
                              <a:lnTo>
                                <a:pt x="8"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97" name="Freeform 2918"/>
                        <p:cNvSpPr>
                          <a:spLocks/>
                        </p:cNvSpPr>
                        <p:nvPr/>
                      </p:nvSpPr>
                      <p:spPr bwMode="auto">
                        <a:xfrm>
                          <a:off x="2474" y="1229"/>
                          <a:ext cx="612" cy="6"/>
                        </a:xfrm>
                        <a:custGeom>
                          <a:avLst/>
                          <a:gdLst/>
                          <a:ahLst/>
                          <a:cxnLst>
                            <a:cxn ang="0">
                              <a:pos x="612" y="0"/>
                            </a:cxn>
                            <a:cxn ang="0">
                              <a:pos x="0" y="2"/>
                            </a:cxn>
                            <a:cxn ang="0">
                              <a:pos x="0" y="6"/>
                            </a:cxn>
                            <a:cxn ang="0">
                              <a:pos x="610" y="4"/>
                            </a:cxn>
                            <a:cxn ang="0">
                              <a:pos x="612" y="0"/>
                            </a:cxn>
                          </a:cxnLst>
                          <a:rect l="0" t="0" r="r" b="b"/>
                          <a:pathLst>
                            <a:path w="612" h="6">
                              <a:moveTo>
                                <a:pt x="612" y="0"/>
                              </a:moveTo>
                              <a:lnTo>
                                <a:pt x="0" y="2"/>
                              </a:lnTo>
                              <a:lnTo>
                                <a:pt x="0" y="6"/>
                              </a:lnTo>
                              <a:lnTo>
                                <a:pt x="610" y="4"/>
                              </a:lnTo>
                              <a:lnTo>
                                <a:pt x="612"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98" name="Rectangle 2919"/>
                        <p:cNvSpPr>
                          <a:spLocks noChangeArrowheads="1"/>
                        </p:cNvSpPr>
                        <p:nvPr/>
                      </p:nvSpPr>
                      <p:spPr bwMode="auto">
                        <a:xfrm>
                          <a:off x="2472" y="1231"/>
                          <a:ext cx="2" cy="4"/>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99" name="Freeform 2920"/>
                        <p:cNvSpPr>
                          <a:spLocks/>
                        </p:cNvSpPr>
                        <p:nvPr/>
                      </p:nvSpPr>
                      <p:spPr bwMode="auto">
                        <a:xfrm>
                          <a:off x="3808" y="1181"/>
                          <a:ext cx="14" cy="4"/>
                        </a:xfrm>
                        <a:custGeom>
                          <a:avLst/>
                          <a:gdLst/>
                          <a:ahLst/>
                          <a:cxnLst>
                            <a:cxn ang="0">
                              <a:pos x="4" y="4"/>
                            </a:cxn>
                            <a:cxn ang="0">
                              <a:pos x="14" y="4"/>
                            </a:cxn>
                            <a:cxn ang="0">
                              <a:pos x="4" y="0"/>
                            </a:cxn>
                            <a:cxn ang="0">
                              <a:pos x="0" y="0"/>
                            </a:cxn>
                            <a:cxn ang="0">
                              <a:pos x="0" y="4"/>
                            </a:cxn>
                            <a:cxn ang="0">
                              <a:pos x="4" y="4"/>
                            </a:cxn>
                          </a:cxnLst>
                          <a:rect l="0" t="0" r="r" b="b"/>
                          <a:pathLst>
                            <a:path w="14" h="4">
                              <a:moveTo>
                                <a:pt x="4" y="4"/>
                              </a:moveTo>
                              <a:lnTo>
                                <a:pt x="14" y="4"/>
                              </a:lnTo>
                              <a:lnTo>
                                <a:pt x="4" y="0"/>
                              </a:lnTo>
                              <a:lnTo>
                                <a:pt x="0" y="0"/>
                              </a:lnTo>
                              <a:lnTo>
                                <a:pt x="0" y="4"/>
                              </a:lnTo>
                              <a:lnTo>
                                <a:pt x="4" y="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00" name="Freeform 2921"/>
                        <p:cNvSpPr>
                          <a:spLocks/>
                        </p:cNvSpPr>
                        <p:nvPr/>
                      </p:nvSpPr>
                      <p:spPr bwMode="auto">
                        <a:xfrm>
                          <a:off x="3540" y="1063"/>
                          <a:ext cx="272" cy="122"/>
                        </a:xfrm>
                        <a:custGeom>
                          <a:avLst/>
                          <a:gdLst/>
                          <a:ahLst/>
                          <a:cxnLst>
                            <a:cxn ang="0">
                              <a:pos x="230" y="84"/>
                            </a:cxn>
                            <a:cxn ang="0">
                              <a:pos x="240" y="122"/>
                            </a:cxn>
                            <a:cxn ang="0">
                              <a:pos x="272" y="122"/>
                            </a:cxn>
                            <a:cxn ang="0">
                              <a:pos x="268" y="122"/>
                            </a:cxn>
                            <a:cxn ang="0">
                              <a:pos x="268" y="118"/>
                            </a:cxn>
                            <a:cxn ang="0">
                              <a:pos x="242" y="118"/>
                            </a:cxn>
                            <a:cxn ang="0">
                              <a:pos x="236" y="80"/>
                            </a:cxn>
                            <a:cxn ang="0">
                              <a:pos x="24" y="52"/>
                            </a:cxn>
                            <a:cxn ang="0">
                              <a:pos x="6" y="0"/>
                            </a:cxn>
                            <a:cxn ang="0">
                              <a:pos x="0" y="0"/>
                            </a:cxn>
                            <a:cxn ang="0">
                              <a:pos x="22" y="58"/>
                            </a:cxn>
                            <a:cxn ang="0">
                              <a:pos x="230" y="84"/>
                            </a:cxn>
                          </a:cxnLst>
                          <a:rect l="0" t="0" r="r" b="b"/>
                          <a:pathLst>
                            <a:path w="272" h="122">
                              <a:moveTo>
                                <a:pt x="230" y="84"/>
                              </a:moveTo>
                              <a:lnTo>
                                <a:pt x="240" y="122"/>
                              </a:lnTo>
                              <a:lnTo>
                                <a:pt x="272" y="122"/>
                              </a:lnTo>
                              <a:lnTo>
                                <a:pt x="268" y="122"/>
                              </a:lnTo>
                              <a:lnTo>
                                <a:pt x="268" y="118"/>
                              </a:lnTo>
                              <a:lnTo>
                                <a:pt x="242" y="118"/>
                              </a:lnTo>
                              <a:lnTo>
                                <a:pt x="236" y="80"/>
                              </a:lnTo>
                              <a:lnTo>
                                <a:pt x="24" y="52"/>
                              </a:lnTo>
                              <a:lnTo>
                                <a:pt x="6" y="0"/>
                              </a:lnTo>
                              <a:lnTo>
                                <a:pt x="0" y="0"/>
                              </a:lnTo>
                              <a:lnTo>
                                <a:pt x="22" y="58"/>
                              </a:lnTo>
                              <a:lnTo>
                                <a:pt x="230" y="8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01" name="Freeform 2922"/>
                        <p:cNvSpPr>
                          <a:spLocks/>
                        </p:cNvSpPr>
                        <p:nvPr/>
                      </p:nvSpPr>
                      <p:spPr bwMode="auto">
                        <a:xfrm>
                          <a:off x="3232" y="1939"/>
                          <a:ext cx="142" cy="762"/>
                        </a:xfrm>
                        <a:custGeom>
                          <a:avLst/>
                          <a:gdLst/>
                          <a:ahLst/>
                          <a:cxnLst>
                            <a:cxn ang="0">
                              <a:pos x="28" y="66"/>
                            </a:cxn>
                            <a:cxn ang="0">
                              <a:pos x="46" y="0"/>
                            </a:cxn>
                            <a:cxn ang="0">
                              <a:pos x="0" y="0"/>
                            </a:cxn>
                            <a:cxn ang="0">
                              <a:pos x="2" y="6"/>
                            </a:cxn>
                            <a:cxn ang="0">
                              <a:pos x="38" y="6"/>
                            </a:cxn>
                            <a:cxn ang="0">
                              <a:pos x="22" y="68"/>
                            </a:cxn>
                            <a:cxn ang="0">
                              <a:pos x="76" y="96"/>
                            </a:cxn>
                            <a:cxn ang="0">
                              <a:pos x="96" y="344"/>
                            </a:cxn>
                            <a:cxn ang="0">
                              <a:pos x="102" y="344"/>
                            </a:cxn>
                            <a:cxn ang="0">
                              <a:pos x="100" y="350"/>
                            </a:cxn>
                            <a:cxn ang="0">
                              <a:pos x="98" y="350"/>
                            </a:cxn>
                            <a:cxn ang="0">
                              <a:pos x="132" y="758"/>
                            </a:cxn>
                            <a:cxn ang="0">
                              <a:pos x="142" y="762"/>
                            </a:cxn>
                            <a:cxn ang="0">
                              <a:pos x="110" y="404"/>
                            </a:cxn>
                            <a:cxn ang="0">
                              <a:pos x="106" y="404"/>
                            </a:cxn>
                            <a:cxn ang="0">
                              <a:pos x="106" y="400"/>
                            </a:cxn>
                            <a:cxn ang="0">
                              <a:pos x="110" y="400"/>
                            </a:cxn>
                            <a:cxn ang="0">
                              <a:pos x="82" y="90"/>
                            </a:cxn>
                            <a:cxn ang="0">
                              <a:pos x="28" y="66"/>
                            </a:cxn>
                          </a:cxnLst>
                          <a:rect l="0" t="0" r="r" b="b"/>
                          <a:pathLst>
                            <a:path w="142" h="762">
                              <a:moveTo>
                                <a:pt x="28" y="66"/>
                              </a:moveTo>
                              <a:lnTo>
                                <a:pt x="46" y="0"/>
                              </a:lnTo>
                              <a:lnTo>
                                <a:pt x="0" y="0"/>
                              </a:lnTo>
                              <a:lnTo>
                                <a:pt x="2" y="6"/>
                              </a:lnTo>
                              <a:lnTo>
                                <a:pt x="38" y="6"/>
                              </a:lnTo>
                              <a:lnTo>
                                <a:pt x="22" y="68"/>
                              </a:lnTo>
                              <a:lnTo>
                                <a:pt x="76" y="96"/>
                              </a:lnTo>
                              <a:lnTo>
                                <a:pt x="96" y="344"/>
                              </a:lnTo>
                              <a:lnTo>
                                <a:pt x="102" y="344"/>
                              </a:lnTo>
                              <a:lnTo>
                                <a:pt x="100" y="350"/>
                              </a:lnTo>
                              <a:lnTo>
                                <a:pt x="98" y="350"/>
                              </a:lnTo>
                              <a:lnTo>
                                <a:pt x="132" y="758"/>
                              </a:lnTo>
                              <a:lnTo>
                                <a:pt x="142" y="762"/>
                              </a:lnTo>
                              <a:lnTo>
                                <a:pt x="110" y="404"/>
                              </a:lnTo>
                              <a:lnTo>
                                <a:pt x="106" y="404"/>
                              </a:lnTo>
                              <a:lnTo>
                                <a:pt x="106" y="400"/>
                              </a:lnTo>
                              <a:lnTo>
                                <a:pt x="110" y="400"/>
                              </a:lnTo>
                              <a:lnTo>
                                <a:pt x="82" y="90"/>
                              </a:lnTo>
                              <a:lnTo>
                                <a:pt x="28" y="6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02" name="Freeform 2923"/>
                        <p:cNvSpPr>
                          <a:spLocks/>
                        </p:cNvSpPr>
                        <p:nvPr/>
                      </p:nvSpPr>
                      <p:spPr bwMode="auto">
                        <a:xfrm>
                          <a:off x="3364" y="2697"/>
                          <a:ext cx="10" cy="8"/>
                        </a:xfrm>
                        <a:custGeom>
                          <a:avLst/>
                          <a:gdLst/>
                          <a:ahLst/>
                          <a:cxnLst>
                            <a:cxn ang="0">
                              <a:pos x="0" y="4"/>
                            </a:cxn>
                            <a:cxn ang="0">
                              <a:pos x="10" y="8"/>
                            </a:cxn>
                            <a:cxn ang="0">
                              <a:pos x="10" y="4"/>
                            </a:cxn>
                            <a:cxn ang="0">
                              <a:pos x="0" y="0"/>
                            </a:cxn>
                            <a:cxn ang="0">
                              <a:pos x="0" y="4"/>
                            </a:cxn>
                          </a:cxnLst>
                          <a:rect l="0" t="0" r="r" b="b"/>
                          <a:pathLst>
                            <a:path w="10" h="8">
                              <a:moveTo>
                                <a:pt x="0" y="4"/>
                              </a:moveTo>
                              <a:lnTo>
                                <a:pt x="10" y="8"/>
                              </a:lnTo>
                              <a:lnTo>
                                <a:pt x="10" y="4"/>
                              </a:lnTo>
                              <a:lnTo>
                                <a:pt x="0" y="0"/>
                              </a:lnTo>
                              <a:lnTo>
                                <a:pt x="0" y="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03" name="Freeform 2924"/>
                        <p:cNvSpPr>
                          <a:spLocks/>
                        </p:cNvSpPr>
                        <p:nvPr/>
                      </p:nvSpPr>
                      <p:spPr bwMode="auto">
                        <a:xfrm>
                          <a:off x="3328" y="2283"/>
                          <a:ext cx="6" cy="6"/>
                        </a:xfrm>
                        <a:custGeom>
                          <a:avLst/>
                          <a:gdLst/>
                          <a:ahLst/>
                          <a:cxnLst>
                            <a:cxn ang="0">
                              <a:pos x="6" y="0"/>
                            </a:cxn>
                            <a:cxn ang="0">
                              <a:pos x="0" y="0"/>
                            </a:cxn>
                            <a:cxn ang="0">
                              <a:pos x="2" y="6"/>
                            </a:cxn>
                            <a:cxn ang="0">
                              <a:pos x="4" y="6"/>
                            </a:cxn>
                            <a:cxn ang="0">
                              <a:pos x="6" y="0"/>
                            </a:cxn>
                          </a:cxnLst>
                          <a:rect l="0" t="0" r="r" b="b"/>
                          <a:pathLst>
                            <a:path w="6" h="6">
                              <a:moveTo>
                                <a:pt x="6" y="0"/>
                              </a:moveTo>
                              <a:lnTo>
                                <a:pt x="0" y="0"/>
                              </a:lnTo>
                              <a:lnTo>
                                <a:pt x="2" y="6"/>
                              </a:lnTo>
                              <a:lnTo>
                                <a:pt x="4" y="6"/>
                              </a:lnTo>
                              <a:lnTo>
                                <a:pt x="6"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04" name="Freeform 2925"/>
                        <p:cNvSpPr>
                          <a:spLocks/>
                        </p:cNvSpPr>
                        <p:nvPr/>
                      </p:nvSpPr>
                      <p:spPr bwMode="auto">
                        <a:xfrm>
                          <a:off x="3226" y="1939"/>
                          <a:ext cx="8" cy="6"/>
                        </a:xfrm>
                        <a:custGeom>
                          <a:avLst/>
                          <a:gdLst/>
                          <a:ahLst/>
                          <a:cxnLst>
                            <a:cxn ang="0">
                              <a:pos x="0" y="0"/>
                            </a:cxn>
                            <a:cxn ang="0">
                              <a:pos x="0" y="6"/>
                            </a:cxn>
                            <a:cxn ang="0">
                              <a:pos x="8" y="6"/>
                            </a:cxn>
                            <a:cxn ang="0">
                              <a:pos x="6" y="0"/>
                            </a:cxn>
                            <a:cxn ang="0">
                              <a:pos x="0" y="0"/>
                            </a:cxn>
                          </a:cxnLst>
                          <a:rect l="0" t="0" r="r" b="b"/>
                          <a:pathLst>
                            <a:path w="8" h="6">
                              <a:moveTo>
                                <a:pt x="0" y="0"/>
                              </a:moveTo>
                              <a:lnTo>
                                <a:pt x="0" y="6"/>
                              </a:lnTo>
                              <a:lnTo>
                                <a:pt x="8" y="6"/>
                              </a:lnTo>
                              <a:lnTo>
                                <a:pt x="6" y="0"/>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05" name="Freeform 2926"/>
                        <p:cNvSpPr>
                          <a:spLocks/>
                        </p:cNvSpPr>
                        <p:nvPr/>
                      </p:nvSpPr>
                      <p:spPr bwMode="auto">
                        <a:xfrm>
                          <a:off x="5076" y="1971"/>
                          <a:ext cx="4" cy="4"/>
                        </a:xfrm>
                        <a:custGeom>
                          <a:avLst/>
                          <a:gdLst/>
                          <a:ahLst/>
                          <a:cxnLst>
                            <a:cxn ang="0">
                              <a:pos x="4" y="4"/>
                            </a:cxn>
                            <a:cxn ang="0">
                              <a:pos x="2" y="0"/>
                            </a:cxn>
                            <a:cxn ang="0">
                              <a:pos x="0" y="0"/>
                            </a:cxn>
                            <a:cxn ang="0">
                              <a:pos x="2" y="4"/>
                            </a:cxn>
                            <a:cxn ang="0">
                              <a:pos x="4" y="4"/>
                            </a:cxn>
                          </a:cxnLst>
                          <a:rect l="0" t="0" r="r" b="b"/>
                          <a:pathLst>
                            <a:path w="4" h="4">
                              <a:moveTo>
                                <a:pt x="4" y="4"/>
                              </a:moveTo>
                              <a:lnTo>
                                <a:pt x="2" y="0"/>
                              </a:lnTo>
                              <a:lnTo>
                                <a:pt x="0" y="0"/>
                              </a:lnTo>
                              <a:lnTo>
                                <a:pt x="2" y="4"/>
                              </a:lnTo>
                              <a:lnTo>
                                <a:pt x="4" y="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06" name="Freeform 2927"/>
                        <p:cNvSpPr>
                          <a:spLocks/>
                        </p:cNvSpPr>
                        <p:nvPr/>
                      </p:nvSpPr>
                      <p:spPr bwMode="auto">
                        <a:xfrm>
                          <a:off x="3342" y="1971"/>
                          <a:ext cx="1736" cy="412"/>
                        </a:xfrm>
                        <a:custGeom>
                          <a:avLst/>
                          <a:gdLst/>
                          <a:ahLst/>
                          <a:cxnLst>
                            <a:cxn ang="0">
                              <a:pos x="1024" y="202"/>
                            </a:cxn>
                            <a:cxn ang="0">
                              <a:pos x="1022" y="206"/>
                            </a:cxn>
                            <a:cxn ang="0">
                              <a:pos x="1014" y="210"/>
                            </a:cxn>
                            <a:cxn ang="0">
                              <a:pos x="1018" y="204"/>
                            </a:cxn>
                            <a:cxn ang="0">
                              <a:pos x="756" y="258"/>
                            </a:cxn>
                            <a:cxn ang="0">
                              <a:pos x="476" y="304"/>
                            </a:cxn>
                            <a:cxn ang="0">
                              <a:pos x="454" y="308"/>
                            </a:cxn>
                            <a:cxn ang="0">
                              <a:pos x="454" y="402"/>
                            </a:cxn>
                            <a:cxn ang="0">
                              <a:pos x="374" y="408"/>
                            </a:cxn>
                            <a:cxn ang="0">
                              <a:pos x="390" y="360"/>
                            </a:cxn>
                            <a:cxn ang="0">
                              <a:pos x="0" y="368"/>
                            </a:cxn>
                            <a:cxn ang="0">
                              <a:pos x="0" y="372"/>
                            </a:cxn>
                            <a:cxn ang="0">
                              <a:pos x="384" y="364"/>
                            </a:cxn>
                            <a:cxn ang="0">
                              <a:pos x="366" y="412"/>
                            </a:cxn>
                            <a:cxn ang="0">
                              <a:pos x="450" y="406"/>
                            </a:cxn>
                            <a:cxn ang="0">
                              <a:pos x="450" y="404"/>
                            </a:cxn>
                            <a:cxn ang="0">
                              <a:pos x="454" y="404"/>
                            </a:cxn>
                            <a:cxn ang="0">
                              <a:pos x="454" y="406"/>
                            </a:cxn>
                            <a:cxn ang="0">
                              <a:pos x="456" y="406"/>
                            </a:cxn>
                            <a:cxn ang="0">
                              <a:pos x="456" y="310"/>
                            </a:cxn>
                            <a:cxn ang="0">
                              <a:pos x="478" y="310"/>
                            </a:cxn>
                            <a:cxn ang="0">
                              <a:pos x="756" y="264"/>
                            </a:cxn>
                            <a:cxn ang="0">
                              <a:pos x="1186" y="176"/>
                            </a:cxn>
                            <a:cxn ang="0">
                              <a:pos x="1186" y="176"/>
                            </a:cxn>
                            <a:cxn ang="0">
                              <a:pos x="1188" y="174"/>
                            </a:cxn>
                            <a:cxn ang="0">
                              <a:pos x="1192" y="172"/>
                            </a:cxn>
                            <a:cxn ang="0">
                              <a:pos x="1190" y="174"/>
                            </a:cxn>
                            <a:cxn ang="0">
                              <a:pos x="1736" y="4"/>
                            </a:cxn>
                            <a:cxn ang="0">
                              <a:pos x="1734" y="0"/>
                            </a:cxn>
                            <a:cxn ang="0">
                              <a:pos x="1188" y="172"/>
                            </a:cxn>
                            <a:cxn ang="0">
                              <a:pos x="1024" y="202"/>
                            </a:cxn>
                          </a:cxnLst>
                          <a:rect l="0" t="0" r="r" b="b"/>
                          <a:pathLst>
                            <a:path w="1736" h="412">
                              <a:moveTo>
                                <a:pt x="1024" y="202"/>
                              </a:moveTo>
                              <a:lnTo>
                                <a:pt x="1022" y="206"/>
                              </a:lnTo>
                              <a:lnTo>
                                <a:pt x="1014" y="210"/>
                              </a:lnTo>
                              <a:lnTo>
                                <a:pt x="1018" y="204"/>
                              </a:lnTo>
                              <a:lnTo>
                                <a:pt x="756" y="258"/>
                              </a:lnTo>
                              <a:lnTo>
                                <a:pt x="476" y="304"/>
                              </a:lnTo>
                              <a:lnTo>
                                <a:pt x="454" y="308"/>
                              </a:lnTo>
                              <a:lnTo>
                                <a:pt x="454" y="402"/>
                              </a:lnTo>
                              <a:lnTo>
                                <a:pt x="374" y="408"/>
                              </a:lnTo>
                              <a:lnTo>
                                <a:pt x="390" y="360"/>
                              </a:lnTo>
                              <a:lnTo>
                                <a:pt x="0" y="368"/>
                              </a:lnTo>
                              <a:lnTo>
                                <a:pt x="0" y="372"/>
                              </a:lnTo>
                              <a:lnTo>
                                <a:pt x="384" y="364"/>
                              </a:lnTo>
                              <a:lnTo>
                                <a:pt x="366" y="412"/>
                              </a:lnTo>
                              <a:lnTo>
                                <a:pt x="450" y="406"/>
                              </a:lnTo>
                              <a:lnTo>
                                <a:pt x="450" y="404"/>
                              </a:lnTo>
                              <a:lnTo>
                                <a:pt x="454" y="404"/>
                              </a:lnTo>
                              <a:lnTo>
                                <a:pt x="454" y="406"/>
                              </a:lnTo>
                              <a:lnTo>
                                <a:pt x="456" y="406"/>
                              </a:lnTo>
                              <a:lnTo>
                                <a:pt x="456" y="310"/>
                              </a:lnTo>
                              <a:lnTo>
                                <a:pt x="478" y="310"/>
                              </a:lnTo>
                              <a:lnTo>
                                <a:pt x="756" y="264"/>
                              </a:lnTo>
                              <a:lnTo>
                                <a:pt x="1186" y="176"/>
                              </a:lnTo>
                              <a:lnTo>
                                <a:pt x="1186" y="176"/>
                              </a:lnTo>
                              <a:lnTo>
                                <a:pt x="1188" y="174"/>
                              </a:lnTo>
                              <a:lnTo>
                                <a:pt x="1192" y="172"/>
                              </a:lnTo>
                              <a:lnTo>
                                <a:pt x="1190" y="174"/>
                              </a:lnTo>
                              <a:lnTo>
                                <a:pt x="1736" y="4"/>
                              </a:lnTo>
                              <a:lnTo>
                                <a:pt x="1734" y="0"/>
                              </a:lnTo>
                              <a:lnTo>
                                <a:pt x="1188" y="172"/>
                              </a:lnTo>
                              <a:lnTo>
                                <a:pt x="1024" y="20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07" name="Freeform 2928"/>
                        <p:cNvSpPr>
                          <a:spLocks/>
                        </p:cNvSpPr>
                        <p:nvPr/>
                      </p:nvSpPr>
                      <p:spPr bwMode="auto">
                        <a:xfrm>
                          <a:off x="4528" y="2143"/>
                          <a:ext cx="6" cy="4"/>
                        </a:xfrm>
                        <a:custGeom>
                          <a:avLst/>
                          <a:gdLst/>
                          <a:ahLst/>
                          <a:cxnLst>
                            <a:cxn ang="0">
                              <a:pos x="6" y="0"/>
                            </a:cxn>
                            <a:cxn ang="0">
                              <a:pos x="2" y="2"/>
                            </a:cxn>
                            <a:cxn ang="0">
                              <a:pos x="0" y="4"/>
                            </a:cxn>
                            <a:cxn ang="0">
                              <a:pos x="4" y="2"/>
                            </a:cxn>
                            <a:cxn ang="0">
                              <a:pos x="6" y="0"/>
                            </a:cxn>
                          </a:cxnLst>
                          <a:rect l="0" t="0" r="r" b="b"/>
                          <a:pathLst>
                            <a:path w="6" h="4">
                              <a:moveTo>
                                <a:pt x="6" y="0"/>
                              </a:moveTo>
                              <a:lnTo>
                                <a:pt x="2" y="2"/>
                              </a:lnTo>
                              <a:lnTo>
                                <a:pt x="0" y="4"/>
                              </a:lnTo>
                              <a:lnTo>
                                <a:pt x="4" y="2"/>
                              </a:lnTo>
                              <a:lnTo>
                                <a:pt x="6"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08" name="Freeform 2929"/>
                        <p:cNvSpPr>
                          <a:spLocks/>
                        </p:cNvSpPr>
                        <p:nvPr/>
                      </p:nvSpPr>
                      <p:spPr bwMode="auto">
                        <a:xfrm>
                          <a:off x="4356" y="2173"/>
                          <a:ext cx="10" cy="8"/>
                        </a:xfrm>
                        <a:custGeom>
                          <a:avLst/>
                          <a:gdLst/>
                          <a:ahLst/>
                          <a:cxnLst>
                            <a:cxn ang="0">
                              <a:pos x="4" y="2"/>
                            </a:cxn>
                            <a:cxn ang="0">
                              <a:pos x="0" y="8"/>
                            </a:cxn>
                            <a:cxn ang="0">
                              <a:pos x="8" y="4"/>
                            </a:cxn>
                            <a:cxn ang="0">
                              <a:pos x="10" y="0"/>
                            </a:cxn>
                            <a:cxn ang="0">
                              <a:pos x="10" y="0"/>
                            </a:cxn>
                            <a:cxn ang="0">
                              <a:pos x="4" y="2"/>
                            </a:cxn>
                          </a:cxnLst>
                          <a:rect l="0" t="0" r="r" b="b"/>
                          <a:pathLst>
                            <a:path w="10" h="8">
                              <a:moveTo>
                                <a:pt x="4" y="2"/>
                              </a:moveTo>
                              <a:lnTo>
                                <a:pt x="0" y="8"/>
                              </a:lnTo>
                              <a:lnTo>
                                <a:pt x="8" y="4"/>
                              </a:lnTo>
                              <a:lnTo>
                                <a:pt x="10" y="0"/>
                              </a:lnTo>
                              <a:lnTo>
                                <a:pt x="10" y="0"/>
                              </a:lnTo>
                              <a:lnTo>
                                <a:pt x="4" y="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09" name="Rectangle 2930"/>
                        <p:cNvSpPr>
                          <a:spLocks noChangeArrowheads="1"/>
                        </p:cNvSpPr>
                        <p:nvPr/>
                      </p:nvSpPr>
                      <p:spPr bwMode="auto">
                        <a:xfrm>
                          <a:off x="3338" y="2339"/>
                          <a:ext cx="4" cy="4"/>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10" name="Freeform 2931"/>
                        <p:cNvSpPr>
                          <a:spLocks/>
                        </p:cNvSpPr>
                        <p:nvPr/>
                      </p:nvSpPr>
                      <p:spPr bwMode="auto">
                        <a:xfrm>
                          <a:off x="4880" y="2389"/>
                          <a:ext cx="4" cy="6"/>
                        </a:xfrm>
                        <a:custGeom>
                          <a:avLst/>
                          <a:gdLst/>
                          <a:ahLst/>
                          <a:cxnLst>
                            <a:cxn ang="0">
                              <a:pos x="2" y="6"/>
                            </a:cxn>
                            <a:cxn ang="0">
                              <a:pos x="4" y="0"/>
                            </a:cxn>
                            <a:cxn ang="0">
                              <a:pos x="2" y="0"/>
                            </a:cxn>
                            <a:cxn ang="0">
                              <a:pos x="0" y="6"/>
                            </a:cxn>
                            <a:cxn ang="0">
                              <a:pos x="2" y="6"/>
                            </a:cxn>
                          </a:cxnLst>
                          <a:rect l="0" t="0" r="r" b="b"/>
                          <a:pathLst>
                            <a:path w="4" h="6">
                              <a:moveTo>
                                <a:pt x="2" y="6"/>
                              </a:moveTo>
                              <a:lnTo>
                                <a:pt x="4" y="0"/>
                              </a:lnTo>
                              <a:lnTo>
                                <a:pt x="2" y="0"/>
                              </a:lnTo>
                              <a:lnTo>
                                <a:pt x="0" y="6"/>
                              </a:lnTo>
                              <a:lnTo>
                                <a:pt x="2" y="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11" name="Freeform 2932"/>
                        <p:cNvSpPr>
                          <a:spLocks/>
                        </p:cNvSpPr>
                        <p:nvPr/>
                      </p:nvSpPr>
                      <p:spPr bwMode="auto">
                        <a:xfrm>
                          <a:off x="3904" y="3041"/>
                          <a:ext cx="6" cy="4"/>
                        </a:xfrm>
                        <a:custGeom>
                          <a:avLst/>
                          <a:gdLst/>
                          <a:ahLst/>
                          <a:cxnLst>
                            <a:cxn ang="0">
                              <a:pos x="0" y="4"/>
                            </a:cxn>
                            <a:cxn ang="0">
                              <a:pos x="6" y="2"/>
                            </a:cxn>
                            <a:cxn ang="0">
                              <a:pos x="4" y="0"/>
                            </a:cxn>
                            <a:cxn ang="0">
                              <a:pos x="0" y="0"/>
                            </a:cxn>
                            <a:cxn ang="0">
                              <a:pos x="0" y="4"/>
                            </a:cxn>
                          </a:cxnLst>
                          <a:rect l="0" t="0" r="r" b="b"/>
                          <a:pathLst>
                            <a:path w="6" h="4">
                              <a:moveTo>
                                <a:pt x="0" y="4"/>
                              </a:moveTo>
                              <a:lnTo>
                                <a:pt x="6" y="2"/>
                              </a:lnTo>
                              <a:lnTo>
                                <a:pt x="4" y="0"/>
                              </a:lnTo>
                              <a:lnTo>
                                <a:pt x="0" y="0"/>
                              </a:lnTo>
                              <a:lnTo>
                                <a:pt x="0" y="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12" name="Freeform 2933"/>
                        <p:cNvSpPr>
                          <a:spLocks/>
                        </p:cNvSpPr>
                        <p:nvPr/>
                      </p:nvSpPr>
                      <p:spPr bwMode="auto">
                        <a:xfrm>
                          <a:off x="3418" y="2285"/>
                          <a:ext cx="1464" cy="756"/>
                        </a:xfrm>
                        <a:custGeom>
                          <a:avLst/>
                          <a:gdLst/>
                          <a:ahLst/>
                          <a:cxnLst>
                            <a:cxn ang="0">
                              <a:pos x="1250" y="34"/>
                            </a:cxn>
                            <a:cxn ang="0">
                              <a:pos x="1218" y="0"/>
                            </a:cxn>
                            <a:cxn ang="0">
                              <a:pos x="968" y="98"/>
                            </a:cxn>
                            <a:cxn ang="0">
                              <a:pos x="906" y="108"/>
                            </a:cxn>
                            <a:cxn ang="0">
                              <a:pos x="906" y="108"/>
                            </a:cxn>
                            <a:cxn ang="0">
                              <a:pos x="900" y="112"/>
                            </a:cxn>
                            <a:cxn ang="0">
                              <a:pos x="902" y="108"/>
                            </a:cxn>
                            <a:cxn ang="0">
                              <a:pos x="554" y="166"/>
                            </a:cxn>
                            <a:cxn ang="0">
                              <a:pos x="348" y="186"/>
                            </a:cxn>
                            <a:cxn ang="0">
                              <a:pos x="378" y="92"/>
                            </a:cxn>
                            <a:cxn ang="0">
                              <a:pos x="374" y="92"/>
                            </a:cxn>
                            <a:cxn ang="0">
                              <a:pos x="270" y="410"/>
                            </a:cxn>
                            <a:cxn ang="0">
                              <a:pos x="280" y="450"/>
                            </a:cxn>
                            <a:cxn ang="0">
                              <a:pos x="0" y="470"/>
                            </a:cxn>
                            <a:cxn ang="0">
                              <a:pos x="0" y="474"/>
                            </a:cxn>
                            <a:cxn ang="0">
                              <a:pos x="280" y="454"/>
                            </a:cxn>
                            <a:cxn ang="0">
                              <a:pos x="310" y="544"/>
                            </a:cxn>
                            <a:cxn ang="0">
                              <a:pos x="276" y="694"/>
                            </a:cxn>
                            <a:cxn ang="0">
                              <a:pos x="448" y="684"/>
                            </a:cxn>
                            <a:cxn ang="0">
                              <a:pos x="486" y="756"/>
                            </a:cxn>
                            <a:cxn ang="0">
                              <a:pos x="490" y="756"/>
                            </a:cxn>
                            <a:cxn ang="0">
                              <a:pos x="452" y="678"/>
                            </a:cxn>
                            <a:cxn ang="0">
                              <a:pos x="280" y="692"/>
                            </a:cxn>
                            <a:cxn ang="0">
                              <a:pos x="312" y="542"/>
                            </a:cxn>
                            <a:cxn ang="0">
                              <a:pos x="274" y="410"/>
                            </a:cxn>
                            <a:cxn ang="0">
                              <a:pos x="348" y="192"/>
                            </a:cxn>
                            <a:cxn ang="0">
                              <a:pos x="552" y="170"/>
                            </a:cxn>
                            <a:cxn ang="0">
                              <a:pos x="780" y="134"/>
                            </a:cxn>
                            <a:cxn ang="0">
                              <a:pos x="780" y="132"/>
                            </a:cxn>
                            <a:cxn ang="0">
                              <a:pos x="786" y="130"/>
                            </a:cxn>
                            <a:cxn ang="0">
                              <a:pos x="786" y="132"/>
                            </a:cxn>
                            <a:cxn ang="0">
                              <a:pos x="968" y="102"/>
                            </a:cxn>
                            <a:cxn ang="0">
                              <a:pos x="1218" y="6"/>
                            </a:cxn>
                            <a:cxn ang="0">
                              <a:pos x="1248" y="38"/>
                            </a:cxn>
                            <a:cxn ang="0">
                              <a:pos x="1330" y="22"/>
                            </a:cxn>
                            <a:cxn ang="0">
                              <a:pos x="1462" y="110"/>
                            </a:cxn>
                            <a:cxn ang="0">
                              <a:pos x="1464" y="104"/>
                            </a:cxn>
                            <a:cxn ang="0">
                              <a:pos x="1330" y="16"/>
                            </a:cxn>
                            <a:cxn ang="0">
                              <a:pos x="1250" y="34"/>
                            </a:cxn>
                          </a:cxnLst>
                          <a:rect l="0" t="0" r="r" b="b"/>
                          <a:pathLst>
                            <a:path w="1464" h="756">
                              <a:moveTo>
                                <a:pt x="1250" y="34"/>
                              </a:moveTo>
                              <a:lnTo>
                                <a:pt x="1218" y="0"/>
                              </a:lnTo>
                              <a:lnTo>
                                <a:pt x="968" y="98"/>
                              </a:lnTo>
                              <a:lnTo>
                                <a:pt x="906" y="108"/>
                              </a:lnTo>
                              <a:lnTo>
                                <a:pt x="906" y="108"/>
                              </a:lnTo>
                              <a:lnTo>
                                <a:pt x="900" y="112"/>
                              </a:lnTo>
                              <a:lnTo>
                                <a:pt x="902" y="108"/>
                              </a:lnTo>
                              <a:lnTo>
                                <a:pt x="554" y="166"/>
                              </a:lnTo>
                              <a:lnTo>
                                <a:pt x="348" y="186"/>
                              </a:lnTo>
                              <a:lnTo>
                                <a:pt x="378" y="92"/>
                              </a:lnTo>
                              <a:lnTo>
                                <a:pt x="374" y="92"/>
                              </a:lnTo>
                              <a:lnTo>
                                <a:pt x="270" y="410"/>
                              </a:lnTo>
                              <a:lnTo>
                                <a:pt x="280" y="450"/>
                              </a:lnTo>
                              <a:lnTo>
                                <a:pt x="0" y="470"/>
                              </a:lnTo>
                              <a:lnTo>
                                <a:pt x="0" y="474"/>
                              </a:lnTo>
                              <a:lnTo>
                                <a:pt x="280" y="454"/>
                              </a:lnTo>
                              <a:lnTo>
                                <a:pt x="310" y="544"/>
                              </a:lnTo>
                              <a:lnTo>
                                <a:pt x="276" y="694"/>
                              </a:lnTo>
                              <a:lnTo>
                                <a:pt x="448" y="684"/>
                              </a:lnTo>
                              <a:lnTo>
                                <a:pt x="486" y="756"/>
                              </a:lnTo>
                              <a:lnTo>
                                <a:pt x="490" y="756"/>
                              </a:lnTo>
                              <a:lnTo>
                                <a:pt x="452" y="678"/>
                              </a:lnTo>
                              <a:lnTo>
                                <a:pt x="280" y="692"/>
                              </a:lnTo>
                              <a:lnTo>
                                <a:pt x="312" y="542"/>
                              </a:lnTo>
                              <a:lnTo>
                                <a:pt x="274" y="410"/>
                              </a:lnTo>
                              <a:lnTo>
                                <a:pt x="348" y="192"/>
                              </a:lnTo>
                              <a:lnTo>
                                <a:pt x="552" y="170"/>
                              </a:lnTo>
                              <a:lnTo>
                                <a:pt x="780" y="134"/>
                              </a:lnTo>
                              <a:lnTo>
                                <a:pt x="780" y="132"/>
                              </a:lnTo>
                              <a:lnTo>
                                <a:pt x="786" y="130"/>
                              </a:lnTo>
                              <a:lnTo>
                                <a:pt x="786" y="132"/>
                              </a:lnTo>
                              <a:lnTo>
                                <a:pt x="968" y="102"/>
                              </a:lnTo>
                              <a:lnTo>
                                <a:pt x="1218" y="6"/>
                              </a:lnTo>
                              <a:lnTo>
                                <a:pt x="1248" y="38"/>
                              </a:lnTo>
                              <a:lnTo>
                                <a:pt x="1330" y="22"/>
                              </a:lnTo>
                              <a:lnTo>
                                <a:pt x="1462" y="110"/>
                              </a:lnTo>
                              <a:lnTo>
                                <a:pt x="1464" y="104"/>
                              </a:lnTo>
                              <a:lnTo>
                                <a:pt x="1330" y="16"/>
                              </a:lnTo>
                              <a:lnTo>
                                <a:pt x="1250" y="3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13" name="Rectangle 2934"/>
                        <p:cNvSpPr>
                          <a:spLocks noChangeArrowheads="1"/>
                        </p:cNvSpPr>
                        <p:nvPr/>
                      </p:nvSpPr>
                      <p:spPr bwMode="auto">
                        <a:xfrm>
                          <a:off x="3410" y="2759"/>
                          <a:ext cx="1" cy="1"/>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14" name="Freeform 2935"/>
                        <p:cNvSpPr>
                          <a:spLocks/>
                        </p:cNvSpPr>
                        <p:nvPr/>
                      </p:nvSpPr>
                      <p:spPr bwMode="auto">
                        <a:xfrm>
                          <a:off x="4318" y="2393"/>
                          <a:ext cx="6" cy="4"/>
                        </a:xfrm>
                        <a:custGeom>
                          <a:avLst/>
                          <a:gdLst/>
                          <a:ahLst/>
                          <a:cxnLst>
                            <a:cxn ang="0">
                              <a:pos x="0" y="4"/>
                            </a:cxn>
                            <a:cxn ang="0">
                              <a:pos x="6" y="0"/>
                            </a:cxn>
                            <a:cxn ang="0">
                              <a:pos x="6" y="0"/>
                            </a:cxn>
                            <a:cxn ang="0">
                              <a:pos x="2" y="0"/>
                            </a:cxn>
                            <a:cxn ang="0">
                              <a:pos x="0" y="4"/>
                            </a:cxn>
                          </a:cxnLst>
                          <a:rect l="0" t="0" r="r" b="b"/>
                          <a:pathLst>
                            <a:path w="6" h="4">
                              <a:moveTo>
                                <a:pt x="0" y="4"/>
                              </a:moveTo>
                              <a:lnTo>
                                <a:pt x="6" y="0"/>
                              </a:lnTo>
                              <a:lnTo>
                                <a:pt x="6" y="0"/>
                              </a:lnTo>
                              <a:lnTo>
                                <a:pt x="2" y="0"/>
                              </a:lnTo>
                              <a:lnTo>
                                <a:pt x="0" y="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15" name="Freeform 2936"/>
                        <p:cNvSpPr>
                          <a:spLocks/>
                        </p:cNvSpPr>
                        <p:nvPr/>
                      </p:nvSpPr>
                      <p:spPr bwMode="auto">
                        <a:xfrm>
                          <a:off x="3410" y="2755"/>
                          <a:ext cx="8" cy="4"/>
                        </a:xfrm>
                        <a:custGeom>
                          <a:avLst/>
                          <a:gdLst/>
                          <a:ahLst/>
                          <a:cxnLst>
                            <a:cxn ang="0">
                              <a:pos x="0" y="4"/>
                            </a:cxn>
                            <a:cxn ang="0">
                              <a:pos x="0" y="4"/>
                            </a:cxn>
                            <a:cxn ang="0">
                              <a:pos x="8" y="4"/>
                            </a:cxn>
                            <a:cxn ang="0">
                              <a:pos x="8" y="0"/>
                            </a:cxn>
                            <a:cxn ang="0">
                              <a:pos x="0" y="0"/>
                            </a:cxn>
                            <a:cxn ang="0">
                              <a:pos x="0" y="4"/>
                            </a:cxn>
                          </a:cxnLst>
                          <a:rect l="0" t="0" r="r" b="b"/>
                          <a:pathLst>
                            <a:path w="8" h="4">
                              <a:moveTo>
                                <a:pt x="0" y="4"/>
                              </a:moveTo>
                              <a:lnTo>
                                <a:pt x="0" y="4"/>
                              </a:lnTo>
                              <a:lnTo>
                                <a:pt x="8" y="4"/>
                              </a:lnTo>
                              <a:lnTo>
                                <a:pt x="8" y="0"/>
                              </a:lnTo>
                              <a:lnTo>
                                <a:pt x="0" y="0"/>
                              </a:lnTo>
                              <a:lnTo>
                                <a:pt x="0" y="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16" name="Rectangle 2937"/>
                        <p:cNvSpPr>
                          <a:spLocks noChangeArrowheads="1"/>
                        </p:cNvSpPr>
                        <p:nvPr/>
                      </p:nvSpPr>
                      <p:spPr bwMode="auto">
                        <a:xfrm>
                          <a:off x="3792" y="2375"/>
                          <a:ext cx="4" cy="2"/>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17" name="Freeform 2938"/>
                        <p:cNvSpPr>
                          <a:spLocks/>
                        </p:cNvSpPr>
                        <p:nvPr/>
                      </p:nvSpPr>
                      <p:spPr bwMode="auto">
                        <a:xfrm>
                          <a:off x="4106" y="2997"/>
                          <a:ext cx="6" cy="4"/>
                        </a:xfrm>
                        <a:custGeom>
                          <a:avLst/>
                          <a:gdLst/>
                          <a:ahLst/>
                          <a:cxnLst>
                            <a:cxn ang="0">
                              <a:pos x="0" y="4"/>
                            </a:cxn>
                            <a:cxn ang="0">
                              <a:pos x="6" y="4"/>
                            </a:cxn>
                            <a:cxn ang="0">
                              <a:pos x="4" y="0"/>
                            </a:cxn>
                            <a:cxn ang="0">
                              <a:pos x="0" y="2"/>
                            </a:cxn>
                            <a:cxn ang="0">
                              <a:pos x="0" y="4"/>
                            </a:cxn>
                          </a:cxnLst>
                          <a:rect l="0" t="0" r="r" b="b"/>
                          <a:pathLst>
                            <a:path w="6" h="4">
                              <a:moveTo>
                                <a:pt x="0" y="4"/>
                              </a:moveTo>
                              <a:lnTo>
                                <a:pt x="6" y="4"/>
                              </a:lnTo>
                              <a:lnTo>
                                <a:pt x="4" y="0"/>
                              </a:lnTo>
                              <a:lnTo>
                                <a:pt x="0" y="2"/>
                              </a:lnTo>
                              <a:lnTo>
                                <a:pt x="0" y="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18" name="Freeform 2939"/>
                        <p:cNvSpPr>
                          <a:spLocks/>
                        </p:cNvSpPr>
                        <p:nvPr/>
                      </p:nvSpPr>
                      <p:spPr bwMode="auto">
                        <a:xfrm>
                          <a:off x="4062" y="2417"/>
                          <a:ext cx="668" cy="582"/>
                        </a:xfrm>
                        <a:custGeom>
                          <a:avLst/>
                          <a:gdLst/>
                          <a:ahLst/>
                          <a:cxnLst>
                            <a:cxn ang="0">
                              <a:pos x="278" y="474"/>
                            </a:cxn>
                            <a:cxn ang="0">
                              <a:pos x="280" y="486"/>
                            </a:cxn>
                            <a:cxn ang="0">
                              <a:pos x="302" y="516"/>
                            </a:cxn>
                            <a:cxn ang="0">
                              <a:pos x="562" y="474"/>
                            </a:cxn>
                            <a:cxn ang="0">
                              <a:pos x="604" y="488"/>
                            </a:cxn>
                            <a:cxn ang="0">
                              <a:pos x="604" y="438"/>
                            </a:cxn>
                            <a:cxn ang="0">
                              <a:pos x="668" y="438"/>
                            </a:cxn>
                            <a:cxn ang="0">
                              <a:pos x="668" y="430"/>
                            </a:cxn>
                            <a:cxn ang="0">
                              <a:pos x="598" y="432"/>
                            </a:cxn>
                            <a:cxn ang="0">
                              <a:pos x="598" y="480"/>
                            </a:cxn>
                            <a:cxn ang="0">
                              <a:pos x="564" y="468"/>
                            </a:cxn>
                            <a:cxn ang="0">
                              <a:pos x="302" y="510"/>
                            </a:cxn>
                            <a:cxn ang="0">
                              <a:pos x="284" y="486"/>
                            </a:cxn>
                            <a:cxn ang="0">
                              <a:pos x="262" y="330"/>
                            </a:cxn>
                            <a:cxn ang="0">
                              <a:pos x="142" y="0"/>
                            </a:cxn>
                            <a:cxn ang="0">
                              <a:pos x="136" y="2"/>
                            </a:cxn>
                            <a:cxn ang="0">
                              <a:pos x="260" y="332"/>
                            </a:cxn>
                            <a:cxn ang="0">
                              <a:pos x="278" y="468"/>
                            </a:cxn>
                            <a:cxn ang="0">
                              <a:pos x="0" y="492"/>
                            </a:cxn>
                            <a:cxn ang="0">
                              <a:pos x="44" y="582"/>
                            </a:cxn>
                            <a:cxn ang="0">
                              <a:pos x="48" y="580"/>
                            </a:cxn>
                            <a:cxn ang="0">
                              <a:pos x="4" y="494"/>
                            </a:cxn>
                            <a:cxn ang="0">
                              <a:pos x="278" y="474"/>
                            </a:cxn>
                          </a:cxnLst>
                          <a:rect l="0" t="0" r="r" b="b"/>
                          <a:pathLst>
                            <a:path w="668" h="582">
                              <a:moveTo>
                                <a:pt x="278" y="474"/>
                              </a:moveTo>
                              <a:lnTo>
                                <a:pt x="280" y="486"/>
                              </a:lnTo>
                              <a:lnTo>
                                <a:pt x="302" y="516"/>
                              </a:lnTo>
                              <a:lnTo>
                                <a:pt x="562" y="474"/>
                              </a:lnTo>
                              <a:lnTo>
                                <a:pt x="604" y="488"/>
                              </a:lnTo>
                              <a:lnTo>
                                <a:pt x="604" y="438"/>
                              </a:lnTo>
                              <a:lnTo>
                                <a:pt x="668" y="438"/>
                              </a:lnTo>
                              <a:lnTo>
                                <a:pt x="668" y="430"/>
                              </a:lnTo>
                              <a:lnTo>
                                <a:pt x="598" y="432"/>
                              </a:lnTo>
                              <a:lnTo>
                                <a:pt x="598" y="480"/>
                              </a:lnTo>
                              <a:lnTo>
                                <a:pt x="564" y="468"/>
                              </a:lnTo>
                              <a:lnTo>
                                <a:pt x="302" y="510"/>
                              </a:lnTo>
                              <a:lnTo>
                                <a:pt x="284" y="486"/>
                              </a:lnTo>
                              <a:lnTo>
                                <a:pt x="262" y="330"/>
                              </a:lnTo>
                              <a:lnTo>
                                <a:pt x="142" y="0"/>
                              </a:lnTo>
                              <a:lnTo>
                                <a:pt x="136" y="2"/>
                              </a:lnTo>
                              <a:lnTo>
                                <a:pt x="260" y="332"/>
                              </a:lnTo>
                              <a:lnTo>
                                <a:pt x="278" y="468"/>
                              </a:lnTo>
                              <a:lnTo>
                                <a:pt x="0" y="492"/>
                              </a:lnTo>
                              <a:lnTo>
                                <a:pt x="44" y="582"/>
                              </a:lnTo>
                              <a:lnTo>
                                <a:pt x="48" y="580"/>
                              </a:lnTo>
                              <a:lnTo>
                                <a:pt x="4" y="494"/>
                              </a:lnTo>
                              <a:lnTo>
                                <a:pt x="278" y="47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19" name="Freeform 2940"/>
                        <p:cNvSpPr>
                          <a:spLocks/>
                        </p:cNvSpPr>
                        <p:nvPr/>
                      </p:nvSpPr>
                      <p:spPr bwMode="auto">
                        <a:xfrm>
                          <a:off x="4198" y="2415"/>
                          <a:ext cx="6" cy="4"/>
                        </a:xfrm>
                        <a:custGeom>
                          <a:avLst/>
                          <a:gdLst/>
                          <a:ahLst/>
                          <a:cxnLst>
                            <a:cxn ang="0">
                              <a:pos x="6" y="0"/>
                            </a:cxn>
                            <a:cxn ang="0">
                              <a:pos x="0" y="2"/>
                            </a:cxn>
                            <a:cxn ang="0">
                              <a:pos x="0" y="4"/>
                            </a:cxn>
                            <a:cxn ang="0">
                              <a:pos x="6" y="2"/>
                            </a:cxn>
                            <a:cxn ang="0">
                              <a:pos x="6" y="0"/>
                            </a:cxn>
                          </a:cxnLst>
                          <a:rect l="0" t="0" r="r" b="b"/>
                          <a:pathLst>
                            <a:path w="6" h="4">
                              <a:moveTo>
                                <a:pt x="6" y="0"/>
                              </a:moveTo>
                              <a:lnTo>
                                <a:pt x="0" y="2"/>
                              </a:lnTo>
                              <a:lnTo>
                                <a:pt x="0" y="4"/>
                              </a:lnTo>
                              <a:lnTo>
                                <a:pt x="6" y="2"/>
                              </a:lnTo>
                              <a:lnTo>
                                <a:pt x="6"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20" name="Freeform 2941"/>
                        <p:cNvSpPr>
                          <a:spLocks/>
                        </p:cNvSpPr>
                        <p:nvPr/>
                      </p:nvSpPr>
                      <p:spPr bwMode="auto">
                        <a:xfrm>
                          <a:off x="4750" y="2669"/>
                          <a:ext cx="4" cy="6"/>
                        </a:xfrm>
                        <a:custGeom>
                          <a:avLst/>
                          <a:gdLst/>
                          <a:ahLst/>
                          <a:cxnLst>
                            <a:cxn ang="0">
                              <a:pos x="2" y="6"/>
                            </a:cxn>
                            <a:cxn ang="0">
                              <a:pos x="4" y="2"/>
                            </a:cxn>
                            <a:cxn ang="0">
                              <a:pos x="2" y="0"/>
                            </a:cxn>
                            <a:cxn ang="0">
                              <a:pos x="0" y="2"/>
                            </a:cxn>
                            <a:cxn ang="0">
                              <a:pos x="2" y="6"/>
                            </a:cxn>
                          </a:cxnLst>
                          <a:rect l="0" t="0" r="r" b="b"/>
                          <a:pathLst>
                            <a:path w="4" h="6">
                              <a:moveTo>
                                <a:pt x="2" y="6"/>
                              </a:moveTo>
                              <a:lnTo>
                                <a:pt x="4" y="2"/>
                              </a:lnTo>
                              <a:lnTo>
                                <a:pt x="2" y="0"/>
                              </a:lnTo>
                              <a:lnTo>
                                <a:pt x="0" y="2"/>
                              </a:lnTo>
                              <a:lnTo>
                                <a:pt x="2" y="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21" name="Freeform 2942"/>
                        <p:cNvSpPr>
                          <a:spLocks/>
                        </p:cNvSpPr>
                        <p:nvPr/>
                      </p:nvSpPr>
                      <p:spPr bwMode="auto">
                        <a:xfrm>
                          <a:off x="4436" y="2359"/>
                          <a:ext cx="316" cy="312"/>
                        </a:xfrm>
                        <a:custGeom>
                          <a:avLst/>
                          <a:gdLst/>
                          <a:ahLst/>
                          <a:cxnLst>
                            <a:cxn ang="0">
                              <a:pos x="54" y="50"/>
                            </a:cxn>
                            <a:cxn ang="0">
                              <a:pos x="6" y="54"/>
                            </a:cxn>
                            <a:cxn ang="0">
                              <a:pos x="28" y="0"/>
                            </a:cxn>
                            <a:cxn ang="0">
                              <a:pos x="22" y="2"/>
                            </a:cxn>
                            <a:cxn ang="0">
                              <a:pos x="0" y="56"/>
                            </a:cxn>
                            <a:cxn ang="0">
                              <a:pos x="52" y="54"/>
                            </a:cxn>
                            <a:cxn ang="0">
                              <a:pos x="52" y="88"/>
                            </a:cxn>
                            <a:cxn ang="0">
                              <a:pos x="314" y="312"/>
                            </a:cxn>
                            <a:cxn ang="0">
                              <a:pos x="316" y="310"/>
                            </a:cxn>
                            <a:cxn ang="0">
                              <a:pos x="54" y="86"/>
                            </a:cxn>
                            <a:cxn ang="0">
                              <a:pos x="54" y="50"/>
                            </a:cxn>
                          </a:cxnLst>
                          <a:rect l="0" t="0" r="r" b="b"/>
                          <a:pathLst>
                            <a:path w="316" h="312">
                              <a:moveTo>
                                <a:pt x="54" y="50"/>
                              </a:moveTo>
                              <a:lnTo>
                                <a:pt x="6" y="54"/>
                              </a:lnTo>
                              <a:lnTo>
                                <a:pt x="28" y="0"/>
                              </a:lnTo>
                              <a:lnTo>
                                <a:pt x="22" y="2"/>
                              </a:lnTo>
                              <a:lnTo>
                                <a:pt x="0" y="56"/>
                              </a:lnTo>
                              <a:lnTo>
                                <a:pt x="52" y="54"/>
                              </a:lnTo>
                              <a:lnTo>
                                <a:pt x="52" y="88"/>
                              </a:lnTo>
                              <a:lnTo>
                                <a:pt x="314" y="312"/>
                              </a:lnTo>
                              <a:lnTo>
                                <a:pt x="316" y="310"/>
                              </a:lnTo>
                              <a:lnTo>
                                <a:pt x="54" y="86"/>
                              </a:lnTo>
                              <a:lnTo>
                                <a:pt x="54" y="5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22" name="Freeform 2943"/>
                        <p:cNvSpPr>
                          <a:spLocks/>
                        </p:cNvSpPr>
                        <p:nvPr/>
                      </p:nvSpPr>
                      <p:spPr bwMode="auto">
                        <a:xfrm>
                          <a:off x="4258" y="1551"/>
                          <a:ext cx="12" cy="4"/>
                        </a:xfrm>
                        <a:custGeom>
                          <a:avLst/>
                          <a:gdLst/>
                          <a:ahLst/>
                          <a:cxnLst>
                            <a:cxn ang="0">
                              <a:pos x="12" y="2"/>
                            </a:cxn>
                            <a:cxn ang="0">
                              <a:pos x="6" y="0"/>
                            </a:cxn>
                            <a:cxn ang="0">
                              <a:pos x="0" y="2"/>
                            </a:cxn>
                            <a:cxn ang="0">
                              <a:pos x="6" y="4"/>
                            </a:cxn>
                            <a:cxn ang="0">
                              <a:pos x="12" y="2"/>
                            </a:cxn>
                          </a:cxnLst>
                          <a:rect l="0" t="0" r="r" b="b"/>
                          <a:pathLst>
                            <a:path w="12" h="4">
                              <a:moveTo>
                                <a:pt x="12" y="2"/>
                              </a:moveTo>
                              <a:lnTo>
                                <a:pt x="6" y="0"/>
                              </a:lnTo>
                              <a:lnTo>
                                <a:pt x="0" y="2"/>
                              </a:lnTo>
                              <a:lnTo>
                                <a:pt x="6" y="4"/>
                              </a:lnTo>
                              <a:lnTo>
                                <a:pt x="12" y="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23" name="Freeform 2944"/>
                        <p:cNvSpPr>
                          <a:spLocks/>
                        </p:cNvSpPr>
                        <p:nvPr/>
                      </p:nvSpPr>
                      <p:spPr bwMode="auto">
                        <a:xfrm>
                          <a:off x="3924" y="1599"/>
                          <a:ext cx="8" cy="6"/>
                        </a:xfrm>
                        <a:custGeom>
                          <a:avLst/>
                          <a:gdLst/>
                          <a:ahLst/>
                          <a:cxnLst>
                            <a:cxn ang="0">
                              <a:pos x="6" y="0"/>
                            </a:cxn>
                            <a:cxn ang="0">
                              <a:pos x="0" y="6"/>
                            </a:cxn>
                            <a:cxn ang="0">
                              <a:pos x="2" y="6"/>
                            </a:cxn>
                            <a:cxn ang="0">
                              <a:pos x="8" y="0"/>
                            </a:cxn>
                            <a:cxn ang="0">
                              <a:pos x="6" y="0"/>
                            </a:cxn>
                          </a:cxnLst>
                          <a:rect l="0" t="0" r="r" b="b"/>
                          <a:pathLst>
                            <a:path w="8" h="6">
                              <a:moveTo>
                                <a:pt x="6" y="0"/>
                              </a:moveTo>
                              <a:lnTo>
                                <a:pt x="0" y="6"/>
                              </a:lnTo>
                              <a:lnTo>
                                <a:pt x="2" y="6"/>
                              </a:lnTo>
                              <a:lnTo>
                                <a:pt x="8" y="0"/>
                              </a:lnTo>
                              <a:lnTo>
                                <a:pt x="6"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24" name="Freeform 2945"/>
                        <p:cNvSpPr>
                          <a:spLocks/>
                        </p:cNvSpPr>
                        <p:nvPr/>
                      </p:nvSpPr>
                      <p:spPr bwMode="auto">
                        <a:xfrm>
                          <a:off x="3926" y="1553"/>
                          <a:ext cx="338" cy="342"/>
                        </a:xfrm>
                        <a:custGeom>
                          <a:avLst/>
                          <a:gdLst/>
                          <a:ahLst/>
                          <a:cxnLst>
                            <a:cxn ang="0">
                              <a:pos x="258" y="342"/>
                            </a:cxn>
                            <a:cxn ang="0">
                              <a:pos x="258" y="340"/>
                            </a:cxn>
                            <a:cxn ang="0">
                              <a:pos x="262" y="340"/>
                            </a:cxn>
                            <a:cxn ang="0">
                              <a:pos x="196" y="46"/>
                            </a:cxn>
                            <a:cxn ang="0">
                              <a:pos x="338" y="2"/>
                            </a:cxn>
                            <a:cxn ang="0">
                              <a:pos x="332" y="0"/>
                            </a:cxn>
                            <a:cxn ang="0">
                              <a:pos x="194" y="42"/>
                            </a:cxn>
                            <a:cxn ang="0">
                              <a:pos x="6" y="46"/>
                            </a:cxn>
                            <a:cxn ang="0">
                              <a:pos x="0" y="52"/>
                            </a:cxn>
                            <a:cxn ang="0">
                              <a:pos x="190" y="46"/>
                            </a:cxn>
                            <a:cxn ang="0">
                              <a:pos x="258" y="342"/>
                            </a:cxn>
                          </a:cxnLst>
                          <a:rect l="0" t="0" r="r" b="b"/>
                          <a:pathLst>
                            <a:path w="338" h="342">
                              <a:moveTo>
                                <a:pt x="258" y="342"/>
                              </a:moveTo>
                              <a:lnTo>
                                <a:pt x="258" y="340"/>
                              </a:lnTo>
                              <a:lnTo>
                                <a:pt x="262" y="340"/>
                              </a:lnTo>
                              <a:lnTo>
                                <a:pt x="196" y="46"/>
                              </a:lnTo>
                              <a:lnTo>
                                <a:pt x="338" y="2"/>
                              </a:lnTo>
                              <a:lnTo>
                                <a:pt x="332" y="0"/>
                              </a:lnTo>
                              <a:lnTo>
                                <a:pt x="194" y="42"/>
                              </a:lnTo>
                              <a:lnTo>
                                <a:pt x="6" y="46"/>
                              </a:lnTo>
                              <a:lnTo>
                                <a:pt x="0" y="52"/>
                              </a:lnTo>
                              <a:lnTo>
                                <a:pt x="190" y="46"/>
                              </a:lnTo>
                              <a:lnTo>
                                <a:pt x="258" y="34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25" name="Freeform 2946"/>
                        <p:cNvSpPr>
                          <a:spLocks/>
                        </p:cNvSpPr>
                        <p:nvPr/>
                      </p:nvSpPr>
                      <p:spPr bwMode="auto">
                        <a:xfrm>
                          <a:off x="3914" y="1897"/>
                          <a:ext cx="278" cy="234"/>
                        </a:xfrm>
                        <a:custGeom>
                          <a:avLst/>
                          <a:gdLst/>
                          <a:ahLst/>
                          <a:cxnLst>
                            <a:cxn ang="0">
                              <a:pos x="274" y="12"/>
                            </a:cxn>
                            <a:cxn ang="0">
                              <a:pos x="236" y="52"/>
                            </a:cxn>
                            <a:cxn ang="0">
                              <a:pos x="186" y="160"/>
                            </a:cxn>
                            <a:cxn ang="0">
                              <a:pos x="158" y="146"/>
                            </a:cxn>
                            <a:cxn ang="0">
                              <a:pos x="78" y="200"/>
                            </a:cxn>
                            <a:cxn ang="0">
                              <a:pos x="54" y="186"/>
                            </a:cxn>
                            <a:cxn ang="0">
                              <a:pos x="0" y="230"/>
                            </a:cxn>
                            <a:cxn ang="0">
                              <a:pos x="0" y="234"/>
                            </a:cxn>
                            <a:cxn ang="0">
                              <a:pos x="54" y="190"/>
                            </a:cxn>
                            <a:cxn ang="0">
                              <a:pos x="78" y="206"/>
                            </a:cxn>
                            <a:cxn ang="0">
                              <a:pos x="158" y="150"/>
                            </a:cxn>
                            <a:cxn ang="0">
                              <a:pos x="188" y="164"/>
                            </a:cxn>
                            <a:cxn ang="0">
                              <a:pos x="238" y="54"/>
                            </a:cxn>
                            <a:cxn ang="0">
                              <a:pos x="278" y="14"/>
                            </a:cxn>
                            <a:cxn ang="0">
                              <a:pos x="274" y="2"/>
                            </a:cxn>
                            <a:cxn ang="0">
                              <a:pos x="270" y="0"/>
                            </a:cxn>
                            <a:cxn ang="0">
                              <a:pos x="274" y="12"/>
                            </a:cxn>
                          </a:cxnLst>
                          <a:rect l="0" t="0" r="r" b="b"/>
                          <a:pathLst>
                            <a:path w="278" h="234">
                              <a:moveTo>
                                <a:pt x="274" y="12"/>
                              </a:moveTo>
                              <a:lnTo>
                                <a:pt x="236" y="52"/>
                              </a:lnTo>
                              <a:lnTo>
                                <a:pt x="186" y="160"/>
                              </a:lnTo>
                              <a:lnTo>
                                <a:pt x="158" y="146"/>
                              </a:lnTo>
                              <a:lnTo>
                                <a:pt x="78" y="200"/>
                              </a:lnTo>
                              <a:lnTo>
                                <a:pt x="54" y="186"/>
                              </a:lnTo>
                              <a:lnTo>
                                <a:pt x="0" y="230"/>
                              </a:lnTo>
                              <a:lnTo>
                                <a:pt x="0" y="234"/>
                              </a:lnTo>
                              <a:lnTo>
                                <a:pt x="54" y="190"/>
                              </a:lnTo>
                              <a:lnTo>
                                <a:pt x="78" y="206"/>
                              </a:lnTo>
                              <a:lnTo>
                                <a:pt x="158" y="150"/>
                              </a:lnTo>
                              <a:lnTo>
                                <a:pt x="188" y="164"/>
                              </a:lnTo>
                              <a:lnTo>
                                <a:pt x="238" y="54"/>
                              </a:lnTo>
                              <a:lnTo>
                                <a:pt x="278" y="14"/>
                              </a:lnTo>
                              <a:lnTo>
                                <a:pt x="274" y="2"/>
                              </a:lnTo>
                              <a:lnTo>
                                <a:pt x="270" y="0"/>
                              </a:lnTo>
                              <a:lnTo>
                                <a:pt x="274" y="1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26" name="Freeform 2947"/>
                        <p:cNvSpPr>
                          <a:spLocks/>
                        </p:cNvSpPr>
                        <p:nvPr/>
                      </p:nvSpPr>
                      <p:spPr bwMode="auto">
                        <a:xfrm>
                          <a:off x="4808" y="1695"/>
                          <a:ext cx="2" cy="2"/>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27" name="Freeform 2948"/>
                        <p:cNvSpPr>
                          <a:spLocks/>
                        </p:cNvSpPr>
                        <p:nvPr/>
                      </p:nvSpPr>
                      <p:spPr bwMode="auto">
                        <a:xfrm>
                          <a:off x="4184" y="1895"/>
                          <a:ext cx="1" cy="2"/>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28" name="Freeform 2949"/>
                        <p:cNvSpPr>
                          <a:spLocks/>
                        </p:cNvSpPr>
                        <p:nvPr/>
                      </p:nvSpPr>
                      <p:spPr bwMode="auto">
                        <a:xfrm>
                          <a:off x="4188" y="1469"/>
                          <a:ext cx="336" cy="534"/>
                        </a:xfrm>
                        <a:custGeom>
                          <a:avLst/>
                          <a:gdLst/>
                          <a:ahLst/>
                          <a:cxnLst>
                            <a:cxn ang="0">
                              <a:pos x="106" y="466"/>
                            </a:cxn>
                            <a:cxn ang="0">
                              <a:pos x="196" y="454"/>
                            </a:cxn>
                            <a:cxn ang="0">
                              <a:pos x="220" y="470"/>
                            </a:cxn>
                            <a:cxn ang="0">
                              <a:pos x="234" y="512"/>
                            </a:cxn>
                            <a:cxn ang="0">
                              <a:pos x="286" y="534"/>
                            </a:cxn>
                            <a:cxn ang="0">
                              <a:pos x="288" y="532"/>
                            </a:cxn>
                            <a:cxn ang="0">
                              <a:pos x="236" y="510"/>
                            </a:cxn>
                            <a:cxn ang="0">
                              <a:pos x="226" y="474"/>
                            </a:cxn>
                            <a:cxn ang="0">
                              <a:pos x="232" y="480"/>
                            </a:cxn>
                            <a:cxn ang="0">
                              <a:pos x="290" y="348"/>
                            </a:cxn>
                            <a:cxn ang="0">
                              <a:pos x="324" y="288"/>
                            </a:cxn>
                            <a:cxn ang="0">
                              <a:pos x="334" y="210"/>
                            </a:cxn>
                            <a:cxn ang="0">
                              <a:pos x="334" y="208"/>
                            </a:cxn>
                            <a:cxn ang="0">
                              <a:pos x="334" y="208"/>
                            </a:cxn>
                            <a:cxn ang="0">
                              <a:pos x="336" y="200"/>
                            </a:cxn>
                            <a:cxn ang="0">
                              <a:pos x="262" y="0"/>
                            </a:cxn>
                            <a:cxn ang="0">
                              <a:pos x="260" y="6"/>
                            </a:cxn>
                            <a:cxn ang="0">
                              <a:pos x="330" y="202"/>
                            </a:cxn>
                            <a:cxn ang="0">
                              <a:pos x="320" y="286"/>
                            </a:cxn>
                            <a:cxn ang="0">
                              <a:pos x="288" y="346"/>
                            </a:cxn>
                            <a:cxn ang="0">
                              <a:pos x="232" y="470"/>
                            </a:cxn>
                            <a:cxn ang="0">
                              <a:pos x="198" y="450"/>
                            </a:cxn>
                            <a:cxn ang="0">
                              <a:pos x="106" y="462"/>
                            </a:cxn>
                            <a:cxn ang="0">
                              <a:pos x="0" y="424"/>
                            </a:cxn>
                            <a:cxn ang="0">
                              <a:pos x="0" y="430"/>
                            </a:cxn>
                            <a:cxn ang="0">
                              <a:pos x="106" y="466"/>
                            </a:cxn>
                          </a:cxnLst>
                          <a:rect l="0" t="0" r="r" b="b"/>
                          <a:pathLst>
                            <a:path w="336" h="534">
                              <a:moveTo>
                                <a:pt x="106" y="466"/>
                              </a:moveTo>
                              <a:lnTo>
                                <a:pt x="196" y="454"/>
                              </a:lnTo>
                              <a:lnTo>
                                <a:pt x="220" y="470"/>
                              </a:lnTo>
                              <a:lnTo>
                                <a:pt x="234" y="512"/>
                              </a:lnTo>
                              <a:lnTo>
                                <a:pt x="286" y="534"/>
                              </a:lnTo>
                              <a:lnTo>
                                <a:pt x="288" y="532"/>
                              </a:lnTo>
                              <a:lnTo>
                                <a:pt x="236" y="510"/>
                              </a:lnTo>
                              <a:lnTo>
                                <a:pt x="226" y="474"/>
                              </a:lnTo>
                              <a:lnTo>
                                <a:pt x="232" y="480"/>
                              </a:lnTo>
                              <a:lnTo>
                                <a:pt x="290" y="348"/>
                              </a:lnTo>
                              <a:lnTo>
                                <a:pt x="324" y="288"/>
                              </a:lnTo>
                              <a:lnTo>
                                <a:pt x="334" y="210"/>
                              </a:lnTo>
                              <a:lnTo>
                                <a:pt x="334" y="208"/>
                              </a:lnTo>
                              <a:lnTo>
                                <a:pt x="334" y="208"/>
                              </a:lnTo>
                              <a:lnTo>
                                <a:pt x="336" y="200"/>
                              </a:lnTo>
                              <a:lnTo>
                                <a:pt x="262" y="0"/>
                              </a:lnTo>
                              <a:lnTo>
                                <a:pt x="260" y="6"/>
                              </a:lnTo>
                              <a:lnTo>
                                <a:pt x="330" y="202"/>
                              </a:lnTo>
                              <a:lnTo>
                                <a:pt x="320" y="286"/>
                              </a:lnTo>
                              <a:lnTo>
                                <a:pt x="288" y="346"/>
                              </a:lnTo>
                              <a:lnTo>
                                <a:pt x="232" y="470"/>
                              </a:lnTo>
                              <a:lnTo>
                                <a:pt x="198" y="450"/>
                              </a:lnTo>
                              <a:lnTo>
                                <a:pt x="106" y="462"/>
                              </a:lnTo>
                              <a:lnTo>
                                <a:pt x="0" y="424"/>
                              </a:lnTo>
                              <a:lnTo>
                                <a:pt x="0" y="430"/>
                              </a:lnTo>
                              <a:lnTo>
                                <a:pt x="106" y="46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29" name="Freeform 2950"/>
                        <p:cNvSpPr>
                          <a:spLocks/>
                        </p:cNvSpPr>
                        <p:nvPr/>
                      </p:nvSpPr>
                      <p:spPr bwMode="auto">
                        <a:xfrm>
                          <a:off x="4478" y="1699"/>
                          <a:ext cx="330" cy="340"/>
                        </a:xfrm>
                        <a:custGeom>
                          <a:avLst/>
                          <a:gdLst/>
                          <a:ahLst/>
                          <a:cxnLst>
                            <a:cxn ang="0">
                              <a:pos x="328" y="0"/>
                            </a:cxn>
                            <a:cxn ang="0">
                              <a:pos x="312" y="22"/>
                            </a:cxn>
                            <a:cxn ang="0">
                              <a:pos x="272" y="22"/>
                            </a:cxn>
                            <a:cxn ang="0">
                              <a:pos x="230" y="84"/>
                            </a:cxn>
                            <a:cxn ang="0">
                              <a:pos x="202" y="154"/>
                            </a:cxn>
                            <a:cxn ang="0">
                              <a:pos x="172" y="130"/>
                            </a:cxn>
                            <a:cxn ang="0">
                              <a:pos x="142" y="294"/>
                            </a:cxn>
                            <a:cxn ang="0">
                              <a:pos x="72" y="336"/>
                            </a:cxn>
                            <a:cxn ang="0">
                              <a:pos x="0" y="304"/>
                            </a:cxn>
                            <a:cxn ang="0">
                              <a:pos x="0" y="304"/>
                            </a:cxn>
                            <a:cxn ang="0">
                              <a:pos x="0" y="306"/>
                            </a:cxn>
                            <a:cxn ang="0">
                              <a:pos x="72" y="340"/>
                            </a:cxn>
                            <a:cxn ang="0">
                              <a:pos x="144" y="296"/>
                            </a:cxn>
                            <a:cxn ang="0">
                              <a:pos x="174" y="132"/>
                            </a:cxn>
                            <a:cxn ang="0">
                              <a:pos x="202" y="158"/>
                            </a:cxn>
                            <a:cxn ang="0">
                              <a:pos x="232" y="84"/>
                            </a:cxn>
                            <a:cxn ang="0">
                              <a:pos x="274" y="26"/>
                            </a:cxn>
                            <a:cxn ang="0">
                              <a:pos x="312" y="26"/>
                            </a:cxn>
                            <a:cxn ang="0">
                              <a:pos x="330" y="0"/>
                            </a:cxn>
                            <a:cxn ang="0">
                              <a:pos x="330" y="0"/>
                            </a:cxn>
                            <a:cxn ang="0">
                              <a:pos x="328" y="0"/>
                            </a:cxn>
                          </a:cxnLst>
                          <a:rect l="0" t="0" r="r" b="b"/>
                          <a:pathLst>
                            <a:path w="330" h="340">
                              <a:moveTo>
                                <a:pt x="328" y="0"/>
                              </a:moveTo>
                              <a:lnTo>
                                <a:pt x="312" y="22"/>
                              </a:lnTo>
                              <a:lnTo>
                                <a:pt x="272" y="22"/>
                              </a:lnTo>
                              <a:lnTo>
                                <a:pt x="230" y="84"/>
                              </a:lnTo>
                              <a:lnTo>
                                <a:pt x="202" y="154"/>
                              </a:lnTo>
                              <a:lnTo>
                                <a:pt x="172" y="130"/>
                              </a:lnTo>
                              <a:lnTo>
                                <a:pt x="142" y="294"/>
                              </a:lnTo>
                              <a:lnTo>
                                <a:pt x="72" y="336"/>
                              </a:lnTo>
                              <a:lnTo>
                                <a:pt x="0" y="304"/>
                              </a:lnTo>
                              <a:lnTo>
                                <a:pt x="0" y="304"/>
                              </a:lnTo>
                              <a:lnTo>
                                <a:pt x="0" y="306"/>
                              </a:lnTo>
                              <a:lnTo>
                                <a:pt x="72" y="340"/>
                              </a:lnTo>
                              <a:lnTo>
                                <a:pt x="144" y="296"/>
                              </a:lnTo>
                              <a:lnTo>
                                <a:pt x="174" y="132"/>
                              </a:lnTo>
                              <a:lnTo>
                                <a:pt x="202" y="158"/>
                              </a:lnTo>
                              <a:lnTo>
                                <a:pt x="232" y="84"/>
                              </a:lnTo>
                              <a:lnTo>
                                <a:pt x="274" y="26"/>
                              </a:lnTo>
                              <a:lnTo>
                                <a:pt x="312" y="26"/>
                              </a:lnTo>
                              <a:lnTo>
                                <a:pt x="330" y="0"/>
                              </a:lnTo>
                              <a:lnTo>
                                <a:pt x="330" y="0"/>
                              </a:lnTo>
                              <a:lnTo>
                                <a:pt x="328"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30" name="Freeform 2951"/>
                        <p:cNvSpPr>
                          <a:spLocks/>
                        </p:cNvSpPr>
                        <p:nvPr/>
                      </p:nvSpPr>
                      <p:spPr bwMode="auto">
                        <a:xfrm>
                          <a:off x="4474" y="2001"/>
                          <a:ext cx="4" cy="4"/>
                        </a:xfrm>
                        <a:custGeom>
                          <a:avLst/>
                          <a:gdLst/>
                          <a:ahLst/>
                          <a:cxnLst>
                            <a:cxn ang="0">
                              <a:pos x="4" y="2"/>
                            </a:cxn>
                            <a:cxn ang="0">
                              <a:pos x="2" y="0"/>
                            </a:cxn>
                            <a:cxn ang="0">
                              <a:pos x="0" y="2"/>
                            </a:cxn>
                            <a:cxn ang="0">
                              <a:pos x="4" y="4"/>
                            </a:cxn>
                            <a:cxn ang="0">
                              <a:pos x="4" y="2"/>
                            </a:cxn>
                            <a:cxn ang="0">
                              <a:pos x="4" y="2"/>
                            </a:cxn>
                          </a:cxnLst>
                          <a:rect l="0" t="0" r="r" b="b"/>
                          <a:pathLst>
                            <a:path w="4" h="4">
                              <a:moveTo>
                                <a:pt x="4" y="2"/>
                              </a:moveTo>
                              <a:lnTo>
                                <a:pt x="2" y="0"/>
                              </a:lnTo>
                              <a:lnTo>
                                <a:pt x="0" y="2"/>
                              </a:lnTo>
                              <a:lnTo>
                                <a:pt x="4" y="4"/>
                              </a:lnTo>
                              <a:lnTo>
                                <a:pt x="4" y="2"/>
                              </a:lnTo>
                              <a:lnTo>
                                <a:pt x="4" y="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31" name="Freeform 2952"/>
                        <p:cNvSpPr>
                          <a:spLocks/>
                        </p:cNvSpPr>
                        <p:nvPr/>
                      </p:nvSpPr>
                      <p:spPr bwMode="auto">
                        <a:xfrm>
                          <a:off x="4184" y="1893"/>
                          <a:ext cx="4" cy="6"/>
                        </a:xfrm>
                        <a:custGeom>
                          <a:avLst/>
                          <a:gdLst/>
                          <a:ahLst/>
                          <a:cxnLst>
                            <a:cxn ang="0">
                              <a:pos x="0" y="2"/>
                            </a:cxn>
                            <a:cxn ang="0">
                              <a:pos x="0" y="4"/>
                            </a:cxn>
                            <a:cxn ang="0">
                              <a:pos x="4" y="6"/>
                            </a:cxn>
                            <a:cxn ang="0">
                              <a:pos x="4" y="0"/>
                            </a:cxn>
                            <a:cxn ang="0">
                              <a:pos x="0" y="0"/>
                            </a:cxn>
                            <a:cxn ang="0">
                              <a:pos x="0" y="2"/>
                            </a:cxn>
                          </a:cxnLst>
                          <a:rect l="0" t="0" r="r" b="b"/>
                          <a:pathLst>
                            <a:path w="4" h="6">
                              <a:moveTo>
                                <a:pt x="0" y="2"/>
                              </a:moveTo>
                              <a:lnTo>
                                <a:pt x="0" y="4"/>
                              </a:lnTo>
                              <a:lnTo>
                                <a:pt x="4" y="6"/>
                              </a:lnTo>
                              <a:lnTo>
                                <a:pt x="4" y="0"/>
                              </a:lnTo>
                              <a:lnTo>
                                <a:pt x="0" y="0"/>
                              </a:lnTo>
                              <a:lnTo>
                                <a:pt x="0" y="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32" name="Freeform 2953"/>
                        <p:cNvSpPr>
                          <a:spLocks/>
                        </p:cNvSpPr>
                        <p:nvPr/>
                      </p:nvSpPr>
                      <p:spPr bwMode="auto">
                        <a:xfrm>
                          <a:off x="5064" y="1789"/>
                          <a:ext cx="4" cy="6"/>
                        </a:xfrm>
                        <a:custGeom>
                          <a:avLst/>
                          <a:gdLst/>
                          <a:ahLst/>
                          <a:cxnLst>
                            <a:cxn ang="0">
                              <a:pos x="4" y="6"/>
                            </a:cxn>
                            <a:cxn ang="0">
                              <a:pos x="4" y="0"/>
                            </a:cxn>
                            <a:cxn ang="0">
                              <a:pos x="2" y="2"/>
                            </a:cxn>
                            <a:cxn ang="0">
                              <a:pos x="0" y="6"/>
                            </a:cxn>
                            <a:cxn ang="0">
                              <a:pos x="4" y="6"/>
                            </a:cxn>
                          </a:cxnLst>
                          <a:rect l="0" t="0" r="r" b="b"/>
                          <a:pathLst>
                            <a:path w="4" h="6">
                              <a:moveTo>
                                <a:pt x="4" y="6"/>
                              </a:moveTo>
                              <a:lnTo>
                                <a:pt x="4" y="0"/>
                              </a:lnTo>
                              <a:lnTo>
                                <a:pt x="2" y="2"/>
                              </a:lnTo>
                              <a:lnTo>
                                <a:pt x="0" y="6"/>
                              </a:lnTo>
                              <a:lnTo>
                                <a:pt x="4" y="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33" name="Freeform 2954"/>
                        <p:cNvSpPr>
                          <a:spLocks/>
                        </p:cNvSpPr>
                        <p:nvPr/>
                      </p:nvSpPr>
                      <p:spPr bwMode="auto">
                        <a:xfrm>
                          <a:off x="4808" y="1697"/>
                          <a:ext cx="258" cy="118"/>
                        </a:xfrm>
                        <a:custGeom>
                          <a:avLst/>
                          <a:gdLst/>
                          <a:ahLst/>
                          <a:cxnLst>
                            <a:cxn ang="0">
                              <a:pos x="54" y="106"/>
                            </a:cxn>
                            <a:cxn ang="0">
                              <a:pos x="64" y="26"/>
                            </a:cxn>
                            <a:cxn ang="0">
                              <a:pos x="2" y="0"/>
                            </a:cxn>
                            <a:cxn ang="0">
                              <a:pos x="2" y="0"/>
                            </a:cxn>
                            <a:cxn ang="0">
                              <a:pos x="2" y="2"/>
                            </a:cxn>
                            <a:cxn ang="0">
                              <a:pos x="0" y="2"/>
                            </a:cxn>
                            <a:cxn ang="0">
                              <a:pos x="60" y="28"/>
                            </a:cxn>
                            <a:cxn ang="0">
                              <a:pos x="50" y="108"/>
                            </a:cxn>
                            <a:cxn ang="0">
                              <a:pos x="172" y="118"/>
                            </a:cxn>
                            <a:cxn ang="0">
                              <a:pos x="256" y="98"/>
                            </a:cxn>
                            <a:cxn ang="0">
                              <a:pos x="258" y="94"/>
                            </a:cxn>
                            <a:cxn ang="0">
                              <a:pos x="176" y="116"/>
                            </a:cxn>
                            <a:cxn ang="0">
                              <a:pos x="54" y="106"/>
                            </a:cxn>
                          </a:cxnLst>
                          <a:rect l="0" t="0" r="r" b="b"/>
                          <a:pathLst>
                            <a:path w="258" h="118">
                              <a:moveTo>
                                <a:pt x="54" y="106"/>
                              </a:moveTo>
                              <a:lnTo>
                                <a:pt x="64" y="26"/>
                              </a:lnTo>
                              <a:lnTo>
                                <a:pt x="2" y="0"/>
                              </a:lnTo>
                              <a:lnTo>
                                <a:pt x="2" y="0"/>
                              </a:lnTo>
                              <a:lnTo>
                                <a:pt x="2" y="2"/>
                              </a:lnTo>
                              <a:lnTo>
                                <a:pt x="0" y="2"/>
                              </a:lnTo>
                              <a:lnTo>
                                <a:pt x="60" y="28"/>
                              </a:lnTo>
                              <a:lnTo>
                                <a:pt x="50" y="108"/>
                              </a:lnTo>
                              <a:lnTo>
                                <a:pt x="172" y="118"/>
                              </a:lnTo>
                              <a:lnTo>
                                <a:pt x="256" y="98"/>
                              </a:lnTo>
                              <a:lnTo>
                                <a:pt x="258" y="94"/>
                              </a:lnTo>
                              <a:lnTo>
                                <a:pt x="176" y="116"/>
                              </a:lnTo>
                              <a:lnTo>
                                <a:pt x="54" y="10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34" name="Freeform 2955"/>
                        <p:cNvSpPr>
                          <a:spLocks/>
                        </p:cNvSpPr>
                        <p:nvPr/>
                      </p:nvSpPr>
                      <p:spPr bwMode="auto">
                        <a:xfrm>
                          <a:off x="4522" y="1673"/>
                          <a:ext cx="286" cy="72"/>
                        </a:xfrm>
                        <a:custGeom>
                          <a:avLst/>
                          <a:gdLst/>
                          <a:ahLst/>
                          <a:cxnLst>
                            <a:cxn ang="0">
                              <a:pos x="18" y="56"/>
                            </a:cxn>
                            <a:cxn ang="0">
                              <a:pos x="106" y="26"/>
                            </a:cxn>
                            <a:cxn ang="0">
                              <a:pos x="132" y="72"/>
                            </a:cxn>
                            <a:cxn ang="0">
                              <a:pos x="238" y="16"/>
                            </a:cxn>
                            <a:cxn ang="0">
                              <a:pos x="284" y="26"/>
                            </a:cxn>
                            <a:cxn ang="0">
                              <a:pos x="286" y="24"/>
                            </a:cxn>
                            <a:cxn ang="0">
                              <a:pos x="234" y="12"/>
                            </a:cxn>
                            <a:cxn ang="0">
                              <a:pos x="132" y="68"/>
                            </a:cxn>
                            <a:cxn ang="0">
                              <a:pos x="108" y="26"/>
                            </a:cxn>
                            <a:cxn ang="0">
                              <a:pos x="108" y="26"/>
                            </a:cxn>
                            <a:cxn ang="0">
                              <a:pos x="106" y="24"/>
                            </a:cxn>
                            <a:cxn ang="0">
                              <a:pos x="20" y="50"/>
                            </a:cxn>
                            <a:cxn ang="0">
                              <a:pos x="2" y="0"/>
                            </a:cxn>
                            <a:cxn ang="0">
                              <a:pos x="0" y="4"/>
                            </a:cxn>
                            <a:cxn ang="0">
                              <a:pos x="0" y="6"/>
                            </a:cxn>
                            <a:cxn ang="0">
                              <a:pos x="18" y="56"/>
                            </a:cxn>
                          </a:cxnLst>
                          <a:rect l="0" t="0" r="r" b="b"/>
                          <a:pathLst>
                            <a:path w="286" h="72">
                              <a:moveTo>
                                <a:pt x="18" y="56"/>
                              </a:moveTo>
                              <a:lnTo>
                                <a:pt x="106" y="26"/>
                              </a:lnTo>
                              <a:lnTo>
                                <a:pt x="132" y="72"/>
                              </a:lnTo>
                              <a:lnTo>
                                <a:pt x="238" y="16"/>
                              </a:lnTo>
                              <a:lnTo>
                                <a:pt x="284" y="26"/>
                              </a:lnTo>
                              <a:lnTo>
                                <a:pt x="286" y="24"/>
                              </a:lnTo>
                              <a:lnTo>
                                <a:pt x="234" y="12"/>
                              </a:lnTo>
                              <a:lnTo>
                                <a:pt x="132" y="68"/>
                              </a:lnTo>
                              <a:lnTo>
                                <a:pt x="108" y="26"/>
                              </a:lnTo>
                              <a:lnTo>
                                <a:pt x="108" y="26"/>
                              </a:lnTo>
                              <a:lnTo>
                                <a:pt x="106" y="24"/>
                              </a:lnTo>
                              <a:lnTo>
                                <a:pt x="20" y="50"/>
                              </a:lnTo>
                              <a:lnTo>
                                <a:pt x="2" y="0"/>
                              </a:lnTo>
                              <a:lnTo>
                                <a:pt x="0" y="4"/>
                              </a:lnTo>
                              <a:lnTo>
                                <a:pt x="0" y="6"/>
                              </a:lnTo>
                              <a:lnTo>
                                <a:pt x="18" y="5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35" name="Freeform 2956"/>
                        <p:cNvSpPr>
                          <a:spLocks/>
                        </p:cNvSpPr>
                        <p:nvPr/>
                      </p:nvSpPr>
                      <p:spPr bwMode="auto">
                        <a:xfrm>
                          <a:off x="4806" y="1697"/>
                          <a:ext cx="4" cy="2"/>
                        </a:xfrm>
                        <a:custGeom>
                          <a:avLst/>
                          <a:gdLst/>
                          <a:ahLst/>
                          <a:cxnLst>
                            <a:cxn ang="0">
                              <a:pos x="2" y="2"/>
                            </a:cxn>
                            <a:cxn ang="0">
                              <a:pos x="2" y="2"/>
                            </a:cxn>
                            <a:cxn ang="0">
                              <a:pos x="4" y="2"/>
                            </a:cxn>
                            <a:cxn ang="0">
                              <a:pos x="4" y="0"/>
                            </a:cxn>
                            <a:cxn ang="0">
                              <a:pos x="2" y="0"/>
                            </a:cxn>
                            <a:cxn ang="0">
                              <a:pos x="0" y="2"/>
                            </a:cxn>
                            <a:cxn ang="0">
                              <a:pos x="2" y="2"/>
                            </a:cxn>
                          </a:cxnLst>
                          <a:rect l="0" t="0" r="r" b="b"/>
                          <a:pathLst>
                            <a:path w="4" h="2">
                              <a:moveTo>
                                <a:pt x="2" y="2"/>
                              </a:moveTo>
                              <a:lnTo>
                                <a:pt x="2" y="2"/>
                              </a:lnTo>
                              <a:lnTo>
                                <a:pt x="4" y="2"/>
                              </a:lnTo>
                              <a:lnTo>
                                <a:pt x="4" y="0"/>
                              </a:lnTo>
                              <a:lnTo>
                                <a:pt x="2" y="0"/>
                              </a:lnTo>
                              <a:lnTo>
                                <a:pt x="0" y="2"/>
                              </a:lnTo>
                              <a:lnTo>
                                <a:pt x="2" y="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36" name="Rectangle 2957"/>
                        <p:cNvSpPr>
                          <a:spLocks noChangeArrowheads="1"/>
                        </p:cNvSpPr>
                        <p:nvPr/>
                      </p:nvSpPr>
                      <p:spPr bwMode="auto">
                        <a:xfrm>
                          <a:off x="4522" y="1677"/>
                          <a:ext cx="1" cy="2"/>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37" name="Freeform 2958"/>
                        <p:cNvSpPr>
                          <a:spLocks/>
                        </p:cNvSpPr>
                        <p:nvPr/>
                      </p:nvSpPr>
                      <p:spPr bwMode="auto">
                        <a:xfrm>
                          <a:off x="4516" y="1321"/>
                          <a:ext cx="490" cy="270"/>
                        </a:xfrm>
                        <a:custGeom>
                          <a:avLst/>
                          <a:gdLst/>
                          <a:ahLst/>
                          <a:cxnLst>
                            <a:cxn ang="0">
                              <a:pos x="462" y="258"/>
                            </a:cxn>
                            <a:cxn ang="0">
                              <a:pos x="490" y="190"/>
                            </a:cxn>
                            <a:cxn ang="0">
                              <a:pos x="452" y="138"/>
                            </a:cxn>
                            <a:cxn ang="0">
                              <a:pos x="462" y="68"/>
                            </a:cxn>
                            <a:cxn ang="0">
                              <a:pos x="382" y="0"/>
                            </a:cxn>
                            <a:cxn ang="0">
                              <a:pos x="18" y="120"/>
                            </a:cxn>
                            <a:cxn ang="0">
                              <a:pos x="2" y="74"/>
                            </a:cxn>
                            <a:cxn ang="0">
                              <a:pos x="0" y="76"/>
                            </a:cxn>
                            <a:cxn ang="0">
                              <a:pos x="16" y="124"/>
                            </a:cxn>
                            <a:cxn ang="0">
                              <a:pos x="382" y="4"/>
                            </a:cxn>
                            <a:cxn ang="0">
                              <a:pos x="458" y="70"/>
                            </a:cxn>
                            <a:cxn ang="0">
                              <a:pos x="448" y="138"/>
                            </a:cxn>
                            <a:cxn ang="0">
                              <a:pos x="488" y="190"/>
                            </a:cxn>
                            <a:cxn ang="0">
                              <a:pos x="458" y="256"/>
                            </a:cxn>
                            <a:cxn ang="0">
                              <a:pos x="428" y="266"/>
                            </a:cxn>
                            <a:cxn ang="0">
                              <a:pos x="430" y="270"/>
                            </a:cxn>
                            <a:cxn ang="0">
                              <a:pos x="462" y="258"/>
                            </a:cxn>
                          </a:cxnLst>
                          <a:rect l="0" t="0" r="r" b="b"/>
                          <a:pathLst>
                            <a:path w="490" h="270">
                              <a:moveTo>
                                <a:pt x="462" y="258"/>
                              </a:moveTo>
                              <a:lnTo>
                                <a:pt x="490" y="190"/>
                              </a:lnTo>
                              <a:lnTo>
                                <a:pt x="452" y="138"/>
                              </a:lnTo>
                              <a:lnTo>
                                <a:pt x="462" y="68"/>
                              </a:lnTo>
                              <a:lnTo>
                                <a:pt x="382" y="0"/>
                              </a:lnTo>
                              <a:lnTo>
                                <a:pt x="18" y="120"/>
                              </a:lnTo>
                              <a:lnTo>
                                <a:pt x="2" y="74"/>
                              </a:lnTo>
                              <a:lnTo>
                                <a:pt x="0" y="76"/>
                              </a:lnTo>
                              <a:lnTo>
                                <a:pt x="16" y="124"/>
                              </a:lnTo>
                              <a:lnTo>
                                <a:pt x="382" y="4"/>
                              </a:lnTo>
                              <a:lnTo>
                                <a:pt x="458" y="70"/>
                              </a:lnTo>
                              <a:lnTo>
                                <a:pt x="448" y="138"/>
                              </a:lnTo>
                              <a:lnTo>
                                <a:pt x="488" y="190"/>
                              </a:lnTo>
                              <a:lnTo>
                                <a:pt x="458" y="256"/>
                              </a:lnTo>
                              <a:lnTo>
                                <a:pt x="428" y="266"/>
                              </a:lnTo>
                              <a:lnTo>
                                <a:pt x="430" y="270"/>
                              </a:lnTo>
                              <a:lnTo>
                                <a:pt x="462" y="258"/>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38" name="Freeform 2959"/>
                        <p:cNvSpPr>
                          <a:spLocks/>
                        </p:cNvSpPr>
                        <p:nvPr/>
                      </p:nvSpPr>
                      <p:spPr bwMode="auto">
                        <a:xfrm>
                          <a:off x="4626" y="1587"/>
                          <a:ext cx="320" cy="112"/>
                        </a:xfrm>
                        <a:custGeom>
                          <a:avLst/>
                          <a:gdLst/>
                          <a:ahLst/>
                          <a:cxnLst>
                            <a:cxn ang="0">
                              <a:pos x="4" y="112"/>
                            </a:cxn>
                            <a:cxn ang="0">
                              <a:pos x="320" y="4"/>
                            </a:cxn>
                            <a:cxn ang="0">
                              <a:pos x="318" y="0"/>
                            </a:cxn>
                            <a:cxn ang="0">
                              <a:pos x="0" y="110"/>
                            </a:cxn>
                            <a:cxn ang="0">
                              <a:pos x="2" y="110"/>
                            </a:cxn>
                            <a:cxn ang="0">
                              <a:pos x="2" y="110"/>
                            </a:cxn>
                            <a:cxn ang="0">
                              <a:pos x="4" y="112"/>
                            </a:cxn>
                          </a:cxnLst>
                          <a:rect l="0" t="0" r="r" b="b"/>
                          <a:pathLst>
                            <a:path w="320" h="112">
                              <a:moveTo>
                                <a:pt x="4" y="112"/>
                              </a:moveTo>
                              <a:lnTo>
                                <a:pt x="320" y="4"/>
                              </a:lnTo>
                              <a:lnTo>
                                <a:pt x="318" y="0"/>
                              </a:lnTo>
                              <a:lnTo>
                                <a:pt x="0" y="110"/>
                              </a:lnTo>
                              <a:lnTo>
                                <a:pt x="2" y="110"/>
                              </a:lnTo>
                              <a:lnTo>
                                <a:pt x="2" y="110"/>
                              </a:lnTo>
                              <a:lnTo>
                                <a:pt x="4" y="11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39" name="Freeform 2960"/>
                        <p:cNvSpPr>
                          <a:spLocks/>
                        </p:cNvSpPr>
                        <p:nvPr/>
                      </p:nvSpPr>
                      <p:spPr bwMode="auto">
                        <a:xfrm>
                          <a:off x="4628" y="1697"/>
                          <a:ext cx="2" cy="2"/>
                        </a:xfrm>
                        <a:custGeom>
                          <a:avLst/>
                          <a:gdLst/>
                          <a:ahLst/>
                          <a:cxnLst>
                            <a:cxn ang="0">
                              <a:pos x="2" y="2"/>
                            </a:cxn>
                            <a:cxn ang="0">
                              <a:pos x="0" y="0"/>
                            </a:cxn>
                            <a:cxn ang="0">
                              <a:pos x="0" y="0"/>
                            </a:cxn>
                            <a:cxn ang="0">
                              <a:pos x="2" y="2"/>
                            </a:cxn>
                            <a:cxn ang="0">
                              <a:pos x="2" y="2"/>
                            </a:cxn>
                          </a:cxnLst>
                          <a:rect l="0" t="0" r="r" b="b"/>
                          <a:pathLst>
                            <a:path w="2" h="2">
                              <a:moveTo>
                                <a:pt x="2" y="2"/>
                              </a:moveTo>
                              <a:lnTo>
                                <a:pt x="0" y="0"/>
                              </a:lnTo>
                              <a:lnTo>
                                <a:pt x="0" y="0"/>
                              </a:lnTo>
                              <a:lnTo>
                                <a:pt x="2" y="2"/>
                              </a:lnTo>
                              <a:lnTo>
                                <a:pt x="2" y="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40" name="Rectangle 2961"/>
                        <p:cNvSpPr>
                          <a:spLocks noChangeArrowheads="1"/>
                        </p:cNvSpPr>
                        <p:nvPr/>
                      </p:nvSpPr>
                      <p:spPr bwMode="auto">
                        <a:xfrm>
                          <a:off x="5072" y="1723"/>
                          <a:ext cx="2" cy="2"/>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41" name="Rectangle 2962"/>
                        <p:cNvSpPr>
                          <a:spLocks noChangeArrowheads="1"/>
                        </p:cNvSpPr>
                        <p:nvPr/>
                      </p:nvSpPr>
                      <p:spPr bwMode="auto">
                        <a:xfrm>
                          <a:off x="4944" y="1587"/>
                          <a:ext cx="1" cy="1"/>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42" name="Freeform 2963"/>
                        <p:cNvSpPr>
                          <a:spLocks/>
                        </p:cNvSpPr>
                        <p:nvPr/>
                      </p:nvSpPr>
                      <p:spPr bwMode="auto">
                        <a:xfrm>
                          <a:off x="4946" y="1591"/>
                          <a:ext cx="126" cy="162"/>
                        </a:xfrm>
                        <a:custGeom>
                          <a:avLst/>
                          <a:gdLst/>
                          <a:ahLst/>
                          <a:cxnLst>
                            <a:cxn ang="0">
                              <a:pos x="0" y="0"/>
                            </a:cxn>
                            <a:cxn ang="0">
                              <a:pos x="0" y="0"/>
                            </a:cxn>
                            <a:cxn ang="0">
                              <a:pos x="58" y="162"/>
                            </a:cxn>
                            <a:cxn ang="0">
                              <a:pos x="126" y="134"/>
                            </a:cxn>
                            <a:cxn ang="0">
                              <a:pos x="126" y="132"/>
                            </a:cxn>
                            <a:cxn ang="0">
                              <a:pos x="62" y="158"/>
                            </a:cxn>
                            <a:cxn ang="0">
                              <a:pos x="0" y="0"/>
                            </a:cxn>
                          </a:cxnLst>
                          <a:rect l="0" t="0" r="r" b="b"/>
                          <a:pathLst>
                            <a:path w="126" h="162">
                              <a:moveTo>
                                <a:pt x="0" y="0"/>
                              </a:moveTo>
                              <a:lnTo>
                                <a:pt x="0" y="0"/>
                              </a:lnTo>
                              <a:lnTo>
                                <a:pt x="58" y="162"/>
                              </a:lnTo>
                              <a:lnTo>
                                <a:pt x="126" y="134"/>
                              </a:lnTo>
                              <a:lnTo>
                                <a:pt x="126" y="132"/>
                              </a:lnTo>
                              <a:lnTo>
                                <a:pt x="62" y="158"/>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43" name="Freeform 2964"/>
                        <p:cNvSpPr>
                          <a:spLocks/>
                        </p:cNvSpPr>
                        <p:nvPr/>
                      </p:nvSpPr>
                      <p:spPr bwMode="auto">
                        <a:xfrm>
                          <a:off x="4944" y="1587"/>
                          <a:ext cx="2" cy="4"/>
                        </a:xfrm>
                        <a:custGeom>
                          <a:avLst/>
                          <a:gdLst/>
                          <a:ahLst/>
                          <a:cxnLst>
                            <a:cxn ang="0">
                              <a:pos x="2" y="4"/>
                            </a:cxn>
                            <a:cxn ang="0">
                              <a:pos x="0" y="0"/>
                            </a:cxn>
                            <a:cxn ang="0">
                              <a:pos x="0" y="0"/>
                            </a:cxn>
                            <a:cxn ang="0">
                              <a:pos x="2" y="4"/>
                            </a:cxn>
                            <a:cxn ang="0">
                              <a:pos x="2" y="4"/>
                            </a:cxn>
                          </a:cxnLst>
                          <a:rect l="0" t="0" r="r" b="b"/>
                          <a:pathLst>
                            <a:path w="2" h="4">
                              <a:moveTo>
                                <a:pt x="2" y="4"/>
                              </a:moveTo>
                              <a:lnTo>
                                <a:pt x="0" y="0"/>
                              </a:lnTo>
                              <a:lnTo>
                                <a:pt x="0" y="0"/>
                              </a:lnTo>
                              <a:lnTo>
                                <a:pt x="2" y="4"/>
                              </a:lnTo>
                              <a:lnTo>
                                <a:pt x="2" y="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44" name="Freeform 2965"/>
                        <p:cNvSpPr>
                          <a:spLocks/>
                        </p:cNvSpPr>
                        <p:nvPr/>
                      </p:nvSpPr>
                      <p:spPr bwMode="auto">
                        <a:xfrm>
                          <a:off x="5280" y="1225"/>
                          <a:ext cx="2" cy="4"/>
                        </a:xfrm>
                        <a:custGeom>
                          <a:avLst/>
                          <a:gdLst/>
                          <a:ahLst/>
                          <a:cxnLst>
                            <a:cxn ang="0">
                              <a:pos x="2" y="4"/>
                            </a:cxn>
                            <a:cxn ang="0">
                              <a:pos x="2" y="2"/>
                            </a:cxn>
                            <a:cxn ang="0">
                              <a:pos x="0" y="0"/>
                            </a:cxn>
                            <a:cxn ang="0">
                              <a:pos x="0" y="0"/>
                            </a:cxn>
                            <a:cxn ang="0">
                              <a:pos x="2" y="4"/>
                            </a:cxn>
                          </a:cxnLst>
                          <a:rect l="0" t="0" r="r" b="b"/>
                          <a:pathLst>
                            <a:path w="2" h="4">
                              <a:moveTo>
                                <a:pt x="2" y="4"/>
                              </a:moveTo>
                              <a:lnTo>
                                <a:pt x="2" y="2"/>
                              </a:lnTo>
                              <a:lnTo>
                                <a:pt x="0" y="0"/>
                              </a:lnTo>
                              <a:lnTo>
                                <a:pt x="0" y="0"/>
                              </a:lnTo>
                              <a:lnTo>
                                <a:pt x="2" y="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45" name="Freeform 2966"/>
                        <p:cNvSpPr>
                          <a:spLocks/>
                        </p:cNvSpPr>
                        <p:nvPr/>
                      </p:nvSpPr>
                      <p:spPr bwMode="auto">
                        <a:xfrm>
                          <a:off x="5218" y="1341"/>
                          <a:ext cx="4" cy="6"/>
                        </a:xfrm>
                        <a:custGeom>
                          <a:avLst/>
                          <a:gdLst/>
                          <a:ahLst/>
                          <a:cxnLst>
                            <a:cxn ang="0">
                              <a:pos x="2" y="6"/>
                            </a:cxn>
                            <a:cxn ang="0">
                              <a:pos x="2" y="6"/>
                            </a:cxn>
                            <a:cxn ang="0">
                              <a:pos x="4" y="4"/>
                            </a:cxn>
                            <a:cxn ang="0">
                              <a:pos x="2" y="0"/>
                            </a:cxn>
                            <a:cxn ang="0">
                              <a:pos x="0" y="4"/>
                            </a:cxn>
                            <a:cxn ang="0">
                              <a:pos x="2" y="6"/>
                            </a:cxn>
                          </a:cxnLst>
                          <a:rect l="0" t="0" r="r" b="b"/>
                          <a:pathLst>
                            <a:path w="4" h="6">
                              <a:moveTo>
                                <a:pt x="2" y="6"/>
                              </a:moveTo>
                              <a:lnTo>
                                <a:pt x="2" y="6"/>
                              </a:lnTo>
                              <a:lnTo>
                                <a:pt x="4" y="4"/>
                              </a:lnTo>
                              <a:lnTo>
                                <a:pt x="2" y="0"/>
                              </a:lnTo>
                              <a:lnTo>
                                <a:pt x="0" y="4"/>
                              </a:lnTo>
                              <a:lnTo>
                                <a:pt x="2" y="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46" name="Freeform 2967"/>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47" name="Freeform 2968"/>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48" name="Freeform 2969"/>
                        <p:cNvSpPr>
                          <a:spLocks/>
                        </p:cNvSpPr>
                        <p:nvPr/>
                      </p:nvSpPr>
                      <p:spPr bwMode="auto">
                        <a:xfrm>
                          <a:off x="5190" y="1183"/>
                          <a:ext cx="90" cy="162"/>
                        </a:xfrm>
                        <a:custGeom>
                          <a:avLst/>
                          <a:gdLst/>
                          <a:ahLst/>
                          <a:cxnLst>
                            <a:cxn ang="0">
                              <a:pos x="0" y="20"/>
                            </a:cxn>
                            <a:cxn ang="0">
                              <a:pos x="28" y="162"/>
                            </a:cxn>
                            <a:cxn ang="0">
                              <a:pos x="30" y="158"/>
                            </a:cxn>
                            <a:cxn ang="0">
                              <a:pos x="4" y="20"/>
                            </a:cxn>
                            <a:cxn ang="0">
                              <a:pos x="54" y="2"/>
                            </a:cxn>
                            <a:cxn ang="0">
                              <a:pos x="90" y="42"/>
                            </a:cxn>
                            <a:cxn ang="0">
                              <a:pos x="90" y="42"/>
                            </a:cxn>
                            <a:cxn ang="0">
                              <a:pos x="54" y="0"/>
                            </a:cxn>
                            <a:cxn ang="0">
                              <a:pos x="0" y="20"/>
                            </a:cxn>
                          </a:cxnLst>
                          <a:rect l="0" t="0" r="r" b="b"/>
                          <a:pathLst>
                            <a:path w="90" h="162">
                              <a:moveTo>
                                <a:pt x="0" y="20"/>
                              </a:moveTo>
                              <a:lnTo>
                                <a:pt x="28" y="162"/>
                              </a:lnTo>
                              <a:lnTo>
                                <a:pt x="30" y="158"/>
                              </a:lnTo>
                              <a:lnTo>
                                <a:pt x="4" y="20"/>
                              </a:lnTo>
                              <a:lnTo>
                                <a:pt x="54" y="2"/>
                              </a:lnTo>
                              <a:lnTo>
                                <a:pt x="90" y="42"/>
                              </a:lnTo>
                              <a:lnTo>
                                <a:pt x="90" y="42"/>
                              </a:lnTo>
                              <a:lnTo>
                                <a:pt x="54" y="0"/>
                              </a:lnTo>
                              <a:lnTo>
                                <a:pt x="0" y="2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49" name="Rectangle 2970"/>
                        <p:cNvSpPr>
                          <a:spLocks noChangeArrowheads="1"/>
                        </p:cNvSpPr>
                        <p:nvPr/>
                      </p:nvSpPr>
                      <p:spPr bwMode="auto">
                        <a:xfrm>
                          <a:off x="5220" y="1347"/>
                          <a:ext cx="1" cy="1"/>
                        </a:xfrm>
                        <a:prstGeom prst="rect">
                          <a:avLst/>
                        </a:prstGeom>
                        <a:grpFill/>
                        <a:ln w="12700" cmpd="sng">
                          <a:solidFill>
                            <a:srgbClr val="FFFFFF"/>
                          </a:solidFill>
                          <a:prstDash val="solid"/>
                          <a:miter lim="800000"/>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50" name="Freeform 2971"/>
                        <p:cNvSpPr>
                          <a:spLocks/>
                        </p:cNvSpPr>
                        <p:nvPr/>
                      </p:nvSpPr>
                      <p:spPr bwMode="auto">
                        <a:xfrm>
                          <a:off x="5086" y="815"/>
                          <a:ext cx="166" cy="248"/>
                        </a:xfrm>
                        <a:custGeom>
                          <a:avLst/>
                          <a:gdLst/>
                          <a:ahLst/>
                          <a:cxnLst>
                            <a:cxn ang="0">
                              <a:pos x="0" y="0"/>
                            </a:cxn>
                            <a:cxn ang="0">
                              <a:pos x="0" y="2"/>
                            </a:cxn>
                            <a:cxn ang="0">
                              <a:pos x="126" y="220"/>
                            </a:cxn>
                            <a:cxn ang="0">
                              <a:pos x="166" y="248"/>
                            </a:cxn>
                            <a:cxn ang="0">
                              <a:pos x="166" y="246"/>
                            </a:cxn>
                            <a:cxn ang="0">
                              <a:pos x="126" y="218"/>
                            </a:cxn>
                            <a:cxn ang="0">
                              <a:pos x="0" y="0"/>
                            </a:cxn>
                          </a:cxnLst>
                          <a:rect l="0" t="0" r="r" b="b"/>
                          <a:pathLst>
                            <a:path w="166" h="248">
                              <a:moveTo>
                                <a:pt x="0" y="0"/>
                              </a:moveTo>
                              <a:lnTo>
                                <a:pt x="0" y="2"/>
                              </a:lnTo>
                              <a:lnTo>
                                <a:pt x="126" y="220"/>
                              </a:lnTo>
                              <a:lnTo>
                                <a:pt x="166" y="248"/>
                              </a:lnTo>
                              <a:lnTo>
                                <a:pt x="166" y="246"/>
                              </a:lnTo>
                              <a:lnTo>
                                <a:pt x="126" y="218"/>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51" name="Freeform 2972"/>
                        <p:cNvSpPr>
                          <a:spLocks/>
                        </p:cNvSpPr>
                        <p:nvPr/>
                      </p:nvSpPr>
                      <p:spPr bwMode="auto">
                        <a:xfrm>
                          <a:off x="1412" y="711"/>
                          <a:ext cx="64" cy="342"/>
                        </a:xfrm>
                        <a:custGeom>
                          <a:avLst/>
                          <a:gdLst/>
                          <a:ahLst/>
                          <a:cxnLst>
                            <a:cxn ang="0">
                              <a:pos x="0" y="342"/>
                            </a:cxn>
                            <a:cxn ang="0">
                              <a:pos x="64" y="0"/>
                            </a:cxn>
                            <a:cxn ang="0">
                              <a:pos x="60" y="0"/>
                            </a:cxn>
                            <a:cxn ang="0">
                              <a:pos x="0" y="342"/>
                            </a:cxn>
                          </a:cxnLst>
                          <a:rect l="0" t="0" r="r" b="b"/>
                          <a:pathLst>
                            <a:path w="64" h="342">
                              <a:moveTo>
                                <a:pt x="0" y="342"/>
                              </a:moveTo>
                              <a:lnTo>
                                <a:pt x="64" y="0"/>
                              </a:lnTo>
                              <a:lnTo>
                                <a:pt x="60" y="0"/>
                              </a:lnTo>
                              <a:lnTo>
                                <a:pt x="0" y="34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52" name="Freeform 2973"/>
                        <p:cNvSpPr>
                          <a:spLocks/>
                        </p:cNvSpPr>
                        <p:nvPr/>
                      </p:nvSpPr>
                      <p:spPr bwMode="auto">
                        <a:xfrm>
                          <a:off x="760" y="923"/>
                          <a:ext cx="682" cy="650"/>
                        </a:xfrm>
                        <a:custGeom>
                          <a:avLst/>
                          <a:gdLst/>
                          <a:ahLst/>
                          <a:cxnLst>
                            <a:cxn ang="0">
                              <a:pos x="528" y="128"/>
                            </a:cxn>
                            <a:cxn ang="0">
                              <a:pos x="412" y="144"/>
                            </a:cxn>
                            <a:cxn ang="0">
                              <a:pos x="232" y="112"/>
                            </a:cxn>
                            <a:cxn ang="0">
                              <a:pos x="224" y="26"/>
                            </a:cxn>
                            <a:cxn ang="0">
                              <a:pos x="128" y="0"/>
                            </a:cxn>
                            <a:cxn ang="0">
                              <a:pos x="128" y="20"/>
                            </a:cxn>
                            <a:cxn ang="0">
                              <a:pos x="0" y="410"/>
                            </a:cxn>
                            <a:cxn ang="0">
                              <a:pos x="6" y="510"/>
                            </a:cxn>
                            <a:cxn ang="0">
                              <a:pos x="344" y="602"/>
                            </a:cxn>
                            <a:cxn ang="0">
                              <a:pos x="572" y="650"/>
                            </a:cxn>
                            <a:cxn ang="0">
                              <a:pos x="622" y="386"/>
                            </a:cxn>
                            <a:cxn ang="0">
                              <a:pos x="614" y="360"/>
                            </a:cxn>
                            <a:cxn ang="0">
                              <a:pos x="682" y="224"/>
                            </a:cxn>
                            <a:cxn ang="0">
                              <a:pos x="662" y="166"/>
                            </a:cxn>
                            <a:cxn ang="0">
                              <a:pos x="528" y="128"/>
                            </a:cxn>
                          </a:cxnLst>
                          <a:rect l="0" t="0" r="r" b="b"/>
                          <a:pathLst>
                            <a:path w="682" h="650">
                              <a:moveTo>
                                <a:pt x="528" y="128"/>
                              </a:moveTo>
                              <a:lnTo>
                                <a:pt x="412" y="144"/>
                              </a:lnTo>
                              <a:lnTo>
                                <a:pt x="232" y="112"/>
                              </a:lnTo>
                              <a:lnTo>
                                <a:pt x="224" y="26"/>
                              </a:lnTo>
                              <a:lnTo>
                                <a:pt x="128" y="0"/>
                              </a:lnTo>
                              <a:lnTo>
                                <a:pt x="128" y="20"/>
                              </a:lnTo>
                              <a:lnTo>
                                <a:pt x="0" y="410"/>
                              </a:lnTo>
                              <a:lnTo>
                                <a:pt x="6" y="510"/>
                              </a:lnTo>
                              <a:lnTo>
                                <a:pt x="344" y="602"/>
                              </a:lnTo>
                              <a:lnTo>
                                <a:pt x="572" y="650"/>
                              </a:lnTo>
                              <a:lnTo>
                                <a:pt x="622" y="386"/>
                              </a:lnTo>
                              <a:lnTo>
                                <a:pt x="614" y="360"/>
                              </a:lnTo>
                              <a:lnTo>
                                <a:pt x="682" y="224"/>
                              </a:lnTo>
                              <a:lnTo>
                                <a:pt x="662" y="166"/>
                              </a:lnTo>
                              <a:lnTo>
                                <a:pt x="528" y="128"/>
                              </a:lnTo>
                              <a:close/>
                            </a:path>
                          </a:pathLst>
                        </a:custGeom>
                        <a:solidFill>
                          <a:srgbClr val="FF8000"/>
                        </a:solidFill>
                        <a:ln w="12700" cmpd="sng">
                          <a:solidFill>
                            <a:srgbClr val="FFFFFF"/>
                          </a:solidFill>
                          <a:prstDash val="solid"/>
                          <a:round/>
                          <a:headEnd/>
                          <a:tailEnd/>
                        </a:ln>
                      </p:spPr>
                      <p:txBody>
                        <a:bodyPr/>
                        <a:lstStyle/>
                        <a:p>
                          <a:pPr defTabSz="457200"/>
                          <a:endParaRPr lang="da-DK" kern="0">
                            <a:solidFill>
                              <a:srgbClr val="171717"/>
                            </a:solidFill>
                            <a:latin typeface="Calibri" pitchFamily="34" charset="0"/>
                            <a:ea typeface="ＭＳ Ｐゴシック" pitchFamily="-97" charset="-128"/>
                            <a:cs typeface="Calibri" pitchFamily="34" charset="0"/>
                          </a:endParaRPr>
                        </a:p>
                      </p:txBody>
                    </p:sp>
                    <p:sp>
                      <p:nvSpPr>
                        <p:cNvPr id="153" name="Freeform 2974"/>
                        <p:cNvSpPr>
                          <a:spLocks/>
                        </p:cNvSpPr>
                        <p:nvPr/>
                      </p:nvSpPr>
                      <p:spPr bwMode="auto">
                        <a:xfrm>
                          <a:off x="888" y="593"/>
                          <a:ext cx="588" cy="486"/>
                        </a:xfrm>
                        <a:custGeom>
                          <a:avLst/>
                          <a:gdLst/>
                          <a:ahLst/>
                          <a:cxnLst>
                            <a:cxn ang="0">
                              <a:pos x="198" y="12"/>
                            </a:cxn>
                            <a:cxn ang="0">
                              <a:pos x="118" y="92"/>
                            </a:cxn>
                            <a:cxn ang="0">
                              <a:pos x="0" y="0"/>
                            </a:cxn>
                            <a:cxn ang="0">
                              <a:pos x="0" y="324"/>
                            </a:cxn>
                            <a:cxn ang="0">
                              <a:pos x="100" y="352"/>
                            </a:cxn>
                            <a:cxn ang="0">
                              <a:pos x="110" y="436"/>
                            </a:cxn>
                            <a:cxn ang="0">
                              <a:pos x="284" y="468"/>
                            </a:cxn>
                            <a:cxn ang="0">
                              <a:pos x="400" y="452"/>
                            </a:cxn>
                            <a:cxn ang="0">
                              <a:pos x="532" y="486"/>
                            </a:cxn>
                            <a:cxn ang="0">
                              <a:pos x="524" y="460"/>
                            </a:cxn>
                            <a:cxn ang="0">
                              <a:pos x="584" y="118"/>
                            </a:cxn>
                            <a:cxn ang="0">
                              <a:pos x="588" y="118"/>
                            </a:cxn>
                            <a:cxn ang="0">
                              <a:pos x="588" y="116"/>
                            </a:cxn>
                            <a:cxn ang="0">
                              <a:pos x="198" y="12"/>
                            </a:cxn>
                          </a:cxnLst>
                          <a:rect l="0" t="0" r="r" b="b"/>
                          <a:pathLst>
                            <a:path w="588" h="486">
                              <a:moveTo>
                                <a:pt x="198" y="12"/>
                              </a:moveTo>
                              <a:lnTo>
                                <a:pt x="118" y="92"/>
                              </a:lnTo>
                              <a:lnTo>
                                <a:pt x="0" y="0"/>
                              </a:lnTo>
                              <a:lnTo>
                                <a:pt x="0" y="324"/>
                              </a:lnTo>
                              <a:lnTo>
                                <a:pt x="100" y="352"/>
                              </a:lnTo>
                              <a:lnTo>
                                <a:pt x="110" y="436"/>
                              </a:lnTo>
                              <a:lnTo>
                                <a:pt x="284" y="468"/>
                              </a:lnTo>
                              <a:lnTo>
                                <a:pt x="400" y="452"/>
                              </a:lnTo>
                              <a:lnTo>
                                <a:pt x="532" y="486"/>
                              </a:lnTo>
                              <a:lnTo>
                                <a:pt x="524" y="460"/>
                              </a:lnTo>
                              <a:lnTo>
                                <a:pt x="584" y="118"/>
                              </a:lnTo>
                              <a:lnTo>
                                <a:pt x="588" y="118"/>
                              </a:lnTo>
                              <a:lnTo>
                                <a:pt x="588" y="116"/>
                              </a:lnTo>
                              <a:lnTo>
                                <a:pt x="198" y="12"/>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54" name="Freeform 2975"/>
                        <p:cNvSpPr>
                          <a:spLocks/>
                        </p:cNvSpPr>
                        <p:nvPr/>
                      </p:nvSpPr>
                      <p:spPr bwMode="auto">
                        <a:xfrm>
                          <a:off x="1412" y="1053"/>
                          <a:ext cx="8" cy="26"/>
                        </a:xfrm>
                        <a:custGeom>
                          <a:avLst/>
                          <a:gdLst/>
                          <a:ahLst/>
                          <a:cxnLst>
                            <a:cxn ang="0">
                              <a:pos x="8" y="26"/>
                            </a:cxn>
                            <a:cxn ang="0">
                              <a:pos x="0" y="0"/>
                            </a:cxn>
                            <a:cxn ang="0">
                              <a:pos x="8" y="26"/>
                            </a:cxn>
                            <a:cxn ang="0">
                              <a:pos x="8" y="26"/>
                            </a:cxn>
                          </a:cxnLst>
                          <a:rect l="0" t="0" r="r" b="b"/>
                          <a:pathLst>
                            <a:path w="8" h="26">
                              <a:moveTo>
                                <a:pt x="8" y="26"/>
                              </a:moveTo>
                              <a:lnTo>
                                <a:pt x="0" y="0"/>
                              </a:lnTo>
                              <a:lnTo>
                                <a:pt x="8" y="26"/>
                              </a:lnTo>
                              <a:lnTo>
                                <a:pt x="8" y="2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55" name="Freeform 2979"/>
                        <p:cNvSpPr>
                          <a:spLocks/>
                        </p:cNvSpPr>
                        <p:nvPr/>
                      </p:nvSpPr>
                      <p:spPr bwMode="auto">
                        <a:xfrm>
                          <a:off x="1594" y="1057"/>
                          <a:ext cx="182" cy="296"/>
                        </a:xfrm>
                        <a:custGeom>
                          <a:avLst/>
                          <a:gdLst/>
                          <a:ahLst/>
                          <a:cxnLst>
                            <a:cxn ang="0">
                              <a:pos x="50" y="126"/>
                            </a:cxn>
                            <a:cxn ang="0">
                              <a:pos x="40" y="188"/>
                            </a:cxn>
                            <a:cxn ang="0">
                              <a:pos x="112" y="296"/>
                            </a:cxn>
                            <a:cxn ang="0">
                              <a:pos x="182" y="284"/>
                            </a:cxn>
                            <a:cxn ang="0">
                              <a:pos x="118" y="292"/>
                            </a:cxn>
                            <a:cxn ang="0">
                              <a:pos x="48" y="188"/>
                            </a:cxn>
                            <a:cxn ang="0">
                              <a:pos x="56" y="118"/>
                            </a:cxn>
                            <a:cxn ang="0">
                              <a:pos x="8" y="130"/>
                            </a:cxn>
                            <a:cxn ang="0">
                              <a:pos x="38" y="0"/>
                            </a:cxn>
                            <a:cxn ang="0">
                              <a:pos x="0" y="138"/>
                            </a:cxn>
                            <a:cxn ang="0">
                              <a:pos x="50" y="126"/>
                            </a:cxn>
                          </a:cxnLst>
                          <a:rect l="0" t="0" r="r" b="b"/>
                          <a:pathLst>
                            <a:path w="182" h="296">
                              <a:moveTo>
                                <a:pt x="50" y="126"/>
                              </a:moveTo>
                              <a:lnTo>
                                <a:pt x="40" y="188"/>
                              </a:lnTo>
                              <a:lnTo>
                                <a:pt x="112" y="296"/>
                              </a:lnTo>
                              <a:lnTo>
                                <a:pt x="182" y="284"/>
                              </a:lnTo>
                              <a:lnTo>
                                <a:pt x="118" y="292"/>
                              </a:lnTo>
                              <a:lnTo>
                                <a:pt x="48" y="188"/>
                              </a:lnTo>
                              <a:lnTo>
                                <a:pt x="56" y="118"/>
                              </a:lnTo>
                              <a:lnTo>
                                <a:pt x="8" y="130"/>
                              </a:lnTo>
                              <a:lnTo>
                                <a:pt x="38" y="0"/>
                              </a:lnTo>
                              <a:lnTo>
                                <a:pt x="0" y="138"/>
                              </a:lnTo>
                              <a:lnTo>
                                <a:pt x="50" y="12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56" name="Freeform 2980"/>
                        <p:cNvSpPr>
                          <a:spLocks/>
                        </p:cNvSpPr>
                        <p:nvPr/>
                      </p:nvSpPr>
                      <p:spPr bwMode="auto">
                        <a:xfrm>
                          <a:off x="1706" y="1329"/>
                          <a:ext cx="130" cy="24"/>
                        </a:xfrm>
                        <a:custGeom>
                          <a:avLst/>
                          <a:gdLst/>
                          <a:ahLst/>
                          <a:cxnLst>
                            <a:cxn ang="0">
                              <a:pos x="92" y="14"/>
                            </a:cxn>
                            <a:cxn ang="0">
                              <a:pos x="130" y="0"/>
                            </a:cxn>
                            <a:cxn ang="0">
                              <a:pos x="98" y="6"/>
                            </a:cxn>
                            <a:cxn ang="0">
                              <a:pos x="90" y="8"/>
                            </a:cxn>
                            <a:cxn ang="0">
                              <a:pos x="70" y="12"/>
                            </a:cxn>
                            <a:cxn ang="0">
                              <a:pos x="0" y="24"/>
                            </a:cxn>
                            <a:cxn ang="0">
                              <a:pos x="92" y="14"/>
                            </a:cxn>
                          </a:cxnLst>
                          <a:rect l="0" t="0" r="r" b="b"/>
                          <a:pathLst>
                            <a:path w="130" h="24">
                              <a:moveTo>
                                <a:pt x="92" y="14"/>
                              </a:moveTo>
                              <a:lnTo>
                                <a:pt x="130" y="0"/>
                              </a:lnTo>
                              <a:lnTo>
                                <a:pt x="98" y="6"/>
                              </a:lnTo>
                              <a:lnTo>
                                <a:pt x="90" y="8"/>
                              </a:lnTo>
                              <a:lnTo>
                                <a:pt x="70" y="12"/>
                              </a:lnTo>
                              <a:lnTo>
                                <a:pt x="0" y="24"/>
                              </a:lnTo>
                              <a:lnTo>
                                <a:pt x="92" y="1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57" name="Freeform 2981"/>
                        <p:cNvSpPr>
                          <a:spLocks/>
                        </p:cNvSpPr>
                        <p:nvPr/>
                      </p:nvSpPr>
                      <p:spPr bwMode="auto">
                        <a:xfrm>
                          <a:off x="1868" y="875"/>
                          <a:ext cx="606" cy="476"/>
                        </a:xfrm>
                        <a:custGeom>
                          <a:avLst/>
                          <a:gdLst/>
                          <a:ahLst/>
                          <a:cxnLst>
                            <a:cxn ang="0">
                              <a:pos x="600" y="452"/>
                            </a:cxn>
                            <a:cxn ang="0">
                              <a:pos x="6" y="414"/>
                            </a:cxn>
                            <a:cxn ang="0">
                              <a:pos x="0" y="476"/>
                            </a:cxn>
                            <a:cxn ang="0">
                              <a:pos x="12" y="420"/>
                            </a:cxn>
                            <a:cxn ang="0">
                              <a:pos x="606" y="460"/>
                            </a:cxn>
                            <a:cxn ang="0">
                              <a:pos x="604" y="0"/>
                            </a:cxn>
                            <a:cxn ang="0">
                              <a:pos x="600" y="452"/>
                            </a:cxn>
                          </a:cxnLst>
                          <a:rect l="0" t="0" r="r" b="b"/>
                          <a:pathLst>
                            <a:path w="606" h="476">
                              <a:moveTo>
                                <a:pt x="600" y="452"/>
                              </a:moveTo>
                              <a:lnTo>
                                <a:pt x="6" y="414"/>
                              </a:lnTo>
                              <a:lnTo>
                                <a:pt x="0" y="476"/>
                              </a:lnTo>
                              <a:lnTo>
                                <a:pt x="12" y="420"/>
                              </a:lnTo>
                              <a:lnTo>
                                <a:pt x="606" y="460"/>
                              </a:lnTo>
                              <a:lnTo>
                                <a:pt x="604" y="0"/>
                              </a:lnTo>
                              <a:lnTo>
                                <a:pt x="600" y="45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58" name="Freeform 2982"/>
                        <p:cNvSpPr>
                          <a:spLocks/>
                        </p:cNvSpPr>
                        <p:nvPr/>
                      </p:nvSpPr>
                      <p:spPr bwMode="auto">
                        <a:xfrm>
                          <a:off x="2472" y="875"/>
                          <a:ext cx="614" cy="460"/>
                        </a:xfrm>
                        <a:custGeom>
                          <a:avLst/>
                          <a:gdLst/>
                          <a:ahLst/>
                          <a:cxnLst>
                            <a:cxn ang="0">
                              <a:pos x="612" y="358"/>
                            </a:cxn>
                            <a:cxn ang="0">
                              <a:pos x="614" y="354"/>
                            </a:cxn>
                            <a:cxn ang="0">
                              <a:pos x="2" y="356"/>
                            </a:cxn>
                            <a:cxn ang="0">
                              <a:pos x="6" y="2"/>
                            </a:cxn>
                            <a:cxn ang="0">
                              <a:pos x="0" y="0"/>
                            </a:cxn>
                            <a:cxn ang="0">
                              <a:pos x="2" y="460"/>
                            </a:cxn>
                            <a:cxn ang="0">
                              <a:pos x="2" y="360"/>
                            </a:cxn>
                            <a:cxn ang="0">
                              <a:pos x="612" y="358"/>
                            </a:cxn>
                          </a:cxnLst>
                          <a:rect l="0" t="0" r="r" b="b"/>
                          <a:pathLst>
                            <a:path w="614" h="460">
                              <a:moveTo>
                                <a:pt x="612" y="358"/>
                              </a:moveTo>
                              <a:lnTo>
                                <a:pt x="614" y="354"/>
                              </a:lnTo>
                              <a:lnTo>
                                <a:pt x="2" y="356"/>
                              </a:lnTo>
                              <a:lnTo>
                                <a:pt x="6" y="2"/>
                              </a:lnTo>
                              <a:lnTo>
                                <a:pt x="0" y="0"/>
                              </a:lnTo>
                              <a:lnTo>
                                <a:pt x="2" y="460"/>
                              </a:lnTo>
                              <a:lnTo>
                                <a:pt x="2" y="360"/>
                              </a:lnTo>
                              <a:lnTo>
                                <a:pt x="612" y="358"/>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59" name="Freeform 2983"/>
                        <p:cNvSpPr>
                          <a:spLocks/>
                        </p:cNvSpPr>
                        <p:nvPr/>
                      </p:nvSpPr>
                      <p:spPr bwMode="auto">
                        <a:xfrm>
                          <a:off x="1804" y="1325"/>
                          <a:ext cx="62" cy="42"/>
                        </a:xfrm>
                        <a:custGeom>
                          <a:avLst/>
                          <a:gdLst/>
                          <a:ahLst/>
                          <a:cxnLst>
                            <a:cxn ang="0">
                              <a:pos x="0" y="10"/>
                            </a:cxn>
                            <a:cxn ang="0">
                              <a:pos x="32" y="4"/>
                            </a:cxn>
                            <a:cxn ang="0">
                              <a:pos x="60" y="42"/>
                            </a:cxn>
                            <a:cxn ang="0">
                              <a:pos x="62" y="34"/>
                            </a:cxn>
                            <a:cxn ang="0">
                              <a:pos x="36" y="0"/>
                            </a:cxn>
                            <a:cxn ang="0">
                              <a:pos x="0" y="10"/>
                            </a:cxn>
                          </a:cxnLst>
                          <a:rect l="0" t="0" r="r" b="b"/>
                          <a:pathLst>
                            <a:path w="62" h="42">
                              <a:moveTo>
                                <a:pt x="0" y="10"/>
                              </a:moveTo>
                              <a:lnTo>
                                <a:pt x="32" y="4"/>
                              </a:lnTo>
                              <a:lnTo>
                                <a:pt x="60" y="42"/>
                              </a:lnTo>
                              <a:lnTo>
                                <a:pt x="62" y="34"/>
                              </a:lnTo>
                              <a:lnTo>
                                <a:pt x="36" y="0"/>
                              </a:lnTo>
                              <a:lnTo>
                                <a:pt x="0" y="1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60" name="Freeform 2984"/>
                        <p:cNvSpPr>
                          <a:spLocks/>
                        </p:cNvSpPr>
                        <p:nvPr/>
                      </p:nvSpPr>
                      <p:spPr bwMode="auto">
                        <a:xfrm>
                          <a:off x="1866" y="1351"/>
                          <a:ext cx="2" cy="10"/>
                        </a:xfrm>
                        <a:custGeom>
                          <a:avLst/>
                          <a:gdLst/>
                          <a:ahLst/>
                          <a:cxnLst>
                            <a:cxn ang="0">
                              <a:pos x="0" y="10"/>
                            </a:cxn>
                            <a:cxn ang="0">
                              <a:pos x="2" y="0"/>
                            </a:cxn>
                            <a:cxn ang="0">
                              <a:pos x="0" y="8"/>
                            </a:cxn>
                            <a:cxn ang="0">
                              <a:pos x="0" y="10"/>
                            </a:cxn>
                          </a:cxnLst>
                          <a:rect l="0" t="0" r="r" b="b"/>
                          <a:pathLst>
                            <a:path w="2" h="10">
                              <a:moveTo>
                                <a:pt x="0" y="10"/>
                              </a:moveTo>
                              <a:lnTo>
                                <a:pt x="2" y="0"/>
                              </a:lnTo>
                              <a:lnTo>
                                <a:pt x="0" y="8"/>
                              </a:lnTo>
                              <a:lnTo>
                                <a:pt x="0" y="1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61" name="Freeform 2985"/>
                        <p:cNvSpPr>
                          <a:spLocks/>
                        </p:cNvSpPr>
                        <p:nvPr/>
                      </p:nvSpPr>
                      <p:spPr bwMode="auto">
                        <a:xfrm>
                          <a:off x="1776" y="1335"/>
                          <a:ext cx="28" cy="6"/>
                        </a:xfrm>
                        <a:custGeom>
                          <a:avLst/>
                          <a:gdLst/>
                          <a:ahLst/>
                          <a:cxnLst>
                            <a:cxn ang="0">
                              <a:pos x="28" y="0"/>
                            </a:cxn>
                            <a:cxn ang="0">
                              <a:pos x="0" y="6"/>
                            </a:cxn>
                            <a:cxn ang="0">
                              <a:pos x="20" y="2"/>
                            </a:cxn>
                            <a:cxn ang="0">
                              <a:pos x="28" y="0"/>
                            </a:cxn>
                          </a:cxnLst>
                          <a:rect l="0" t="0" r="r" b="b"/>
                          <a:pathLst>
                            <a:path w="28" h="6">
                              <a:moveTo>
                                <a:pt x="28" y="0"/>
                              </a:moveTo>
                              <a:lnTo>
                                <a:pt x="0" y="6"/>
                              </a:lnTo>
                              <a:lnTo>
                                <a:pt x="20" y="2"/>
                              </a:lnTo>
                              <a:lnTo>
                                <a:pt x="28"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62" name="Freeform 2986"/>
                        <p:cNvSpPr>
                          <a:spLocks/>
                        </p:cNvSpPr>
                        <p:nvPr/>
                      </p:nvSpPr>
                      <p:spPr bwMode="auto">
                        <a:xfrm>
                          <a:off x="1340" y="709"/>
                          <a:ext cx="524" cy="966"/>
                        </a:xfrm>
                        <a:custGeom>
                          <a:avLst/>
                          <a:gdLst/>
                          <a:ahLst/>
                          <a:cxnLst>
                            <a:cxn ang="0">
                              <a:pos x="458" y="634"/>
                            </a:cxn>
                            <a:cxn ang="0">
                              <a:pos x="366" y="644"/>
                            </a:cxn>
                            <a:cxn ang="0">
                              <a:pos x="294" y="536"/>
                            </a:cxn>
                            <a:cxn ang="0">
                              <a:pos x="304" y="474"/>
                            </a:cxn>
                            <a:cxn ang="0">
                              <a:pos x="254" y="486"/>
                            </a:cxn>
                            <a:cxn ang="0">
                              <a:pos x="284" y="348"/>
                            </a:cxn>
                            <a:cxn ang="0">
                              <a:pos x="256" y="334"/>
                            </a:cxn>
                            <a:cxn ang="0">
                              <a:pos x="184" y="168"/>
                            </a:cxn>
                            <a:cxn ang="0">
                              <a:pos x="210" y="24"/>
                            </a:cxn>
                            <a:cxn ang="0">
                              <a:pos x="212" y="26"/>
                            </a:cxn>
                            <a:cxn ang="0">
                              <a:pos x="214" y="22"/>
                            </a:cxn>
                            <a:cxn ang="0">
                              <a:pos x="136" y="0"/>
                            </a:cxn>
                            <a:cxn ang="0">
                              <a:pos x="136" y="2"/>
                            </a:cxn>
                            <a:cxn ang="0">
                              <a:pos x="140" y="4"/>
                            </a:cxn>
                            <a:cxn ang="0">
                              <a:pos x="78" y="344"/>
                            </a:cxn>
                            <a:cxn ang="0">
                              <a:pos x="108" y="438"/>
                            </a:cxn>
                            <a:cxn ang="0">
                              <a:pos x="40" y="574"/>
                            </a:cxn>
                            <a:cxn ang="0">
                              <a:pos x="50" y="600"/>
                            </a:cxn>
                            <a:cxn ang="0">
                              <a:pos x="0" y="866"/>
                            </a:cxn>
                            <a:cxn ang="0">
                              <a:pos x="496" y="966"/>
                            </a:cxn>
                            <a:cxn ang="0">
                              <a:pos x="524" y="658"/>
                            </a:cxn>
                            <a:cxn ang="0">
                              <a:pos x="496" y="620"/>
                            </a:cxn>
                            <a:cxn ang="0">
                              <a:pos x="458" y="634"/>
                            </a:cxn>
                          </a:cxnLst>
                          <a:rect l="0" t="0" r="r" b="b"/>
                          <a:pathLst>
                            <a:path w="524" h="966">
                              <a:moveTo>
                                <a:pt x="458" y="634"/>
                              </a:moveTo>
                              <a:lnTo>
                                <a:pt x="366" y="644"/>
                              </a:lnTo>
                              <a:lnTo>
                                <a:pt x="294" y="536"/>
                              </a:lnTo>
                              <a:lnTo>
                                <a:pt x="304" y="474"/>
                              </a:lnTo>
                              <a:lnTo>
                                <a:pt x="254" y="486"/>
                              </a:lnTo>
                              <a:lnTo>
                                <a:pt x="284" y="348"/>
                              </a:lnTo>
                              <a:lnTo>
                                <a:pt x="256" y="334"/>
                              </a:lnTo>
                              <a:lnTo>
                                <a:pt x="184" y="168"/>
                              </a:lnTo>
                              <a:lnTo>
                                <a:pt x="210" y="24"/>
                              </a:lnTo>
                              <a:lnTo>
                                <a:pt x="212" y="26"/>
                              </a:lnTo>
                              <a:lnTo>
                                <a:pt x="214" y="22"/>
                              </a:lnTo>
                              <a:lnTo>
                                <a:pt x="136" y="0"/>
                              </a:lnTo>
                              <a:lnTo>
                                <a:pt x="136" y="2"/>
                              </a:lnTo>
                              <a:lnTo>
                                <a:pt x="140" y="4"/>
                              </a:lnTo>
                              <a:lnTo>
                                <a:pt x="78" y="344"/>
                              </a:lnTo>
                              <a:lnTo>
                                <a:pt x="108" y="438"/>
                              </a:lnTo>
                              <a:lnTo>
                                <a:pt x="40" y="574"/>
                              </a:lnTo>
                              <a:lnTo>
                                <a:pt x="50" y="600"/>
                              </a:lnTo>
                              <a:lnTo>
                                <a:pt x="0" y="866"/>
                              </a:lnTo>
                              <a:lnTo>
                                <a:pt x="496" y="966"/>
                              </a:lnTo>
                              <a:lnTo>
                                <a:pt x="524" y="658"/>
                              </a:lnTo>
                              <a:lnTo>
                                <a:pt x="496" y="620"/>
                              </a:lnTo>
                              <a:lnTo>
                                <a:pt x="458" y="634"/>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63" name="Freeform 2987"/>
                        <p:cNvSpPr>
                          <a:spLocks/>
                        </p:cNvSpPr>
                        <p:nvPr/>
                      </p:nvSpPr>
                      <p:spPr bwMode="auto">
                        <a:xfrm>
                          <a:off x="3108" y="1621"/>
                          <a:ext cx="118" cy="318"/>
                        </a:xfrm>
                        <a:custGeom>
                          <a:avLst/>
                          <a:gdLst/>
                          <a:ahLst/>
                          <a:cxnLst>
                            <a:cxn ang="0">
                              <a:pos x="94" y="254"/>
                            </a:cxn>
                            <a:cxn ang="0">
                              <a:pos x="94" y="256"/>
                            </a:cxn>
                            <a:cxn ang="0">
                              <a:pos x="96" y="256"/>
                            </a:cxn>
                            <a:cxn ang="0">
                              <a:pos x="118" y="318"/>
                            </a:cxn>
                            <a:cxn ang="0">
                              <a:pos x="0" y="0"/>
                            </a:cxn>
                            <a:cxn ang="0">
                              <a:pos x="94" y="254"/>
                            </a:cxn>
                            <a:cxn ang="0">
                              <a:pos x="94" y="254"/>
                            </a:cxn>
                          </a:cxnLst>
                          <a:rect l="0" t="0" r="r" b="b"/>
                          <a:pathLst>
                            <a:path w="118" h="318">
                              <a:moveTo>
                                <a:pt x="94" y="254"/>
                              </a:moveTo>
                              <a:lnTo>
                                <a:pt x="94" y="256"/>
                              </a:lnTo>
                              <a:lnTo>
                                <a:pt x="96" y="256"/>
                              </a:lnTo>
                              <a:lnTo>
                                <a:pt x="118" y="318"/>
                              </a:lnTo>
                              <a:lnTo>
                                <a:pt x="0" y="0"/>
                              </a:lnTo>
                              <a:lnTo>
                                <a:pt x="94" y="254"/>
                              </a:lnTo>
                              <a:lnTo>
                                <a:pt x="94" y="25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64" name="Freeform 2988"/>
                        <p:cNvSpPr>
                          <a:spLocks/>
                        </p:cNvSpPr>
                        <p:nvPr/>
                      </p:nvSpPr>
                      <p:spPr bwMode="auto">
                        <a:xfrm>
                          <a:off x="3098" y="1295"/>
                          <a:ext cx="10" cy="326"/>
                        </a:xfrm>
                        <a:custGeom>
                          <a:avLst/>
                          <a:gdLst/>
                          <a:ahLst/>
                          <a:cxnLst>
                            <a:cxn ang="0">
                              <a:pos x="6" y="188"/>
                            </a:cxn>
                            <a:cxn ang="0">
                              <a:pos x="6" y="188"/>
                            </a:cxn>
                            <a:cxn ang="0">
                              <a:pos x="10" y="326"/>
                            </a:cxn>
                            <a:cxn ang="0">
                              <a:pos x="0" y="0"/>
                            </a:cxn>
                            <a:cxn ang="0">
                              <a:pos x="6" y="186"/>
                            </a:cxn>
                            <a:cxn ang="0">
                              <a:pos x="6" y="188"/>
                            </a:cxn>
                          </a:cxnLst>
                          <a:rect l="0" t="0" r="r" b="b"/>
                          <a:pathLst>
                            <a:path w="10" h="326">
                              <a:moveTo>
                                <a:pt x="6" y="188"/>
                              </a:moveTo>
                              <a:lnTo>
                                <a:pt x="6" y="188"/>
                              </a:lnTo>
                              <a:lnTo>
                                <a:pt x="10" y="326"/>
                              </a:lnTo>
                              <a:lnTo>
                                <a:pt x="0" y="0"/>
                              </a:lnTo>
                              <a:lnTo>
                                <a:pt x="6" y="186"/>
                              </a:lnTo>
                              <a:lnTo>
                                <a:pt x="6" y="188"/>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65" name="Freeform 2989"/>
                        <p:cNvSpPr>
                          <a:spLocks/>
                        </p:cNvSpPr>
                        <p:nvPr/>
                      </p:nvSpPr>
                      <p:spPr bwMode="auto">
                        <a:xfrm>
                          <a:off x="2468" y="877"/>
                          <a:ext cx="648" cy="972"/>
                        </a:xfrm>
                        <a:custGeom>
                          <a:avLst/>
                          <a:gdLst/>
                          <a:ahLst/>
                          <a:cxnLst>
                            <a:cxn ang="0">
                              <a:pos x="478" y="708"/>
                            </a:cxn>
                            <a:cxn ang="0">
                              <a:pos x="648" y="766"/>
                            </a:cxn>
                            <a:cxn ang="0">
                              <a:pos x="646" y="758"/>
                            </a:cxn>
                            <a:cxn ang="0">
                              <a:pos x="478" y="704"/>
                            </a:cxn>
                            <a:cxn ang="0">
                              <a:pos x="4" y="706"/>
                            </a:cxn>
                            <a:cxn ang="0">
                              <a:pos x="8" y="458"/>
                            </a:cxn>
                            <a:cxn ang="0">
                              <a:pos x="6" y="458"/>
                            </a:cxn>
                            <a:cxn ang="0">
                              <a:pos x="6" y="358"/>
                            </a:cxn>
                            <a:cxn ang="0">
                              <a:pos x="616" y="356"/>
                            </a:cxn>
                            <a:cxn ang="0">
                              <a:pos x="618" y="352"/>
                            </a:cxn>
                            <a:cxn ang="0">
                              <a:pos x="6" y="354"/>
                            </a:cxn>
                            <a:cxn ang="0">
                              <a:pos x="10" y="0"/>
                            </a:cxn>
                            <a:cxn ang="0">
                              <a:pos x="8" y="0"/>
                            </a:cxn>
                            <a:cxn ang="0">
                              <a:pos x="0" y="972"/>
                            </a:cxn>
                            <a:cxn ang="0">
                              <a:pos x="4" y="710"/>
                            </a:cxn>
                            <a:cxn ang="0">
                              <a:pos x="478" y="708"/>
                            </a:cxn>
                          </a:cxnLst>
                          <a:rect l="0" t="0" r="r" b="b"/>
                          <a:pathLst>
                            <a:path w="648" h="972">
                              <a:moveTo>
                                <a:pt x="478" y="708"/>
                              </a:moveTo>
                              <a:lnTo>
                                <a:pt x="648" y="766"/>
                              </a:lnTo>
                              <a:lnTo>
                                <a:pt x="646" y="758"/>
                              </a:lnTo>
                              <a:lnTo>
                                <a:pt x="478" y="704"/>
                              </a:lnTo>
                              <a:lnTo>
                                <a:pt x="4" y="706"/>
                              </a:lnTo>
                              <a:lnTo>
                                <a:pt x="8" y="458"/>
                              </a:lnTo>
                              <a:lnTo>
                                <a:pt x="6" y="458"/>
                              </a:lnTo>
                              <a:lnTo>
                                <a:pt x="6" y="358"/>
                              </a:lnTo>
                              <a:lnTo>
                                <a:pt x="616" y="356"/>
                              </a:lnTo>
                              <a:lnTo>
                                <a:pt x="618" y="352"/>
                              </a:lnTo>
                              <a:lnTo>
                                <a:pt x="6" y="354"/>
                              </a:lnTo>
                              <a:lnTo>
                                <a:pt x="10" y="0"/>
                              </a:lnTo>
                              <a:lnTo>
                                <a:pt x="8" y="0"/>
                              </a:lnTo>
                              <a:lnTo>
                                <a:pt x="0" y="972"/>
                              </a:lnTo>
                              <a:lnTo>
                                <a:pt x="4" y="710"/>
                              </a:lnTo>
                              <a:lnTo>
                                <a:pt x="478" y="708"/>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66" name="Freeform 2990"/>
                        <p:cNvSpPr>
                          <a:spLocks/>
                        </p:cNvSpPr>
                        <p:nvPr/>
                      </p:nvSpPr>
                      <p:spPr bwMode="auto">
                        <a:xfrm>
                          <a:off x="2632" y="1939"/>
                          <a:ext cx="602" cy="8"/>
                        </a:xfrm>
                        <a:custGeom>
                          <a:avLst/>
                          <a:gdLst/>
                          <a:ahLst/>
                          <a:cxnLst>
                            <a:cxn ang="0">
                              <a:pos x="602" y="6"/>
                            </a:cxn>
                            <a:cxn ang="0">
                              <a:pos x="594" y="0"/>
                            </a:cxn>
                            <a:cxn ang="0">
                              <a:pos x="0" y="8"/>
                            </a:cxn>
                            <a:cxn ang="0">
                              <a:pos x="602" y="6"/>
                            </a:cxn>
                          </a:cxnLst>
                          <a:rect l="0" t="0" r="r" b="b"/>
                          <a:pathLst>
                            <a:path w="602" h="8">
                              <a:moveTo>
                                <a:pt x="602" y="6"/>
                              </a:moveTo>
                              <a:lnTo>
                                <a:pt x="594" y="0"/>
                              </a:lnTo>
                              <a:lnTo>
                                <a:pt x="0" y="8"/>
                              </a:lnTo>
                              <a:lnTo>
                                <a:pt x="602" y="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67" name="Freeform 2991"/>
                        <p:cNvSpPr>
                          <a:spLocks/>
                        </p:cNvSpPr>
                        <p:nvPr/>
                      </p:nvSpPr>
                      <p:spPr bwMode="auto">
                        <a:xfrm>
                          <a:off x="3014" y="847"/>
                          <a:ext cx="74" cy="378"/>
                        </a:xfrm>
                        <a:custGeom>
                          <a:avLst/>
                          <a:gdLst/>
                          <a:ahLst/>
                          <a:cxnLst>
                            <a:cxn ang="0">
                              <a:pos x="74" y="378"/>
                            </a:cxn>
                            <a:cxn ang="0">
                              <a:pos x="2" y="0"/>
                            </a:cxn>
                            <a:cxn ang="0">
                              <a:pos x="0" y="0"/>
                            </a:cxn>
                            <a:cxn ang="0">
                              <a:pos x="74" y="378"/>
                            </a:cxn>
                          </a:cxnLst>
                          <a:rect l="0" t="0" r="r" b="b"/>
                          <a:pathLst>
                            <a:path w="74" h="378">
                              <a:moveTo>
                                <a:pt x="74" y="378"/>
                              </a:moveTo>
                              <a:lnTo>
                                <a:pt x="2" y="0"/>
                              </a:lnTo>
                              <a:lnTo>
                                <a:pt x="0" y="0"/>
                              </a:lnTo>
                              <a:lnTo>
                                <a:pt x="74" y="378"/>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68" name="Freeform 2992"/>
                        <p:cNvSpPr>
                          <a:spLocks/>
                        </p:cNvSpPr>
                        <p:nvPr/>
                      </p:nvSpPr>
                      <p:spPr bwMode="auto">
                        <a:xfrm>
                          <a:off x="1529" y="729"/>
                          <a:ext cx="944" cy="628"/>
                        </a:xfrm>
                        <a:custGeom>
                          <a:avLst/>
                          <a:gdLst/>
                          <a:ahLst/>
                          <a:cxnLst>
                            <a:cxn ang="0">
                              <a:pos x="260" y="62"/>
                            </a:cxn>
                            <a:cxn ang="0">
                              <a:pos x="22" y="0"/>
                            </a:cxn>
                            <a:cxn ang="0">
                              <a:pos x="20" y="4"/>
                            </a:cxn>
                            <a:cxn ang="0">
                              <a:pos x="24" y="4"/>
                            </a:cxn>
                            <a:cxn ang="0">
                              <a:pos x="0" y="148"/>
                            </a:cxn>
                            <a:cxn ang="0">
                              <a:pos x="66" y="306"/>
                            </a:cxn>
                            <a:cxn ang="0">
                              <a:pos x="100" y="326"/>
                            </a:cxn>
                            <a:cxn ang="0">
                              <a:pos x="70" y="456"/>
                            </a:cxn>
                            <a:cxn ang="0">
                              <a:pos x="118" y="444"/>
                            </a:cxn>
                            <a:cxn ang="0">
                              <a:pos x="110" y="514"/>
                            </a:cxn>
                            <a:cxn ang="0">
                              <a:pos x="180" y="618"/>
                            </a:cxn>
                            <a:cxn ang="0">
                              <a:pos x="244" y="610"/>
                            </a:cxn>
                            <a:cxn ang="0">
                              <a:pos x="272" y="604"/>
                            </a:cxn>
                            <a:cxn ang="0">
                              <a:pos x="308" y="594"/>
                            </a:cxn>
                            <a:cxn ang="0">
                              <a:pos x="334" y="628"/>
                            </a:cxn>
                            <a:cxn ang="0">
                              <a:pos x="336" y="620"/>
                            </a:cxn>
                            <a:cxn ang="0">
                              <a:pos x="342" y="558"/>
                            </a:cxn>
                            <a:cxn ang="0">
                              <a:pos x="936" y="596"/>
                            </a:cxn>
                            <a:cxn ang="0">
                              <a:pos x="940" y="144"/>
                            </a:cxn>
                            <a:cxn ang="0">
                              <a:pos x="944" y="146"/>
                            </a:cxn>
                            <a:cxn ang="0">
                              <a:pos x="944" y="140"/>
                            </a:cxn>
                            <a:cxn ang="0">
                              <a:pos x="260" y="62"/>
                            </a:cxn>
                          </a:cxnLst>
                          <a:rect l="0" t="0" r="r" b="b"/>
                          <a:pathLst>
                            <a:path w="944" h="628">
                              <a:moveTo>
                                <a:pt x="260" y="62"/>
                              </a:moveTo>
                              <a:lnTo>
                                <a:pt x="22" y="0"/>
                              </a:lnTo>
                              <a:lnTo>
                                <a:pt x="20" y="4"/>
                              </a:lnTo>
                              <a:lnTo>
                                <a:pt x="24" y="4"/>
                              </a:lnTo>
                              <a:lnTo>
                                <a:pt x="0" y="148"/>
                              </a:lnTo>
                              <a:lnTo>
                                <a:pt x="66" y="306"/>
                              </a:lnTo>
                              <a:lnTo>
                                <a:pt x="100" y="326"/>
                              </a:lnTo>
                              <a:lnTo>
                                <a:pt x="70" y="456"/>
                              </a:lnTo>
                              <a:lnTo>
                                <a:pt x="118" y="444"/>
                              </a:lnTo>
                              <a:lnTo>
                                <a:pt x="110" y="514"/>
                              </a:lnTo>
                              <a:lnTo>
                                <a:pt x="180" y="618"/>
                              </a:lnTo>
                              <a:lnTo>
                                <a:pt x="244" y="610"/>
                              </a:lnTo>
                              <a:lnTo>
                                <a:pt x="272" y="604"/>
                              </a:lnTo>
                              <a:lnTo>
                                <a:pt x="308" y="594"/>
                              </a:lnTo>
                              <a:lnTo>
                                <a:pt x="334" y="628"/>
                              </a:lnTo>
                              <a:lnTo>
                                <a:pt x="336" y="620"/>
                              </a:lnTo>
                              <a:lnTo>
                                <a:pt x="342" y="558"/>
                              </a:lnTo>
                              <a:lnTo>
                                <a:pt x="936" y="596"/>
                              </a:lnTo>
                              <a:lnTo>
                                <a:pt x="940" y="144"/>
                              </a:lnTo>
                              <a:lnTo>
                                <a:pt x="944" y="146"/>
                              </a:lnTo>
                              <a:lnTo>
                                <a:pt x="944" y="140"/>
                              </a:lnTo>
                              <a:lnTo>
                                <a:pt x="260" y="62"/>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69" name="Freeform 2993"/>
                        <p:cNvSpPr>
                          <a:spLocks/>
                        </p:cNvSpPr>
                        <p:nvPr/>
                      </p:nvSpPr>
                      <p:spPr bwMode="auto">
                        <a:xfrm>
                          <a:off x="2946" y="1581"/>
                          <a:ext cx="168" cy="56"/>
                        </a:xfrm>
                        <a:custGeom>
                          <a:avLst/>
                          <a:gdLst/>
                          <a:ahLst/>
                          <a:cxnLst>
                            <a:cxn ang="0">
                              <a:pos x="0" y="0"/>
                            </a:cxn>
                            <a:cxn ang="0">
                              <a:pos x="168" y="56"/>
                            </a:cxn>
                            <a:cxn ang="0">
                              <a:pos x="168" y="54"/>
                            </a:cxn>
                            <a:cxn ang="0">
                              <a:pos x="0" y="0"/>
                            </a:cxn>
                          </a:cxnLst>
                          <a:rect l="0" t="0" r="r" b="b"/>
                          <a:pathLst>
                            <a:path w="168" h="56">
                              <a:moveTo>
                                <a:pt x="0" y="0"/>
                              </a:moveTo>
                              <a:lnTo>
                                <a:pt x="168" y="56"/>
                              </a:lnTo>
                              <a:lnTo>
                                <a:pt x="168" y="54"/>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70" name="Freeform 2994"/>
                        <p:cNvSpPr>
                          <a:spLocks/>
                        </p:cNvSpPr>
                        <p:nvPr/>
                      </p:nvSpPr>
                      <p:spPr bwMode="auto">
                        <a:xfrm>
                          <a:off x="2474" y="843"/>
                          <a:ext cx="614" cy="388"/>
                        </a:xfrm>
                        <a:custGeom>
                          <a:avLst/>
                          <a:gdLst/>
                          <a:ahLst/>
                          <a:cxnLst>
                            <a:cxn ang="0">
                              <a:pos x="614" y="382"/>
                            </a:cxn>
                            <a:cxn ang="0">
                              <a:pos x="540" y="4"/>
                            </a:cxn>
                            <a:cxn ang="0">
                              <a:pos x="542" y="4"/>
                            </a:cxn>
                            <a:cxn ang="0">
                              <a:pos x="542" y="0"/>
                            </a:cxn>
                            <a:cxn ang="0">
                              <a:pos x="26" y="32"/>
                            </a:cxn>
                            <a:cxn ang="0">
                              <a:pos x="2" y="28"/>
                            </a:cxn>
                            <a:cxn ang="0">
                              <a:pos x="2" y="34"/>
                            </a:cxn>
                            <a:cxn ang="0">
                              <a:pos x="4" y="34"/>
                            </a:cxn>
                            <a:cxn ang="0">
                              <a:pos x="0" y="388"/>
                            </a:cxn>
                            <a:cxn ang="0">
                              <a:pos x="612" y="386"/>
                            </a:cxn>
                            <a:cxn ang="0">
                              <a:pos x="610" y="388"/>
                            </a:cxn>
                            <a:cxn ang="0">
                              <a:pos x="610" y="388"/>
                            </a:cxn>
                            <a:cxn ang="0">
                              <a:pos x="614" y="382"/>
                            </a:cxn>
                          </a:cxnLst>
                          <a:rect l="0" t="0" r="r" b="b"/>
                          <a:pathLst>
                            <a:path w="614" h="388">
                              <a:moveTo>
                                <a:pt x="614" y="382"/>
                              </a:moveTo>
                              <a:lnTo>
                                <a:pt x="540" y="4"/>
                              </a:lnTo>
                              <a:lnTo>
                                <a:pt x="542" y="4"/>
                              </a:lnTo>
                              <a:lnTo>
                                <a:pt x="542" y="0"/>
                              </a:lnTo>
                              <a:lnTo>
                                <a:pt x="26" y="32"/>
                              </a:lnTo>
                              <a:lnTo>
                                <a:pt x="2" y="28"/>
                              </a:lnTo>
                              <a:lnTo>
                                <a:pt x="2" y="34"/>
                              </a:lnTo>
                              <a:lnTo>
                                <a:pt x="4" y="34"/>
                              </a:lnTo>
                              <a:lnTo>
                                <a:pt x="0" y="388"/>
                              </a:lnTo>
                              <a:lnTo>
                                <a:pt x="612" y="386"/>
                              </a:lnTo>
                              <a:lnTo>
                                <a:pt x="610" y="388"/>
                              </a:lnTo>
                              <a:lnTo>
                                <a:pt x="610" y="388"/>
                              </a:lnTo>
                              <a:lnTo>
                                <a:pt x="614" y="382"/>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71" name="Freeform 2995"/>
                        <p:cNvSpPr>
                          <a:spLocks/>
                        </p:cNvSpPr>
                        <p:nvPr/>
                      </p:nvSpPr>
                      <p:spPr bwMode="auto">
                        <a:xfrm>
                          <a:off x="2468" y="1585"/>
                          <a:ext cx="758" cy="362"/>
                        </a:xfrm>
                        <a:custGeom>
                          <a:avLst/>
                          <a:gdLst/>
                          <a:ahLst/>
                          <a:cxnLst>
                            <a:cxn ang="0">
                              <a:pos x="736" y="292"/>
                            </a:cxn>
                            <a:cxn ang="0">
                              <a:pos x="734" y="292"/>
                            </a:cxn>
                            <a:cxn ang="0">
                              <a:pos x="734" y="290"/>
                            </a:cxn>
                            <a:cxn ang="0">
                              <a:pos x="734" y="290"/>
                            </a:cxn>
                            <a:cxn ang="0">
                              <a:pos x="646" y="52"/>
                            </a:cxn>
                            <a:cxn ang="0">
                              <a:pos x="646" y="52"/>
                            </a:cxn>
                            <a:cxn ang="0">
                              <a:pos x="648" y="58"/>
                            </a:cxn>
                            <a:cxn ang="0">
                              <a:pos x="478" y="0"/>
                            </a:cxn>
                            <a:cxn ang="0">
                              <a:pos x="4" y="2"/>
                            </a:cxn>
                            <a:cxn ang="0">
                              <a:pos x="0" y="264"/>
                            </a:cxn>
                            <a:cxn ang="0">
                              <a:pos x="158" y="268"/>
                            </a:cxn>
                            <a:cxn ang="0">
                              <a:pos x="164" y="362"/>
                            </a:cxn>
                            <a:cxn ang="0">
                              <a:pos x="758" y="354"/>
                            </a:cxn>
                            <a:cxn ang="0">
                              <a:pos x="736" y="292"/>
                            </a:cxn>
                          </a:cxnLst>
                          <a:rect l="0" t="0" r="r" b="b"/>
                          <a:pathLst>
                            <a:path w="758" h="362">
                              <a:moveTo>
                                <a:pt x="736" y="292"/>
                              </a:moveTo>
                              <a:lnTo>
                                <a:pt x="734" y="292"/>
                              </a:lnTo>
                              <a:lnTo>
                                <a:pt x="734" y="290"/>
                              </a:lnTo>
                              <a:lnTo>
                                <a:pt x="734" y="290"/>
                              </a:lnTo>
                              <a:lnTo>
                                <a:pt x="646" y="52"/>
                              </a:lnTo>
                              <a:lnTo>
                                <a:pt x="646" y="52"/>
                              </a:lnTo>
                              <a:lnTo>
                                <a:pt x="648" y="58"/>
                              </a:lnTo>
                              <a:lnTo>
                                <a:pt x="478" y="0"/>
                              </a:lnTo>
                              <a:lnTo>
                                <a:pt x="4" y="2"/>
                              </a:lnTo>
                              <a:lnTo>
                                <a:pt x="0" y="264"/>
                              </a:lnTo>
                              <a:lnTo>
                                <a:pt x="158" y="268"/>
                              </a:lnTo>
                              <a:lnTo>
                                <a:pt x="164" y="362"/>
                              </a:lnTo>
                              <a:lnTo>
                                <a:pt x="758" y="354"/>
                              </a:lnTo>
                              <a:lnTo>
                                <a:pt x="736" y="292"/>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72" name="Freeform 2996"/>
                        <p:cNvSpPr>
                          <a:spLocks/>
                        </p:cNvSpPr>
                        <p:nvPr/>
                      </p:nvSpPr>
                      <p:spPr bwMode="auto">
                        <a:xfrm>
                          <a:off x="2472" y="1231"/>
                          <a:ext cx="642" cy="406"/>
                        </a:xfrm>
                        <a:custGeom>
                          <a:avLst/>
                          <a:gdLst/>
                          <a:ahLst/>
                          <a:cxnLst>
                            <a:cxn ang="0">
                              <a:pos x="636" y="390"/>
                            </a:cxn>
                            <a:cxn ang="0">
                              <a:pos x="632" y="252"/>
                            </a:cxn>
                            <a:cxn ang="0">
                              <a:pos x="632" y="252"/>
                            </a:cxn>
                            <a:cxn ang="0">
                              <a:pos x="632" y="250"/>
                            </a:cxn>
                            <a:cxn ang="0">
                              <a:pos x="626" y="64"/>
                            </a:cxn>
                            <a:cxn ang="0">
                              <a:pos x="596" y="26"/>
                            </a:cxn>
                            <a:cxn ang="0">
                              <a:pos x="612" y="0"/>
                            </a:cxn>
                            <a:cxn ang="0">
                              <a:pos x="612" y="0"/>
                            </a:cxn>
                            <a:cxn ang="0">
                              <a:pos x="612" y="2"/>
                            </a:cxn>
                            <a:cxn ang="0">
                              <a:pos x="2" y="4"/>
                            </a:cxn>
                            <a:cxn ang="0">
                              <a:pos x="2" y="104"/>
                            </a:cxn>
                            <a:cxn ang="0">
                              <a:pos x="4" y="104"/>
                            </a:cxn>
                            <a:cxn ang="0">
                              <a:pos x="0" y="352"/>
                            </a:cxn>
                            <a:cxn ang="0">
                              <a:pos x="474" y="350"/>
                            </a:cxn>
                            <a:cxn ang="0">
                              <a:pos x="642" y="404"/>
                            </a:cxn>
                            <a:cxn ang="0">
                              <a:pos x="642" y="406"/>
                            </a:cxn>
                            <a:cxn ang="0">
                              <a:pos x="642" y="406"/>
                            </a:cxn>
                            <a:cxn ang="0">
                              <a:pos x="636" y="390"/>
                            </a:cxn>
                          </a:cxnLst>
                          <a:rect l="0" t="0" r="r" b="b"/>
                          <a:pathLst>
                            <a:path w="642" h="406">
                              <a:moveTo>
                                <a:pt x="636" y="390"/>
                              </a:moveTo>
                              <a:lnTo>
                                <a:pt x="632" y="252"/>
                              </a:lnTo>
                              <a:lnTo>
                                <a:pt x="632" y="252"/>
                              </a:lnTo>
                              <a:lnTo>
                                <a:pt x="632" y="250"/>
                              </a:lnTo>
                              <a:lnTo>
                                <a:pt x="626" y="64"/>
                              </a:lnTo>
                              <a:lnTo>
                                <a:pt x="596" y="26"/>
                              </a:lnTo>
                              <a:lnTo>
                                <a:pt x="612" y="0"/>
                              </a:lnTo>
                              <a:lnTo>
                                <a:pt x="612" y="0"/>
                              </a:lnTo>
                              <a:lnTo>
                                <a:pt x="612" y="2"/>
                              </a:lnTo>
                              <a:lnTo>
                                <a:pt x="2" y="4"/>
                              </a:lnTo>
                              <a:lnTo>
                                <a:pt x="2" y="104"/>
                              </a:lnTo>
                              <a:lnTo>
                                <a:pt x="4" y="104"/>
                              </a:lnTo>
                              <a:lnTo>
                                <a:pt x="0" y="352"/>
                              </a:lnTo>
                              <a:lnTo>
                                <a:pt x="474" y="350"/>
                              </a:lnTo>
                              <a:lnTo>
                                <a:pt x="642" y="404"/>
                              </a:lnTo>
                              <a:lnTo>
                                <a:pt x="642" y="406"/>
                              </a:lnTo>
                              <a:lnTo>
                                <a:pt x="642" y="406"/>
                              </a:lnTo>
                              <a:lnTo>
                                <a:pt x="636" y="390"/>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73" name="Freeform 2997"/>
                        <p:cNvSpPr>
                          <a:spLocks/>
                        </p:cNvSpPr>
                        <p:nvPr/>
                      </p:nvSpPr>
                      <p:spPr bwMode="auto">
                        <a:xfrm>
                          <a:off x="3112" y="1457"/>
                          <a:ext cx="524" cy="418"/>
                        </a:xfrm>
                        <a:custGeom>
                          <a:avLst/>
                          <a:gdLst/>
                          <a:ahLst/>
                          <a:cxnLst>
                            <a:cxn ang="0">
                              <a:pos x="524" y="202"/>
                            </a:cxn>
                            <a:cxn ang="0">
                              <a:pos x="516" y="146"/>
                            </a:cxn>
                            <a:cxn ang="0">
                              <a:pos x="444" y="76"/>
                            </a:cxn>
                            <a:cxn ang="0">
                              <a:pos x="428" y="2"/>
                            </a:cxn>
                            <a:cxn ang="0">
                              <a:pos x="428" y="0"/>
                            </a:cxn>
                            <a:cxn ang="0">
                              <a:pos x="416" y="0"/>
                            </a:cxn>
                            <a:cxn ang="0">
                              <a:pos x="426" y="0"/>
                            </a:cxn>
                            <a:cxn ang="0">
                              <a:pos x="428" y="6"/>
                            </a:cxn>
                            <a:cxn ang="0">
                              <a:pos x="0" y="24"/>
                            </a:cxn>
                            <a:cxn ang="0">
                              <a:pos x="4" y="160"/>
                            </a:cxn>
                            <a:cxn ang="0">
                              <a:pos x="98" y="418"/>
                            </a:cxn>
                            <a:cxn ang="0">
                              <a:pos x="444" y="408"/>
                            </a:cxn>
                            <a:cxn ang="0">
                              <a:pos x="444" y="378"/>
                            </a:cxn>
                            <a:cxn ang="0">
                              <a:pos x="484" y="308"/>
                            </a:cxn>
                            <a:cxn ang="0">
                              <a:pos x="464" y="268"/>
                            </a:cxn>
                            <a:cxn ang="0">
                              <a:pos x="524" y="202"/>
                            </a:cxn>
                          </a:cxnLst>
                          <a:rect l="0" t="0" r="r" b="b"/>
                          <a:pathLst>
                            <a:path w="524" h="418">
                              <a:moveTo>
                                <a:pt x="524" y="202"/>
                              </a:moveTo>
                              <a:lnTo>
                                <a:pt x="516" y="146"/>
                              </a:lnTo>
                              <a:lnTo>
                                <a:pt x="444" y="76"/>
                              </a:lnTo>
                              <a:lnTo>
                                <a:pt x="428" y="2"/>
                              </a:lnTo>
                              <a:lnTo>
                                <a:pt x="428" y="0"/>
                              </a:lnTo>
                              <a:lnTo>
                                <a:pt x="416" y="0"/>
                              </a:lnTo>
                              <a:lnTo>
                                <a:pt x="426" y="0"/>
                              </a:lnTo>
                              <a:lnTo>
                                <a:pt x="428" y="6"/>
                              </a:lnTo>
                              <a:lnTo>
                                <a:pt x="0" y="24"/>
                              </a:lnTo>
                              <a:lnTo>
                                <a:pt x="4" y="160"/>
                              </a:lnTo>
                              <a:lnTo>
                                <a:pt x="98" y="418"/>
                              </a:lnTo>
                              <a:lnTo>
                                <a:pt x="444" y="408"/>
                              </a:lnTo>
                              <a:lnTo>
                                <a:pt x="444" y="378"/>
                              </a:lnTo>
                              <a:lnTo>
                                <a:pt x="484" y="308"/>
                              </a:lnTo>
                              <a:lnTo>
                                <a:pt x="464" y="268"/>
                              </a:lnTo>
                              <a:lnTo>
                                <a:pt x="524" y="202"/>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74" name="Freeform 2998"/>
                        <p:cNvSpPr>
                          <a:spLocks/>
                        </p:cNvSpPr>
                        <p:nvPr/>
                      </p:nvSpPr>
                      <p:spPr bwMode="auto">
                        <a:xfrm>
                          <a:off x="3016" y="835"/>
                          <a:ext cx="586" cy="638"/>
                        </a:xfrm>
                        <a:custGeom>
                          <a:avLst/>
                          <a:gdLst/>
                          <a:ahLst/>
                          <a:cxnLst>
                            <a:cxn ang="0">
                              <a:pos x="514" y="566"/>
                            </a:cxn>
                            <a:cxn ang="0">
                              <a:pos x="376" y="482"/>
                            </a:cxn>
                            <a:cxn ang="0">
                              <a:pos x="346" y="344"/>
                            </a:cxn>
                            <a:cxn ang="0">
                              <a:pos x="386" y="302"/>
                            </a:cxn>
                            <a:cxn ang="0">
                              <a:pos x="424" y="214"/>
                            </a:cxn>
                            <a:cxn ang="0">
                              <a:pos x="418" y="216"/>
                            </a:cxn>
                            <a:cxn ang="0">
                              <a:pos x="506" y="108"/>
                            </a:cxn>
                            <a:cxn ang="0">
                              <a:pos x="586" y="54"/>
                            </a:cxn>
                            <a:cxn ang="0">
                              <a:pos x="406" y="54"/>
                            </a:cxn>
                            <a:cxn ang="0">
                              <a:pos x="158" y="0"/>
                            </a:cxn>
                            <a:cxn ang="0">
                              <a:pos x="0" y="8"/>
                            </a:cxn>
                            <a:cxn ang="0">
                              <a:pos x="0" y="12"/>
                            </a:cxn>
                            <a:cxn ang="0">
                              <a:pos x="4" y="14"/>
                            </a:cxn>
                            <a:cxn ang="0">
                              <a:pos x="78" y="390"/>
                            </a:cxn>
                            <a:cxn ang="0">
                              <a:pos x="60" y="422"/>
                            </a:cxn>
                            <a:cxn ang="0">
                              <a:pos x="90" y="460"/>
                            </a:cxn>
                            <a:cxn ang="0">
                              <a:pos x="96" y="638"/>
                            </a:cxn>
                            <a:cxn ang="0">
                              <a:pos x="512" y="622"/>
                            </a:cxn>
                            <a:cxn ang="0">
                              <a:pos x="524" y="622"/>
                            </a:cxn>
                            <a:cxn ang="0">
                              <a:pos x="514" y="566"/>
                            </a:cxn>
                          </a:cxnLst>
                          <a:rect l="0" t="0" r="r" b="b"/>
                          <a:pathLst>
                            <a:path w="586" h="638">
                              <a:moveTo>
                                <a:pt x="514" y="566"/>
                              </a:moveTo>
                              <a:lnTo>
                                <a:pt x="376" y="482"/>
                              </a:lnTo>
                              <a:lnTo>
                                <a:pt x="346" y="344"/>
                              </a:lnTo>
                              <a:lnTo>
                                <a:pt x="386" y="302"/>
                              </a:lnTo>
                              <a:lnTo>
                                <a:pt x="424" y="214"/>
                              </a:lnTo>
                              <a:lnTo>
                                <a:pt x="418" y="216"/>
                              </a:lnTo>
                              <a:lnTo>
                                <a:pt x="506" y="108"/>
                              </a:lnTo>
                              <a:lnTo>
                                <a:pt x="586" y="54"/>
                              </a:lnTo>
                              <a:lnTo>
                                <a:pt x="406" y="54"/>
                              </a:lnTo>
                              <a:lnTo>
                                <a:pt x="158" y="0"/>
                              </a:lnTo>
                              <a:lnTo>
                                <a:pt x="0" y="8"/>
                              </a:lnTo>
                              <a:lnTo>
                                <a:pt x="0" y="12"/>
                              </a:lnTo>
                              <a:lnTo>
                                <a:pt x="4" y="14"/>
                              </a:lnTo>
                              <a:lnTo>
                                <a:pt x="78" y="390"/>
                              </a:lnTo>
                              <a:lnTo>
                                <a:pt x="60" y="422"/>
                              </a:lnTo>
                              <a:lnTo>
                                <a:pt x="90" y="460"/>
                              </a:lnTo>
                              <a:lnTo>
                                <a:pt x="96" y="638"/>
                              </a:lnTo>
                              <a:lnTo>
                                <a:pt x="512" y="622"/>
                              </a:lnTo>
                              <a:lnTo>
                                <a:pt x="524" y="622"/>
                              </a:lnTo>
                              <a:lnTo>
                                <a:pt x="514" y="566"/>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75" name="Freeform 2999"/>
                        <p:cNvSpPr>
                          <a:spLocks/>
                        </p:cNvSpPr>
                        <p:nvPr/>
                      </p:nvSpPr>
                      <p:spPr bwMode="auto">
                        <a:xfrm>
                          <a:off x="3686" y="2005"/>
                          <a:ext cx="82" cy="138"/>
                        </a:xfrm>
                        <a:custGeom>
                          <a:avLst/>
                          <a:gdLst/>
                          <a:ahLst/>
                          <a:cxnLst>
                            <a:cxn ang="0">
                              <a:pos x="4" y="84"/>
                            </a:cxn>
                            <a:cxn ang="0">
                              <a:pos x="4" y="0"/>
                            </a:cxn>
                            <a:cxn ang="0">
                              <a:pos x="0" y="84"/>
                            </a:cxn>
                            <a:cxn ang="0">
                              <a:pos x="82" y="138"/>
                            </a:cxn>
                            <a:cxn ang="0">
                              <a:pos x="4" y="84"/>
                            </a:cxn>
                          </a:cxnLst>
                          <a:rect l="0" t="0" r="r" b="b"/>
                          <a:pathLst>
                            <a:path w="82" h="138">
                              <a:moveTo>
                                <a:pt x="4" y="84"/>
                              </a:moveTo>
                              <a:lnTo>
                                <a:pt x="4" y="0"/>
                              </a:lnTo>
                              <a:lnTo>
                                <a:pt x="0" y="84"/>
                              </a:lnTo>
                              <a:lnTo>
                                <a:pt x="82" y="138"/>
                              </a:lnTo>
                              <a:lnTo>
                                <a:pt x="4" y="8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76" name="Freeform 3000"/>
                        <p:cNvSpPr>
                          <a:spLocks/>
                        </p:cNvSpPr>
                        <p:nvPr/>
                      </p:nvSpPr>
                      <p:spPr bwMode="auto">
                        <a:xfrm>
                          <a:off x="3686" y="2083"/>
                          <a:ext cx="234" cy="146"/>
                        </a:xfrm>
                        <a:custGeom>
                          <a:avLst/>
                          <a:gdLst/>
                          <a:ahLst/>
                          <a:cxnLst>
                            <a:cxn ang="0">
                              <a:pos x="110" y="146"/>
                            </a:cxn>
                            <a:cxn ang="0">
                              <a:pos x="132" y="102"/>
                            </a:cxn>
                            <a:cxn ang="0">
                              <a:pos x="182" y="128"/>
                            </a:cxn>
                            <a:cxn ang="0">
                              <a:pos x="224" y="72"/>
                            </a:cxn>
                            <a:cxn ang="0">
                              <a:pos x="234" y="0"/>
                            </a:cxn>
                            <a:cxn ang="0">
                              <a:pos x="222" y="72"/>
                            </a:cxn>
                            <a:cxn ang="0">
                              <a:pos x="182" y="124"/>
                            </a:cxn>
                            <a:cxn ang="0">
                              <a:pos x="132" y="96"/>
                            </a:cxn>
                            <a:cxn ang="0">
                              <a:pos x="110" y="138"/>
                            </a:cxn>
                            <a:cxn ang="0">
                              <a:pos x="82" y="60"/>
                            </a:cxn>
                            <a:cxn ang="0">
                              <a:pos x="0" y="6"/>
                            </a:cxn>
                            <a:cxn ang="0">
                              <a:pos x="80" y="64"/>
                            </a:cxn>
                            <a:cxn ang="0">
                              <a:pos x="110" y="146"/>
                            </a:cxn>
                          </a:cxnLst>
                          <a:rect l="0" t="0" r="r" b="b"/>
                          <a:pathLst>
                            <a:path w="234" h="146">
                              <a:moveTo>
                                <a:pt x="110" y="146"/>
                              </a:moveTo>
                              <a:lnTo>
                                <a:pt x="132" y="102"/>
                              </a:lnTo>
                              <a:lnTo>
                                <a:pt x="182" y="128"/>
                              </a:lnTo>
                              <a:lnTo>
                                <a:pt x="224" y="72"/>
                              </a:lnTo>
                              <a:lnTo>
                                <a:pt x="234" y="0"/>
                              </a:lnTo>
                              <a:lnTo>
                                <a:pt x="222" y="72"/>
                              </a:lnTo>
                              <a:lnTo>
                                <a:pt x="182" y="124"/>
                              </a:lnTo>
                              <a:lnTo>
                                <a:pt x="132" y="96"/>
                              </a:lnTo>
                              <a:lnTo>
                                <a:pt x="110" y="138"/>
                              </a:lnTo>
                              <a:lnTo>
                                <a:pt x="82" y="60"/>
                              </a:lnTo>
                              <a:lnTo>
                                <a:pt x="0" y="6"/>
                              </a:lnTo>
                              <a:lnTo>
                                <a:pt x="80" y="64"/>
                              </a:lnTo>
                              <a:lnTo>
                                <a:pt x="110" y="14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77" name="Freeform 3001"/>
                        <p:cNvSpPr>
                          <a:spLocks/>
                        </p:cNvSpPr>
                        <p:nvPr/>
                      </p:nvSpPr>
                      <p:spPr bwMode="auto">
                        <a:xfrm>
                          <a:off x="3908" y="1991"/>
                          <a:ext cx="28" cy="164"/>
                        </a:xfrm>
                        <a:custGeom>
                          <a:avLst/>
                          <a:gdLst/>
                          <a:ahLst/>
                          <a:cxnLst>
                            <a:cxn ang="0">
                              <a:pos x="0" y="164"/>
                            </a:cxn>
                            <a:cxn ang="0">
                              <a:pos x="12" y="92"/>
                            </a:cxn>
                            <a:cxn ang="0">
                              <a:pos x="14" y="82"/>
                            </a:cxn>
                            <a:cxn ang="0">
                              <a:pos x="16" y="72"/>
                            </a:cxn>
                            <a:cxn ang="0">
                              <a:pos x="28" y="0"/>
                            </a:cxn>
                            <a:cxn ang="0">
                              <a:pos x="8" y="82"/>
                            </a:cxn>
                            <a:cxn ang="0">
                              <a:pos x="0" y="164"/>
                            </a:cxn>
                          </a:cxnLst>
                          <a:rect l="0" t="0" r="r" b="b"/>
                          <a:pathLst>
                            <a:path w="28" h="164">
                              <a:moveTo>
                                <a:pt x="0" y="164"/>
                              </a:moveTo>
                              <a:lnTo>
                                <a:pt x="12" y="92"/>
                              </a:lnTo>
                              <a:lnTo>
                                <a:pt x="14" y="82"/>
                              </a:lnTo>
                              <a:lnTo>
                                <a:pt x="16" y="72"/>
                              </a:lnTo>
                              <a:lnTo>
                                <a:pt x="28" y="0"/>
                              </a:lnTo>
                              <a:lnTo>
                                <a:pt x="8" y="82"/>
                              </a:lnTo>
                              <a:lnTo>
                                <a:pt x="0" y="16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78" name="Freeform 3003"/>
                        <p:cNvSpPr>
                          <a:spLocks/>
                        </p:cNvSpPr>
                        <p:nvPr/>
                      </p:nvSpPr>
                      <p:spPr bwMode="auto">
                        <a:xfrm>
                          <a:off x="3920" y="2063"/>
                          <a:ext cx="4" cy="20"/>
                        </a:xfrm>
                        <a:custGeom>
                          <a:avLst/>
                          <a:gdLst/>
                          <a:ahLst/>
                          <a:cxnLst>
                            <a:cxn ang="0">
                              <a:pos x="0" y="20"/>
                            </a:cxn>
                            <a:cxn ang="0">
                              <a:pos x="4" y="0"/>
                            </a:cxn>
                            <a:cxn ang="0">
                              <a:pos x="2" y="10"/>
                            </a:cxn>
                            <a:cxn ang="0">
                              <a:pos x="0" y="20"/>
                            </a:cxn>
                          </a:cxnLst>
                          <a:rect l="0" t="0" r="r" b="b"/>
                          <a:pathLst>
                            <a:path w="4" h="20">
                              <a:moveTo>
                                <a:pt x="0" y="20"/>
                              </a:moveTo>
                              <a:lnTo>
                                <a:pt x="4" y="0"/>
                              </a:lnTo>
                              <a:lnTo>
                                <a:pt x="2" y="10"/>
                              </a:lnTo>
                              <a:lnTo>
                                <a:pt x="0" y="2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79" name="Freeform 3004"/>
                        <p:cNvSpPr>
                          <a:spLocks/>
                        </p:cNvSpPr>
                        <p:nvPr/>
                      </p:nvSpPr>
                      <p:spPr bwMode="auto">
                        <a:xfrm>
                          <a:off x="3968" y="2043"/>
                          <a:ext cx="104" cy="60"/>
                        </a:xfrm>
                        <a:custGeom>
                          <a:avLst/>
                          <a:gdLst/>
                          <a:ahLst/>
                          <a:cxnLst>
                            <a:cxn ang="0">
                              <a:pos x="24" y="54"/>
                            </a:cxn>
                            <a:cxn ang="0">
                              <a:pos x="0" y="40"/>
                            </a:cxn>
                            <a:cxn ang="0">
                              <a:pos x="24" y="60"/>
                            </a:cxn>
                            <a:cxn ang="0">
                              <a:pos x="104" y="0"/>
                            </a:cxn>
                            <a:cxn ang="0">
                              <a:pos x="24" y="54"/>
                            </a:cxn>
                          </a:cxnLst>
                          <a:rect l="0" t="0" r="r" b="b"/>
                          <a:pathLst>
                            <a:path w="104" h="60">
                              <a:moveTo>
                                <a:pt x="24" y="54"/>
                              </a:moveTo>
                              <a:lnTo>
                                <a:pt x="0" y="40"/>
                              </a:lnTo>
                              <a:lnTo>
                                <a:pt x="24" y="60"/>
                              </a:lnTo>
                              <a:lnTo>
                                <a:pt x="104" y="0"/>
                              </a:lnTo>
                              <a:lnTo>
                                <a:pt x="24" y="5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80" name="Freeform 3005"/>
                        <p:cNvSpPr>
                          <a:spLocks/>
                        </p:cNvSpPr>
                        <p:nvPr/>
                      </p:nvSpPr>
                      <p:spPr bwMode="auto">
                        <a:xfrm>
                          <a:off x="4100" y="1909"/>
                          <a:ext cx="88" cy="148"/>
                        </a:xfrm>
                        <a:custGeom>
                          <a:avLst/>
                          <a:gdLst/>
                          <a:ahLst/>
                          <a:cxnLst>
                            <a:cxn ang="0">
                              <a:pos x="0" y="148"/>
                            </a:cxn>
                            <a:cxn ang="0">
                              <a:pos x="52" y="42"/>
                            </a:cxn>
                            <a:cxn ang="0">
                              <a:pos x="88" y="0"/>
                            </a:cxn>
                            <a:cxn ang="0">
                              <a:pos x="50" y="40"/>
                            </a:cxn>
                            <a:cxn ang="0">
                              <a:pos x="0" y="148"/>
                            </a:cxn>
                          </a:cxnLst>
                          <a:rect l="0" t="0" r="r" b="b"/>
                          <a:pathLst>
                            <a:path w="88" h="148">
                              <a:moveTo>
                                <a:pt x="0" y="148"/>
                              </a:moveTo>
                              <a:lnTo>
                                <a:pt x="52" y="42"/>
                              </a:lnTo>
                              <a:lnTo>
                                <a:pt x="88" y="0"/>
                              </a:lnTo>
                              <a:lnTo>
                                <a:pt x="50" y="40"/>
                              </a:lnTo>
                              <a:lnTo>
                                <a:pt x="0" y="148"/>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81" name="Freeform 3006"/>
                        <p:cNvSpPr>
                          <a:spLocks/>
                        </p:cNvSpPr>
                        <p:nvPr/>
                      </p:nvSpPr>
                      <p:spPr bwMode="auto">
                        <a:xfrm>
                          <a:off x="3914" y="2083"/>
                          <a:ext cx="78" cy="48"/>
                        </a:xfrm>
                        <a:custGeom>
                          <a:avLst/>
                          <a:gdLst/>
                          <a:ahLst/>
                          <a:cxnLst>
                            <a:cxn ang="0">
                              <a:pos x="0" y="44"/>
                            </a:cxn>
                            <a:cxn ang="0">
                              <a:pos x="0" y="48"/>
                            </a:cxn>
                            <a:cxn ang="0">
                              <a:pos x="54" y="4"/>
                            </a:cxn>
                            <a:cxn ang="0">
                              <a:pos x="78" y="20"/>
                            </a:cxn>
                            <a:cxn ang="0">
                              <a:pos x="54" y="0"/>
                            </a:cxn>
                            <a:cxn ang="0">
                              <a:pos x="0" y="44"/>
                            </a:cxn>
                          </a:cxnLst>
                          <a:rect l="0" t="0" r="r" b="b"/>
                          <a:pathLst>
                            <a:path w="78" h="48">
                              <a:moveTo>
                                <a:pt x="0" y="44"/>
                              </a:moveTo>
                              <a:lnTo>
                                <a:pt x="0" y="48"/>
                              </a:lnTo>
                              <a:lnTo>
                                <a:pt x="54" y="4"/>
                              </a:lnTo>
                              <a:lnTo>
                                <a:pt x="78" y="20"/>
                              </a:lnTo>
                              <a:lnTo>
                                <a:pt x="54" y="0"/>
                              </a:lnTo>
                              <a:lnTo>
                                <a:pt x="0" y="4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82" name="Freeform 3007"/>
                        <p:cNvSpPr>
                          <a:spLocks/>
                        </p:cNvSpPr>
                        <p:nvPr/>
                      </p:nvSpPr>
                      <p:spPr bwMode="auto">
                        <a:xfrm>
                          <a:off x="3992" y="1951"/>
                          <a:ext cx="160" cy="152"/>
                        </a:xfrm>
                        <a:custGeom>
                          <a:avLst/>
                          <a:gdLst/>
                          <a:ahLst/>
                          <a:cxnLst>
                            <a:cxn ang="0">
                              <a:pos x="80" y="92"/>
                            </a:cxn>
                            <a:cxn ang="0">
                              <a:pos x="0" y="152"/>
                            </a:cxn>
                            <a:cxn ang="0">
                              <a:pos x="80" y="96"/>
                            </a:cxn>
                            <a:cxn ang="0">
                              <a:pos x="110" y="110"/>
                            </a:cxn>
                            <a:cxn ang="0">
                              <a:pos x="160" y="0"/>
                            </a:cxn>
                            <a:cxn ang="0">
                              <a:pos x="108" y="106"/>
                            </a:cxn>
                            <a:cxn ang="0">
                              <a:pos x="80" y="92"/>
                            </a:cxn>
                          </a:cxnLst>
                          <a:rect l="0" t="0" r="r" b="b"/>
                          <a:pathLst>
                            <a:path w="160" h="152">
                              <a:moveTo>
                                <a:pt x="80" y="92"/>
                              </a:moveTo>
                              <a:lnTo>
                                <a:pt x="0" y="152"/>
                              </a:lnTo>
                              <a:lnTo>
                                <a:pt x="80" y="96"/>
                              </a:lnTo>
                              <a:lnTo>
                                <a:pt x="110" y="110"/>
                              </a:lnTo>
                              <a:lnTo>
                                <a:pt x="160" y="0"/>
                              </a:lnTo>
                              <a:lnTo>
                                <a:pt x="108" y="106"/>
                              </a:lnTo>
                              <a:lnTo>
                                <a:pt x="80" y="9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83" name="Freeform 3008"/>
                        <p:cNvSpPr>
                          <a:spLocks/>
                        </p:cNvSpPr>
                        <p:nvPr/>
                      </p:nvSpPr>
                      <p:spPr bwMode="auto">
                        <a:xfrm>
                          <a:off x="4184" y="1895"/>
                          <a:ext cx="4" cy="14"/>
                        </a:xfrm>
                        <a:custGeom>
                          <a:avLst/>
                          <a:gdLst/>
                          <a:ahLst/>
                          <a:cxnLst>
                            <a:cxn ang="0">
                              <a:pos x="0" y="2"/>
                            </a:cxn>
                            <a:cxn ang="0">
                              <a:pos x="4" y="14"/>
                            </a:cxn>
                            <a:cxn ang="0">
                              <a:pos x="0" y="0"/>
                            </a:cxn>
                            <a:cxn ang="0">
                              <a:pos x="0" y="2"/>
                            </a:cxn>
                            <a:cxn ang="0">
                              <a:pos x="0" y="2"/>
                            </a:cxn>
                          </a:cxnLst>
                          <a:rect l="0" t="0" r="r" b="b"/>
                          <a:pathLst>
                            <a:path w="4" h="14">
                              <a:moveTo>
                                <a:pt x="0" y="2"/>
                              </a:moveTo>
                              <a:lnTo>
                                <a:pt x="4" y="14"/>
                              </a:lnTo>
                              <a:lnTo>
                                <a:pt x="0" y="0"/>
                              </a:lnTo>
                              <a:lnTo>
                                <a:pt x="0" y="2"/>
                              </a:lnTo>
                              <a:lnTo>
                                <a:pt x="0" y="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84" name="Freeform 3010"/>
                        <p:cNvSpPr>
                          <a:spLocks/>
                        </p:cNvSpPr>
                        <p:nvPr/>
                      </p:nvSpPr>
                      <p:spPr bwMode="auto">
                        <a:xfrm>
                          <a:off x="3900" y="1599"/>
                          <a:ext cx="288" cy="524"/>
                        </a:xfrm>
                        <a:custGeom>
                          <a:avLst/>
                          <a:gdLst/>
                          <a:ahLst/>
                          <a:cxnLst>
                            <a:cxn ang="0">
                              <a:pos x="92" y="498"/>
                            </a:cxn>
                            <a:cxn ang="0">
                              <a:pos x="172" y="444"/>
                            </a:cxn>
                            <a:cxn ang="0">
                              <a:pos x="200" y="458"/>
                            </a:cxn>
                            <a:cxn ang="0">
                              <a:pos x="250" y="350"/>
                            </a:cxn>
                            <a:cxn ang="0">
                              <a:pos x="288" y="310"/>
                            </a:cxn>
                            <a:cxn ang="0">
                              <a:pos x="284" y="298"/>
                            </a:cxn>
                            <a:cxn ang="0">
                              <a:pos x="284" y="298"/>
                            </a:cxn>
                            <a:cxn ang="0">
                              <a:pos x="284" y="296"/>
                            </a:cxn>
                            <a:cxn ang="0">
                              <a:pos x="216" y="0"/>
                            </a:cxn>
                            <a:cxn ang="0">
                              <a:pos x="26" y="6"/>
                            </a:cxn>
                            <a:cxn ang="0">
                              <a:pos x="0" y="28"/>
                            </a:cxn>
                            <a:cxn ang="0">
                              <a:pos x="38" y="392"/>
                            </a:cxn>
                            <a:cxn ang="0">
                              <a:pos x="24" y="464"/>
                            </a:cxn>
                            <a:cxn ang="0">
                              <a:pos x="20" y="484"/>
                            </a:cxn>
                            <a:cxn ang="0">
                              <a:pos x="14" y="524"/>
                            </a:cxn>
                            <a:cxn ang="0">
                              <a:pos x="68" y="484"/>
                            </a:cxn>
                            <a:cxn ang="0">
                              <a:pos x="92" y="498"/>
                            </a:cxn>
                          </a:cxnLst>
                          <a:rect l="0" t="0" r="r" b="b"/>
                          <a:pathLst>
                            <a:path w="288" h="524">
                              <a:moveTo>
                                <a:pt x="92" y="498"/>
                              </a:moveTo>
                              <a:lnTo>
                                <a:pt x="172" y="444"/>
                              </a:lnTo>
                              <a:lnTo>
                                <a:pt x="200" y="458"/>
                              </a:lnTo>
                              <a:lnTo>
                                <a:pt x="250" y="350"/>
                              </a:lnTo>
                              <a:lnTo>
                                <a:pt x="288" y="310"/>
                              </a:lnTo>
                              <a:lnTo>
                                <a:pt x="284" y="298"/>
                              </a:lnTo>
                              <a:lnTo>
                                <a:pt x="284" y="298"/>
                              </a:lnTo>
                              <a:lnTo>
                                <a:pt x="284" y="296"/>
                              </a:lnTo>
                              <a:lnTo>
                                <a:pt x="216" y="0"/>
                              </a:lnTo>
                              <a:lnTo>
                                <a:pt x="26" y="6"/>
                              </a:lnTo>
                              <a:lnTo>
                                <a:pt x="0" y="28"/>
                              </a:lnTo>
                              <a:lnTo>
                                <a:pt x="38" y="392"/>
                              </a:lnTo>
                              <a:lnTo>
                                <a:pt x="24" y="464"/>
                              </a:lnTo>
                              <a:lnTo>
                                <a:pt x="20" y="484"/>
                              </a:lnTo>
                              <a:lnTo>
                                <a:pt x="14" y="524"/>
                              </a:lnTo>
                              <a:lnTo>
                                <a:pt x="68" y="484"/>
                              </a:lnTo>
                              <a:lnTo>
                                <a:pt x="92" y="498"/>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85" name="Freeform 3011"/>
                        <p:cNvSpPr>
                          <a:spLocks/>
                        </p:cNvSpPr>
                        <p:nvPr/>
                      </p:nvSpPr>
                      <p:spPr bwMode="auto">
                        <a:xfrm>
                          <a:off x="3970" y="2457"/>
                          <a:ext cx="32" cy="350"/>
                        </a:xfrm>
                        <a:custGeom>
                          <a:avLst/>
                          <a:gdLst/>
                          <a:ahLst/>
                          <a:cxnLst>
                            <a:cxn ang="0">
                              <a:pos x="0" y="0"/>
                            </a:cxn>
                            <a:cxn ang="0">
                              <a:pos x="32" y="350"/>
                            </a:cxn>
                            <a:cxn ang="0">
                              <a:pos x="8" y="68"/>
                            </a:cxn>
                            <a:cxn ang="0">
                              <a:pos x="2" y="0"/>
                            </a:cxn>
                            <a:cxn ang="0">
                              <a:pos x="0" y="0"/>
                            </a:cxn>
                          </a:cxnLst>
                          <a:rect l="0" t="0" r="r" b="b"/>
                          <a:pathLst>
                            <a:path w="32" h="350">
                              <a:moveTo>
                                <a:pt x="0" y="0"/>
                              </a:moveTo>
                              <a:lnTo>
                                <a:pt x="32" y="350"/>
                              </a:lnTo>
                              <a:lnTo>
                                <a:pt x="8" y="68"/>
                              </a:lnTo>
                              <a:lnTo>
                                <a:pt x="2" y="0"/>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86" name="Freeform 3012"/>
                        <p:cNvSpPr>
                          <a:spLocks/>
                        </p:cNvSpPr>
                        <p:nvPr/>
                      </p:nvSpPr>
                      <p:spPr bwMode="auto">
                        <a:xfrm>
                          <a:off x="3692" y="2455"/>
                          <a:ext cx="328" cy="586"/>
                        </a:xfrm>
                        <a:custGeom>
                          <a:avLst/>
                          <a:gdLst/>
                          <a:ahLst/>
                          <a:cxnLst>
                            <a:cxn ang="0">
                              <a:pos x="278" y="0"/>
                            </a:cxn>
                            <a:cxn ang="0">
                              <a:pos x="74" y="22"/>
                            </a:cxn>
                            <a:cxn ang="0">
                              <a:pos x="0" y="240"/>
                            </a:cxn>
                            <a:cxn ang="0">
                              <a:pos x="38" y="372"/>
                            </a:cxn>
                            <a:cxn ang="0">
                              <a:pos x="6" y="522"/>
                            </a:cxn>
                            <a:cxn ang="0">
                              <a:pos x="178" y="508"/>
                            </a:cxn>
                            <a:cxn ang="0">
                              <a:pos x="216" y="586"/>
                            </a:cxn>
                            <a:cxn ang="0">
                              <a:pos x="298" y="560"/>
                            </a:cxn>
                            <a:cxn ang="0">
                              <a:pos x="328" y="560"/>
                            </a:cxn>
                            <a:cxn ang="0">
                              <a:pos x="310" y="352"/>
                            </a:cxn>
                            <a:cxn ang="0">
                              <a:pos x="278" y="2"/>
                            </a:cxn>
                            <a:cxn ang="0">
                              <a:pos x="280" y="2"/>
                            </a:cxn>
                            <a:cxn ang="0">
                              <a:pos x="286" y="70"/>
                            </a:cxn>
                            <a:cxn ang="0">
                              <a:pos x="280" y="0"/>
                            </a:cxn>
                            <a:cxn ang="0">
                              <a:pos x="278" y="0"/>
                            </a:cxn>
                          </a:cxnLst>
                          <a:rect l="0" t="0" r="r" b="b"/>
                          <a:pathLst>
                            <a:path w="328" h="586">
                              <a:moveTo>
                                <a:pt x="278" y="0"/>
                              </a:moveTo>
                              <a:lnTo>
                                <a:pt x="74" y="22"/>
                              </a:lnTo>
                              <a:lnTo>
                                <a:pt x="0" y="240"/>
                              </a:lnTo>
                              <a:lnTo>
                                <a:pt x="38" y="372"/>
                              </a:lnTo>
                              <a:lnTo>
                                <a:pt x="6" y="522"/>
                              </a:lnTo>
                              <a:lnTo>
                                <a:pt x="178" y="508"/>
                              </a:lnTo>
                              <a:lnTo>
                                <a:pt x="216" y="586"/>
                              </a:lnTo>
                              <a:lnTo>
                                <a:pt x="298" y="560"/>
                              </a:lnTo>
                              <a:lnTo>
                                <a:pt x="328" y="560"/>
                              </a:lnTo>
                              <a:lnTo>
                                <a:pt x="310" y="352"/>
                              </a:lnTo>
                              <a:lnTo>
                                <a:pt x="278" y="2"/>
                              </a:lnTo>
                              <a:lnTo>
                                <a:pt x="280" y="2"/>
                              </a:lnTo>
                              <a:lnTo>
                                <a:pt x="286" y="70"/>
                              </a:lnTo>
                              <a:lnTo>
                                <a:pt x="280" y="0"/>
                              </a:lnTo>
                              <a:lnTo>
                                <a:pt x="278" y="0"/>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87" name="Freeform 3013"/>
                        <p:cNvSpPr>
                          <a:spLocks/>
                        </p:cNvSpPr>
                        <p:nvPr/>
                      </p:nvSpPr>
                      <p:spPr bwMode="auto">
                        <a:xfrm>
                          <a:off x="4002" y="2807"/>
                          <a:ext cx="20" cy="208"/>
                        </a:xfrm>
                        <a:custGeom>
                          <a:avLst/>
                          <a:gdLst/>
                          <a:ahLst/>
                          <a:cxnLst>
                            <a:cxn ang="0">
                              <a:pos x="20" y="208"/>
                            </a:cxn>
                            <a:cxn ang="0">
                              <a:pos x="0" y="0"/>
                            </a:cxn>
                            <a:cxn ang="0">
                              <a:pos x="18" y="208"/>
                            </a:cxn>
                            <a:cxn ang="0">
                              <a:pos x="20" y="208"/>
                            </a:cxn>
                          </a:cxnLst>
                          <a:rect l="0" t="0" r="r" b="b"/>
                          <a:pathLst>
                            <a:path w="20" h="208">
                              <a:moveTo>
                                <a:pt x="20" y="208"/>
                              </a:moveTo>
                              <a:lnTo>
                                <a:pt x="0" y="0"/>
                              </a:lnTo>
                              <a:lnTo>
                                <a:pt x="18" y="208"/>
                              </a:lnTo>
                              <a:lnTo>
                                <a:pt x="20" y="208"/>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88" name="Freeform 3014"/>
                        <p:cNvSpPr>
                          <a:spLocks/>
                        </p:cNvSpPr>
                        <p:nvPr/>
                      </p:nvSpPr>
                      <p:spPr bwMode="auto">
                        <a:xfrm>
                          <a:off x="3972" y="2419"/>
                          <a:ext cx="368" cy="596"/>
                        </a:xfrm>
                        <a:custGeom>
                          <a:avLst/>
                          <a:gdLst/>
                          <a:ahLst/>
                          <a:cxnLst>
                            <a:cxn ang="0">
                              <a:pos x="368" y="466"/>
                            </a:cxn>
                            <a:cxn ang="0">
                              <a:pos x="350" y="330"/>
                            </a:cxn>
                            <a:cxn ang="0">
                              <a:pos x="226" y="0"/>
                            </a:cxn>
                            <a:cxn ang="0">
                              <a:pos x="0" y="36"/>
                            </a:cxn>
                            <a:cxn ang="0">
                              <a:pos x="6" y="106"/>
                            </a:cxn>
                            <a:cxn ang="0">
                              <a:pos x="52" y="596"/>
                            </a:cxn>
                            <a:cxn ang="0">
                              <a:pos x="96" y="596"/>
                            </a:cxn>
                            <a:cxn ang="0">
                              <a:pos x="134" y="580"/>
                            </a:cxn>
                            <a:cxn ang="0">
                              <a:pos x="90" y="490"/>
                            </a:cxn>
                            <a:cxn ang="0">
                              <a:pos x="368" y="466"/>
                            </a:cxn>
                          </a:cxnLst>
                          <a:rect l="0" t="0" r="r" b="b"/>
                          <a:pathLst>
                            <a:path w="368" h="596">
                              <a:moveTo>
                                <a:pt x="368" y="466"/>
                              </a:moveTo>
                              <a:lnTo>
                                <a:pt x="350" y="330"/>
                              </a:lnTo>
                              <a:lnTo>
                                <a:pt x="226" y="0"/>
                              </a:lnTo>
                              <a:lnTo>
                                <a:pt x="0" y="36"/>
                              </a:lnTo>
                              <a:lnTo>
                                <a:pt x="6" y="106"/>
                              </a:lnTo>
                              <a:lnTo>
                                <a:pt x="52" y="596"/>
                              </a:lnTo>
                              <a:lnTo>
                                <a:pt x="96" y="596"/>
                              </a:lnTo>
                              <a:lnTo>
                                <a:pt x="134" y="580"/>
                              </a:lnTo>
                              <a:lnTo>
                                <a:pt x="90" y="490"/>
                              </a:lnTo>
                              <a:lnTo>
                                <a:pt x="368" y="466"/>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89" name="Freeform 3015"/>
                        <p:cNvSpPr>
                          <a:spLocks/>
                        </p:cNvSpPr>
                        <p:nvPr/>
                      </p:nvSpPr>
                      <p:spPr bwMode="auto">
                        <a:xfrm>
                          <a:off x="4436" y="2409"/>
                          <a:ext cx="54" cy="38"/>
                        </a:xfrm>
                        <a:custGeom>
                          <a:avLst/>
                          <a:gdLst/>
                          <a:ahLst/>
                          <a:cxnLst>
                            <a:cxn ang="0">
                              <a:pos x="0" y="6"/>
                            </a:cxn>
                            <a:cxn ang="0">
                              <a:pos x="52" y="4"/>
                            </a:cxn>
                            <a:cxn ang="0">
                              <a:pos x="52" y="38"/>
                            </a:cxn>
                            <a:cxn ang="0">
                              <a:pos x="54" y="0"/>
                            </a:cxn>
                            <a:cxn ang="0">
                              <a:pos x="0" y="6"/>
                            </a:cxn>
                          </a:cxnLst>
                          <a:rect l="0" t="0" r="r" b="b"/>
                          <a:pathLst>
                            <a:path w="54" h="38">
                              <a:moveTo>
                                <a:pt x="0" y="6"/>
                              </a:moveTo>
                              <a:lnTo>
                                <a:pt x="52" y="4"/>
                              </a:lnTo>
                              <a:lnTo>
                                <a:pt x="52" y="38"/>
                              </a:lnTo>
                              <a:lnTo>
                                <a:pt x="54" y="0"/>
                              </a:lnTo>
                              <a:lnTo>
                                <a:pt x="0" y="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90" name="Freeform 3016"/>
                        <p:cNvSpPr>
                          <a:spLocks/>
                        </p:cNvSpPr>
                        <p:nvPr/>
                      </p:nvSpPr>
                      <p:spPr bwMode="auto">
                        <a:xfrm>
                          <a:off x="4436" y="2373"/>
                          <a:ext cx="54" cy="42"/>
                        </a:xfrm>
                        <a:custGeom>
                          <a:avLst/>
                          <a:gdLst/>
                          <a:ahLst/>
                          <a:cxnLst>
                            <a:cxn ang="0">
                              <a:pos x="6" y="40"/>
                            </a:cxn>
                            <a:cxn ang="0">
                              <a:pos x="22" y="0"/>
                            </a:cxn>
                            <a:cxn ang="0">
                              <a:pos x="0" y="42"/>
                            </a:cxn>
                            <a:cxn ang="0">
                              <a:pos x="54" y="36"/>
                            </a:cxn>
                            <a:cxn ang="0">
                              <a:pos x="6" y="40"/>
                            </a:cxn>
                          </a:cxnLst>
                          <a:rect l="0" t="0" r="r" b="b"/>
                          <a:pathLst>
                            <a:path w="54" h="42">
                              <a:moveTo>
                                <a:pt x="6" y="40"/>
                              </a:moveTo>
                              <a:lnTo>
                                <a:pt x="22" y="0"/>
                              </a:lnTo>
                              <a:lnTo>
                                <a:pt x="0" y="42"/>
                              </a:lnTo>
                              <a:lnTo>
                                <a:pt x="54" y="36"/>
                              </a:lnTo>
                              <a:lnTo>
                                <a:pt x="6" y="4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91" name="Freeform 3017"/>
                        <p:cNvSpPr>
                          <a:spLocks/>
                        </p:cNvSpPr>
                        <p:nvPr/>
                      </p:nvSpPr>
                      <p:spPr bwMode="auto">
                        <a:xfrm>
                          <a:off x="4488" y="2409"/>
                          <a:ext cx="264" cy="260"/>
                        </a:xfrm>
                        <a:custGeom>
                          <a:avLst/>
                          <a:gdLst/>
                          <a:ahLst/>
                          <a:cxnLst>
                            <a:cxn ang="0">
                              <a:pos x="2" y="0"/>
                            </a:cxn>
                            <a:cxn ang="0">
                              <a:pos x="0" y="38"/>
                            </a:cxn>
                            <a:cxn ang="0">
                              <a:pos x="264" y="260"/>
                            </a:cxn>
                            <a:cxn ang="0">
                              <a:pos x="2" y="36"/>
                            </a:cxn>
                            <a:cxn ang="0">
                              <a:pos x="2" y="0"/>
                            </a:cxn>
                          </a:cxnLst>
                          <a:rect l="0" t="0" r="r" b="b"/>
                          <a:pathLst>
                            <a:path w="264" h="260">
                              <a:moveTo>
                                <a:pt x="2" y="0"/>
                              </a:moveTo>
                              <a:lnTo>
                                <a:pt x="0" y="38"/>
                              </a:lnTo>
                              <a:lnTo>
                                <a:pt x="264" y="260"/>
                              </a:lnTo>
                              <a:lnTo>
                                <a:pt x="2" y="36"/>
                              </a:lnTo>
                              <a:lnTo>
                                <a:pt x="2"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92" name="Freeform 3018"/>
                        <p:cNvSpPr>
                          <a:spLocks/>
                        </p:cNvSpPr>
                        <p:nvPr/>
                      </p:nvSpPr>
                      <p:spPr bwMode="auto">
                        <a:xfrm>
                          <a:off x="4436" y="2359"/>
                          <a:ext cx="28" cy="56"/>
                        </a:xfrm>
                        <a:custGeom>
                          <a:avLst/>
                          <a:gdLst/>
                          <a:ahLst/>
                          <a:cxnLst>
                            <a:cxn ang="0">
                              <a:pos x="28" y="0"/>
                            </a:cxn>
                            <a:cxn ang="0">
                              <a:pos x="22" y="2"/>
                            </a:cxn>
                            <a:cxn ang="0">
                              <a:pos x="0" y="56"/>
                            </a:cxn>
                            <a:cxn ang="0">
                              <a:pos x="22" y="14"/>
                            </a:cxn>
                            <a:cxn ang="0">
                              <a:pos x="28" y="0"/>
                            </a:cxn>
                          </a:cxnLst>
                          <a:rect l="0" t="0" r="r" b="b"/>
                          <a:pathLst>
                            <a:path w="28" h="56">
                              <a:moveTo>
                                <a:pt x="28" y="0"/>
                              </a:moveTo>
                              <a:lnTo>
                                <a:pt x="22" y="2"/>
                              </a:lnTo>
                              <a:lnTo>
                                <a:pt x="0" y="56"/>
                              </a:lnTo>
                              <a:lnTo>
                                <a:pt x="22" y="14"/>
                              </a:lnTo>
                              <a:lnTo>
                                <a:pt x="28"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93" name="Freeform 3019"/>
                        <p:cNvSpPr>
                          <a:spLocks/>
                        </p:cNvSpPr>
                        <p:nvPr/>
                      </p:nvSpPr>
                      <p:spPr bwMode="auto">
                        <a:xfrm>
                          <a:off x="4442" y="2291"/>
                          <a:ext cx="438" cy="378"/>
                        </a:xfrm>
                        <a:custGeom>
                          <a:avLst/>
                          <a:gdLst/>
                          <a:ahLst/>
                          <a:cxnLst>
                            <a:cxn ang="0">
                              <a:pos x="0" y="122"/>
                            </a:cxn>
                            <a:cxn ang="0">
                              <a:pos x="48" y="118"/>
                            </a:cxn>
                            <a:cxn ang="0">
                              <a:pos x="48" y="154"/>
                            </a:cxn>
                            <a:cxn ang="0">
                              <a:pos x="310" y="378"/>
                            </a:cxn>
                            <a:cxn ang="0">
                              <a:pos x="422" y="176"/>
                            </a:cxn>
                            <a:cxn ang="0">
                              <a:pos x="438" y="104"/>
                            </a:cxn>
                            <a:cxn ang="0">
                              <a:pos x="306" y="16"/>
                            </a:cxn>
                            <a:cxn ang="0">
                              <a:pos x="224" y="32"/>
                            </a:cxn>
                            <a:cxn ang="0">
                              <a:pos x="194" y="0"/>
                            </a:cxn>
                            <a:cxn ang="0">
                              <a:pos x="24" y="66"/>
                            </a:cxn>
                            <a:cxn ang="0">
                              <a:pos x="16" y="82"/>
                            </a:cxn>
                            <a:cxn ang="0">
                              <a:pos x="0" y="122"/>
                            </a:cxn>
                          </a:cxnLst>
                          <a:rect l="0" t="0" r="r" b="b"/>
                          <a:pathLst>
                            <a:path w="438" h="378">
                              <a:moveTo>
                                <a:pt x="0" y="122"/>
                              </a:moveTo>
                              <a:lnTo>
                                <a:pt x="48" y="118"/>
                              </a:lnTo>
                              <a:lnTo>
                                <a:pt x="48" y="154"/>
                              </a:lnTo>
                              <a:lnTo>
                                <a:pt x="310" y="378"/>
                              </a:lnTo>
                              <a:lnTo>
                                <a:pt x="422" y="176"/>
                              </a:lnTo>
                              <a:lnTo>
                                <a:pt x="438" y="104"/>
                              </a:lnTo>
                              <a:lnTo>
                                <a:pt x="306" y="16"/>
                              </a:lnTo>
                              <a:lnTo>
                                <a:pt x="224" y="32"/>
                              </a:lnTo>
                              <a:lnTo>
                                <a:pt x="194" y="0"/>
                              </a:lnTo>
                              <a:lnTo>
                                <a:pt x="24" y="66"/>
                              </a:lnTo>
                              <a:lnTo>
                                <a:pt x="16" y="82"/>
                              </a:lnTo>
                              <a:lnTo>
                                <a:pt x="0" y="122"/>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94" name="Freeform 3020"/>
                        <p:cNvSpPr>
                          <a:spLocks/>
                        </p:cNvSpPr>
                        <p:nvPr/>
                      </p:nvSpPr>
                      <p:spPr bwMode="auto">
                        <a:xfrm>
                          <a:off x="4346" y="2849"/>
                          <a:ext cx="320" cy="84"/>
                        </a:xfrm>
                        <a:custGeom>
                          <a:avLst/>
                          <a:gdLst/>
                          <a:ahLst/>
                          <a:cxnLst>
                            <a:cxn ang="0">
                              <a:pos x="278" y="42"/>
                            </a:cxn>
                            <a:cxn ang="0">
                              <a:pos x="320" y="56"/>
                            </a:cxn>
                            <a:cxn ang="0">
                              <a:pos x="314" y="0"/>
                            </a:cxn>
                            <a:cxn ang="0">
                              <a:pos x="314" y="48"/>
                            </a:cxn>
                            <a:cxn ang="0">
                              <a:pos x="280" y="36"/>
                            </a:cxn>
                            <a:cxn ang="0">
                              <a:pos x="18" y="78"/>
                            </a:cxn>
                            <a:cxn ang="0">
                              <a:pos x="0" y="54"/>
                            </a:cxn>
                            <a:cxn ang="0">
                              <a:pos x="18" y="84"/>
                            </a:cxn>
                            <a:cxn ang="0">
                              <a:pos x="278" y="42"/>
                            </a:cxn>
                          </a:cxnLst>
                          <a:rect l="0" t="0" r="r" b="b"/>
                          <a:pathLst>
                            <a:path w="320" h="84">
                              <a:moveTo>
                                <a:pt x="278" y="42"/>
                              </a:moveTo>
                              <a:lnTo>
                                <a:pt x="320" y="56"/>
                              </a:lnTo>
                              <a:lnTo>
                                <a:pt x="314" y="0"/>
                              </a:lnTo>
                              <a:lnTo>
                                <a:pt x="314" y="48"/>
                              </a:lnTo>
                              <a:lnTo>
                                <a:pt x="280" y="36"/>
                              </a:lnTo>
                              <a:lnTo>
                                <a:pt x="18" y="78"/>
                              </a:lnTo>
                              <a:lnTo>
                                <a:pt x="0" y="54"/>
                              </a:lnTo>
                              <a:lnTo>
                                <a:pt x="18" y="84"/>
                              </a:lnTo>
                              <a:lnTo>
                                <a:pt x="278" y="4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95" name="Freeform 3021"/>
                        <p:cNvSpPr>
                          <a:spLocks/>
                        </p:cNvSpPr>
                        <p:nvPr/>
                      </p:nvSpPr>
                      <p:spPr bwMode="auto">
                        <a:xfrm>
                          <a:off x="4660" y="2847"/>
                          <a:ext cx="70" cy="4"/>
                        </a:xfrm>
                        <a:custGeom>
                          <a:avLst/>
                          <a:gdLst/>
                          <a:ahLst/>
                          <a:cxnLst>
                            <a:cxn ang="0">
                              <a:pos x="0" y="2"/>
                            </a:cxn>
                            <a:cxn ang="0">
                              <a:pos x="70" y="4"/>
                            </a:cxn>
                            <a:cxn ang="0">
                              <a:pos x="70" y="0"/>
                            </a:cxn>
                            <a:cxn ang="0">
                              <a:pos x="0" y="2"/>
                            </a:cxn>
                          </a:cxnLst>
                          <a:rect l="0" t="0" r="r" b="b"/>
                          <a:pathLst>
                            <a:path w="70" h="4">
                              <a:moveTo>
                                <a:pt x="0" y="2"/>
                              </a:moveTo>
                              <a:lnTo>
                                <a:pt x="70" y="4"/>
                              </a:lnTo>
                              <a:lnTo>
                                <a:pt x="70" y="0"/>
                              </a:lnTo>
                              <a:lnTo>
                                <a:pt x="0" y="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96" name="Freeform 3022"/>
                        <p:cNvSpPr>
                          <a:spLocks/>
                        </p:cNvSpPr>
                        <p:nvPr/>
                      </p:nvSpPr>
                      <p:spPr bwMode="auto">
                        <a:xfrm>
                          <a:off x="4660" y="2849"/>
                          <a:ext cx="70" cy="56"/>
                        </a:xfrm>
                        <a:custGeom>
                          <a:avLst/>
                          <a:gdLst/>
                          <a:ahLst/>
                          <a:cxnLst>
                            <a:cxn ang="0">
                              <a:pos x="6" y="56"/>
                            </a:cxn>
                            <a:cxn ang="0">
                              <a:pos x="6" y="6"/>
                            </a:cxn>
                            <a:cxn ang="0">
                              <a:pos x="70" y="6"/>
                            </a:cxn>
                            <a:cxn ang="0">
                              <a:pos x="70" y="2"/>
                            </a:cxn>
                            <a:cxn ang="0">
                              <a:pos x="0" y="0"/>
                            </a:cxn>
                            <a:cxn ang="0">
                              <a:pos x="6" y="56"/>
                            </a:cxn>
                          </a:cxnLst>
                          <a:rect l="0" t="0" r="r" b="b"/>
                          <a:pathLst>
                            <a:path w="70" h="56">
                              <a:moveTo>
                                <a:pt x="6" y="56"/>
                              </a:moveTo>
                              <a:lnTo>
                                <a:pt x="6" y="6"/>
                              </a:lnTo>
                              <a:lnTo>
                                <a:pt x="70" y="6"/>
                              </a:lnTo>
                              <a:lnTo>
                                <a:pt x="70" y="2"/>
                              </a:lnTo>
                              <a:lnTo>
                                <a:pt x="0" y="0"/>
                              </a:lnTo>
                              <a:lnTo>
                                <a:pt x="6" y="5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97" name="Freeform 3023"/>
                        <p:cNvSpPr>
                          <a:spLocks/>
                        </p:cNvSpPr>
                        <p:nvPr/>
                      </p:nvSpPr>
                      <p:spPr bwMode="auto">
                        <a:xfrm>
                          <a:off x="4340" y="2891"/>
                          <a:ext cx="24" cy="42"/>
                        </a:xfrm>
                        <a:custGeom>
                          <a:avLst/>
                          <a:gdLst/>
                          <a:ahLst/>
                          <a:cxnLst>
                            <a:cxn ang="0">
                              <a:pos x="24" y="42"/>
                            </a:cxn>
                            <a:cxn ang="0">
                              <a:pos x="6" y="12"/>
                            </a:cxn>
                            <a:cxn ang="0">
                              <a:pos x="0" y="0"/>
                            </a:cxn>
                            <a:cxn ang="0">
                              <a:pos x="2" y="12"/>
                            </a:cxn>
                            <a:cxn ang="0">
                              <a:pos x="24" y="42"/>
                            </a:cxn>
                          </a:cxnLst>
                          <a:rect l="0" t="0" r="r" b="b"/>
                          <a:pathLst>
                            <a:path w="24" h="42">
                              <a:moveTo>
                                <a:pt x="24" y="42"/>
                              </a:moveTo>
                              <a:lnTo>
                                <a:pt x="6" y="12"/>
                              </a:lnTo>
                              <a:lnTo>
                                <a:pt x="0" y="0"/>
                              </a:lnTo>
                              <a:lnTo>
                                <a:pt x="2" y="12"/>
                              </a:lnTo>
                              <a:lnTo>
                                <a:pt x="24" y="4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98" name="Freeform 3024"/>
                        <p:cNvSpPr>
                          <a:spLocks/>
                        </p:cNvSpPr>
                        <p:nvPr/>
                      </p:nvSpPr>
                      <p:spPr bwMode="auto">
                        <a:xfrm>
                          <a:off x="4066" y="2911"/>
                          <a:ext cx="44" cy="86"/>
                        </a:xfrm>
                        <a:custGeom>
                          <a:avLst/>
                          <a:gdLst/>
                          <a:ahLst/>
                          <a:cxnLst>
                            <a:cxn ang="0">
                              <a:pos x="44" y="86"/>
                            </a:cxn>
                            <a:cxn ang="0">
                              <a:pos x="44" y="86"/>
                            </a:cxn>
                            <a:cxn ang="0">
                              <a:pos x="0" y="0"/>
                            </a:cxn>
                            <a:cxn ang="0">
                              <a:pos x="44" y="86"/>
                            </a:cxn>
                          </a:cxnLst>
                          <a:rect l="0" t="0" r="r" b="b"/>
                          <a:pathLst>
                            <a:path w="44" h="86">
                              <a:moveTo>
                                <a:pt x="44" y="86"/>
                              </a:moveTo>
                              <a:lnTo>
                                <a:pt x="44" y="86"/>
                              </a:lnTo>
                              <a:lnTo>
                                <a:pt x="0" y="0"/>
                              </a:lnTo>
                              <a:lnTo>
                                <a:pt x="44" y="8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199" name="Freeform 3025"/>
                        <p:cNvSpPr>
                          <a:spLocks/>
                        </p:cNvSpPr>
                        <p:nvPr/>
                      </p:nvSpPr>
                      <p:spPr bwMode="auto">
                        <a:xfrm>
                          <a:off x="4204" y="2357"/>
                          <a:ext cx="546" cy="570"/>
                        </a:xfrm>
                        <a:custGeom>
                          <a:avLst/>
                          <a:gdLst/>
                          <a:ahLst/>
                          <a:cxnLst>
                            <a:cxn ang="0">
                              <a:pos x="422" y="528"/>
                            </a:cxn>
                            <a:cxn ang="0">
                              <a:pos x="456" y="540"/>
                            </a:cxn>
                            <a:cxn ang="0">
                              <a:pos x="456" y="492"/>
                            </a:cxn>
                            <a:cxn ang="0">
                              <a:pos x="526" y="490"/>
                            </a:cxn>
                            <a:cxn ang="0">
                              <a:pos x="526" y="494"/>
                            </a:cxn>
                            <a:cxn ang="0">
                              <a:pos x="526" y="494"/>
                            </a:cxn>
                            <a:cxn ang="0">
                              <a:pos x="512" y="378"/>
                            </a:cxn>
                            <a:cxn ang="0">
                              <a:pos x="546" y="314"/>
                            </a:cxn>
                            <a:cxn ang="0">
                              <a:pos x="284" y="90"/>
                            </a:cxn>
                            <a:cxn ang="0">
                              <a:pos x="284" y="56"/>
                            </a:cxn>
                            <a:cxn ang="0">
                              <a:pos x="232" y="58"/>
                            </a:cxn>
                            <a:cxn ang="0">
                              <a:pos x="254" y="4"/>
                            </a:cxn>
                            <a:cxn ang="0">
                              <a:pos x="260" y="2"/>
                            </a:cxn>
                            <a:cxn ang="0">
                              <a:pos x="254" y="16"/>
                            </a:cxn>
                            <a:cxn ang="0">
                              <a:pos x="262" y="0"/>
                            </a:cxn>
                            <a:cxn ang="0">
                              <a:pos x="182" y="30"/>
                            </a:cxn>
                            <a:cxn ang="0">
                              <a:pos x="0" y="60"/>
                            </a:cxn>
                            <a:cxn ang="0">
                              <a:pos x="120" y="390"/>
                            </a:cxn>
                            <a:cxn ang="0">
                              <a:pos x="142" y="546"/>
                            </a:cxn>
                            <a:cxn ang="0">
                              <a:pos x="160" y="570"/>
                            </a:cxn>
                            <a:cxn ang="0">
                              <a:pos x="422" y="528"/>
                            </a:cxn>
                          </a:cxnLst>
                          <a:rect l="0" t="0" r="r" b="b"/>
                          <a:pathLst>
                            <a:path w="546" h="570">
                              <a:moveTo>
                                <a:pt x="422" y="528"/>
                              </a:moveTo>
                              <a:lnTo>
                                <a:pt x="456" y="540"/>
                              </a:lnTo>
                              <a:lnTo>
                                <a:pt x="456" y="492"/>
                              </a:lnTo>
                              <a:lnTo>
                                <a:pt x="526" y="490"/>
                              </a:lnTo>
                              <a:lnTo>
                                <a:pt x="526" y="494"/>
                              </a:lnTo>
                              <a:lnTo>
                                <a:pt x="526" y="494"/>
                              </a:lnTo>
                              <a:lnTo>
                                <a:pt x="512" y="378"/>
                              </a:lnTo>
                              <a:lnTo>
                                <a:pt x="546" y="314"/>
                              </a:lnTo>
                              <a:lnTo>
                                <a:pt x="284" y="90"/>
                              </a:lnTo>
                              <a:lnTo>
                                <a:pt x="284" y="56"/>
                              </a:lnTo>
                              <a:lnTo>
                                <a:pt x="232" y="58"/>
                              </a:lnTo>
                              <a:lnTo>
                                <a:pt x="254" y="4"/>
                              </a:lnTo>
                              <a:lnTo>
                                <a:pt x="260" y="2"/>
                              </a:lnTo>
                              <a:lnTo>
                                <a:pt x="254" y="16"/>
                              </a:lnTo>
                              <a:lnTo>
                                <a:pt x="262" y="0"/>
                              </a:lnTo>
                              <a:lnTo>
                                <a:pt x="182" y="30"/>
                              </a:lnTo>
                              <a:lnTo>
                                <a:pt x="0" y="60"/>
                              </a:lnTo>
                              <a:lnTo>
                                <a:pt x="120" y="390"/>
                              </a:lnTo>
                              <a:lnTo>
                                <a:pt x="142" y="546"/>
                              </a:lnTo>
                              <a:lnTo>
                                <a:pt x="160" y="570"/>
                              </a:lnTo>
                              <a:lnTo>
                                <a:pt x="422" y="528"/>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00" name="Freeform 3026"/>
                        <p:cNvSpPr>
                          <a:spLocks/>
                        </p:cNvSpPr>
                        <p:nvPr/>
                      </p:nvSpPr>
                      <p:spPr bwMode="auto">
                        <a:xfrm>
                          <a:off x="4066" y="2851"/>
                          <a:ext cx="926" cy="666"/>
                        </a:xfrm>
                        <a:custGeom>
                          <a:avLst/>
                          <a:gdLst/>
                          <a:ahLst/>
                          <a:cxnLst>
                            <a:cxn ang="0">
                              <a:pos x="896" y="342"/>
                            </a:cxn>
                            <a:cxn ang="0">
                              <a:pos x="808" y="232"/>
                            </a:cxn>
                            <a:cxn ang="0">
                              <a:pos x="808" y="182"/>
                            </a:cxn>
                            <a:cxn ang="0">
                              <a:pos x="668" y="20"/>
                            </a:cxn>
                            <a:cxn ang="0">
                              <a:pos x="664" y="0"/>
                            </a:cxn>
                            <a:cxn ang="0">
                              <a:pos x="664" y="0"/>
                            </a:cxn>
                            <a:cxn ang="0">
                              <a:pos x="664" y="4"/>
                            </a:cxn>
                            <a:cxn ang="0">
                              <a:pos x="600" y="4"/>
                            </a:cxn>
                            <a:cxn ang="0">
                              <a:pos x="600" y="54"/>
                            </a:cxn>
                            <a:cxn ang="0">
                              <a:pos x="558" y="40"/>
                            </a:cxn>
                            <a:cxn ang="0">
                              <a:pos x="298" y="82"/>
                            </a:cxn>
                            <a:cxn ang="0">
                              <a:pos x="276" y="52"/>
                            </a:cxn>
                            <a:cxn ang="0">
                              <a:pos x="274" y="40"/>
                            </a:cxn>
                            <a:cxn ang="0">
                              <a:pos x="0" y="60"/>
                            </a:cxn>
                            <a:cxn ang="0">
                              <a:pos x="44" y="146"/>
                            </a:cxn>
                            <a:cxn ang="0">
                              <a:pos x="132" y="108"/>
                            </a:cxn>
                            <a:cxn ang="0">
                              <a:pos x="242" y="154"/>
                            </a:cxn>
                            <a:cxn ang="0">
                              <a:pos x="242" y="192"/>
                            </a:cxn>
                            <a:cxn ang="0">
                              <a:pos x="298" y="192"/>
                            </a:cxn>
                            <a:cxn ang="0">
                              <a:pos x="380" y="128"/>
                            </a:cxn>
                            <a:cxn ang="0">
                              <a:pos x="558" y="206"/>
                            </a:cxn>
                            <a:cxn ang="0">
                              <a:pos x="558" y="368"/>
                            </a:cxn>
                            <a:cxn ang="0">
                              <a:pos x="598" y="382"/>
                            </a:cxn>
                            <a:cxn ang="0">
                              <a:pos x="638" y="478"/>
                            </a:cxn>
                            <a:cxn ang="0">
                              <a:pos x="776" y="584"/>
                            </a:cxn>
                            <a:cxn ang="0">
                              <a:pos x="776" y="626"/>
                            </a:cxn>
                            <a:cxn ang="0">
                              <a:pos x="830" y="666"/>
                            </a:cxn>
                            <a:cxn ang="0">
                              <a:pos x="886" y="610"/>
                            </a:cxn>
                            <a:cxn ang="0">
                              <a:pos x="916" y="610"/>
                            </a:cxn>
                            <a:cxn ang="0">
                              <a:pos x="926" y="518"/>
                            </a:cxn>
                            <a:cxn ang="0">
                              <a:pos x="896" y="342"/>
                            </a:cxn>
                          </a:cxnLst>
                          <a:rect l="0" t="0" r="r" b="b"/>
                          <a:pathLst>
                            <a:path w="926" h="666">
                              <a:moveTo>
                                <a:pt x="896" y="342"/>
                              </a:moveTo>
                              <a:lnTo>
                                <a:pt x="808" y="232"/>
                              </a:lnTo>
                              <a:lnTo>
                                <a:pt x="808" y="182"/>
                              </a:lnTo>
                              <a:lnTo>
                                <a:pt x="668" y="20"/>
                              </a:lnTo>
                              <a:lnTo>
                                <a:pt x="664" y="0"/>
                              </a:lnTo>
                              <a:lnTo>
                                <a:pt x="664" y="0"/>
                              </a:lnTo>
                              <a:lnTo>
                                <a:pt x="664" y="4"/>
                              </a:lnTo>
                              <a:lnTo>
                                <a:pt x="600" y="4"/>
                              </a:lnTo>
                              <a:lnTo>
                                <a:pt x="600" y="54"/>
                              </a:lnTo>
                              <a:lnTo>
                                <a:pt x="558" y="40"/>
                              </a:lnTo>
                              <a:lnTo>
                                <a:pt x="298" y="82"/>
                              </a:lnTo>
                              <a:lnTo>
                                <a:pt x="276" y="52"/>
                              </a:lnTo>
                              <a:lnTo>
                                <a:pt x="274" y="40"/>
                              </a:lnTo>
                              <a:lnTo>
                                <a:pt x="0" y="60"/>
                              </a:lnTo>
                              <a:lnTo>
                                <a:pt x="44" y="146"/>
                              </a:lnTo>
                              <a:lnTo>
                                <a:pt x="132" y="108"/>
                              </a:lnTo>
                              <a:lnTo>
                                <a:pt x="242" y="154"/>
                              </a:lnTo>
                              <a:lnTo>
                                <a:pt x="242" y="192"/>
                              </a:lnTo>
                              <a:lnTo>
                                <a:pt x="298" y="192"/>
                              </a:lnTo>
                              <a:lnTo>
                                <a:pt x="380" y="128"/>
                              </a:lnTo>
                              <a:lnTo>
                                <a:pt x="558" y="206"/>
                              </a:lnTo>
                              <a:lnTo>
                                <a:pt x="558" y="368"/>
                              </a:lnTo>
                              <a:lnTo>
                                <a:pt x="598" y="382"/>
                              </a:lnTo>
                              <a:lnTo>
                                <a:pt x="638" y="478"/>
                              </a:lnTo>
                              <a:lnTo>
                                <a:pt x="776" y="584"/>
                              </a:lnTo>
                              <a:lnTo>
                                <a:pt x="776" y="626"/>
                              </a:lnTo>
                              <a:lnTo>
                                <a:pt x="830" y="666"/>
                              </a:lnTo>
                              <a:lnTo>
                                <a:pt x="886" y="610"/>
                              </a:lnTo>
                              <a:lnTo>
                                <a:pt x="916" y="610"/>
                              </a:lnTo>
                              <a:lnTo>
                                <a:pt x="926" y="518"/>
                              </a:lnTo>
                              <a:lnTo>
                                <a:pt x="896" y="342"/>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01" name="Freeform 3027"/>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02" name="Freeform 3028"/>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03" name="Freeform 3029"/>
                        <p:cNvSpPr>
                          <a:spLocks/>
                        </p:cNvSpPr>
                        <p:nvPr/>
                      </p:nvSpPr>
                      <p:spPr bwMode="auto">
                        <a:xfrm>
                          <a:off x="4448" y="1469"/>
                          <a:ext cx="76" cy="202"/>
                        </a:xfrm>
                        <a:custGeom>
                          <a:avLst/>
                          <a:gdLst/>
                          <a:ahLst/>
                          <a:cxnLst>
                            <a:cxn ang="0">
                              <a:pos x="2" y="0"/>
                            </a:cxn>
                            <a:cxn ang="0">
                              <a:pos x="0" y="6"/>
                            </a:cxn>
                            <a:cxn ang="0">
                              <a:pos x="6" y="24"/>
                            </a:cxn>
                            <a:cxn ang="0">
                              <a:pos x="74" y="202"/>
                            </a:cxn>
                            <a:cxn ang="0">
                              <a:pos x="76" y="200"/>
                            </a:cxn>
                            <a:cxn ang="0">
                              <a:pos x="2" y="0"/>
                            </a:cxn>
                          </a:cxnLst>
                          <a:rect l="0" t="0" r="r" b="b"/>
                          <a:pathLst>
                            <a:path w="76" h="202">
                              <a:moveTo>
                                <a:pt x="2" y="0"/>
                              </a:moveTo>
                              <a:lnTo>
                                <a:pt x="0" y="6"/>
                              </a:lnTo>
                              <a:lnTo>
                                <a:pt x="6" y="24"/>
                              </a:lnTo>
                              <a:lnTo>
                                <a:pt x="74" y="202"/>
                              </a:lnTo>
                              <a:lnTo>
                                <a:pt x="76" y="200"/>
                              </a:lnTo>
                              <a:lnTo>
                                <a:pt x="2"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04" name="Freeform 3030"/>
                        <p:cNvSpPr>
                          <a:spLocks/>
                        </p:cNvSpPr>
                        <p:nvPr/>
                      </p:nvSpPr>
                      <p:spPr bwMode="auto">
                        <a:xfrm>
                          <a:off x="4414" y="1681"/>
                          <a:ext cx="392" cy="354"/>
                        </a:xfrm>
                        <a:custGeom>
                          <a:avLst/>
                          <a:gdLst/>
                          <a:ahLst/>
                          <a:cxnLst>
                            <a:cxn ang="0">
                              <a:pos x="6" y="268"/>
                            </a:cxn>
                            <a:cxn ang="0">
                              <a:pos x="0" y="264"/>
                            </a:cxn>
                            <a:cxn ang="0">
                              <a:pos x="10" y="298"/>
                            </a:cxn>
                            <a:cxn ang="0">
                              <a:pos x="62" y="320"/>
                            </a:cxn>
                            <a:cxn ang="0">
                              <a:pos x="62" y="320"/>
                            </a:cxn>
                            <a:cxn ang="0">
                              <a:pos x="64" y="322"/>
                            </a:cxn>
                            <a:cxn ang="0">
                              <a:pos x="136" y="354"/>
                            </a:cxn>
                            <a:cxn ang="0">
                              <a:pos x="206" y="312"/>
                            </a:cxn>
                            <a:cxn ang="0">
                              <a:pos x="236" y="148"/>
                            </a:cxn>
                            <a:cxn ang="0">
                              <a:pos x="266" y="172"/>
                            </a:cxn>
                            <a:cxn ang="0">
                              <a:pos x="294" y="102"/>
                            </a:cxn>
                            <a:cxn ang="0">
                              <a:pos x="336" y="40"/>
                            </a:cxn>
                            <a:cxn ang="0">
                              <a:pos x="376" y="40"/>
                            </a:cxn>
                            <a:cxn ang="0">
                              <a:pos x="392" y="18"/>
                            </a:cxn>
                            <a:cxn ang="0">
                              <a:pos x="346" y="8"/>
                            </a:cxn>
                            <a:cxn ang="0">
                              <a:pos x="240" y="64"/>
                            </a:cxn>
                            <a:cxn ang="0">
                              <a:pos x="214" y="18"/>
                            </a:cxn>
                            <a:cxn ang="0">
                              <a:pos x="126" y="48"/>
                            </a:cxn>
                            <a:cxn ang="0">
                              <a:pos x="110" y="0"/>
                            </a:cxn>
                            <a:cxn ang="0">
                              <a:pos x="98" y="76"/>
                            </a:cxn>
                            <a:cxn ang="0">
                              <a:pos x="6" y="268"/>
                            </a:cxn>
                          </a:cxnLst>
                          <a:rect l="0" t="0" r="r" b="b"/>
                          <a:pathLst>
                            <a:path w="392" h="354">
                              <a:moveTo>
                                <a:pt x="6" y="268"/>
                              </a:moveTo>
                              <a:lnTo>
                                <a:pt x="0" y="264"/>
                              </a:lnTo>
                              <a:lnTo>
                                <a:pt x="10" y="298"/>
                              </a:lnTo>
                              <a:lnTo>
                                <a:pt x="62" y="320"/>
                              </a:lnTo>
                              <a:lnTo>
                                <a:pt x="62" y="320"/>
                              </a:lnTo>
                              <a:lnTo>
                                <a:pt x="64" y="322"/>
                              </a:lnTo>
                              <a:lnTo>
                                <a:pt x="136" y="354"/>
                              </a:lnTo>
                              <a:lnTo>
                                <a:pt x="206" y="312"/>
                              </a:lnTo>
                              <a:lnTo>
                                <a:pt x="236" y="148"/>
                              </a:lnTo>
                              <a:lnTo>
                                <a:pt x="266" y="172"/>
                              </a:lnTo>
                              <a:lnTo>
                                <a:pt x="294" y="102"/>
                              </a:lnTo>
                              <a:lnTo>
                                <a:pt x="336" y="40"/>
                              </a:lnTo>
                              <a:lnTo>
                                <a:pt x="376" y="40"/>
                              </a:lnTo>
                              <a:lnTo>
                                <a:pt x="392" y="18"/>
                              </a:lnTo>
                              <a:lnTo>
                                <a:pt x="346" y="8"/>
                              </a:lnTo>
                              <a:lnTo>
                                <a:pt x="240" y="64"/>
                              </a:lnTo>
                              <a:lnTo>
                                <a:pt x="214" y="18"/>
                              </a:lnTo>
                              <a:lnTo>
                                <a:pt x="126" y="48"/>
                              </a:lnTo>
                              <a:lnTo>
                                <a:pt x="110" y="0"/>
                              </a:lnTo>
                              <a:lnTo>
                                <a:pt x="98" y="76"/>
                              </a:lnTo>
                              <a:lnTo>
                                <a:pt x="6" y="268"/>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05" name="Freeform 3031"/>
                        <p:cNvSpPr>
                          <a:spLocks/>
                        </p:cNvSpPr>
                        <p:nvPr/>
                      </p:nvSpPr>
                      <p:spPr bwMode="auto">
                        <a:xfrm>
                          <a:off x="4414" y="1943"/>
                          <a:ext cx="6" cy="6"/>
                        </a:xfrm>
                        <a:custGeom>
                          <a:avLst/>
                          <a:gdLst/>
                          <a:ahLst/>
                          <a:cxnLst>
                            <a:cxn ang="0">
                              <a:pos x="0" y="0"/>
                            </a:cxn>
                            <a:cxn ang="0">
                              <a:pos x="0" y="2"/>
                            </a:cxn>
                            <a:cxn ang="0">
                              <a:pos x="6" y="6"/>
                            </a:cxn>
                            <a:cxn ang="0">
                              <a:pos x="0" y="0"/>
                            </a:cxn>
                          </a:cxnLst>
                          <a:rect l="0" t="0" r="r" b="b"/>
                          <a:pathLst>
                            <a:path w="6" h="6">
                              <a:moveTo>
                                <a:pt x="0" y="0"/>
                              </a:moveTo>
                              <a:lnTo>
                                <a:pt x="0" y="2"/>
                              </a:lnTo>
                              <a:lnTo>
                                <a:pt x="6" y="6"/>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06" name="Freeform 3032"/>
                        <p:cNvSpPr>
                          <a:spLocks/>
                        </p:cNvSpPr>
                        <p:nvPr/>
                      </p:nvSpPr>
                      <p:spPr bwMode="auto">
                        <a:xfrm>
                          <a:off x="4512" y="1679"/>
                          <a:ext cx="12" cy="78"/>
                        </a:xfrm>
                        <a:custGeom>
                          <a:avLst/>
                          <a:gdLst/>
                          <a:ahLst/>
                          <a:cxnLst>
                            <a:cxn ang="0">
                              <a:pos x="0" y="78"/>
                            </a:cxn>
                            <a:cxn ang="0">
                              <a:pos x="12" y="2"/>
                            </a:cxn>
                            <a:cxn ang="0">
                              <a:pos x="10" y="0"/>
                            </a:cxn>
                            <a:cxn ang="0">
                              <a:pos x="0" y="78"/>
                            </a:cxn>
                          </a:cxnLst>
                          <a:rect l="0" t="0" r="r" b="b"/>
                          <a:pathLst>
                            <a:path w="12" h="78">
                              <a:moveTo>
                                <a:pt x="0" y="78"/>
                              </a:moveTo>
                              <a:lnTo>
                                <a:pt x="12" y="2"/>
                              </a:lnTo>
                              <a:lnTo>
                                <a:pt x="10" y="0"/>
                              </a:lnTo>
                              <a:lnTo>
                                <a:pt x="0" y="78"/>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07" name="Freeform 3033"/>
                        <p:cNvSpPr>
                          <a:spLocks/>
                        </p:cNvSpPr>
                        <p:nvPr/>
                      </p:nvSpPr>
                      <p:spPr bwMode="auto">
                        <a:xfrm>
                          <a:off x="4420" y="1757"/>
                          <a:ext cx="92" cy="192"/>
                        </a:xfrm>
                        <a:custGeom>
                          <a:avLst/>
                          <a:gdLst/>
                          <a:ahLst/>
                          <a:cxnLst>
                            <a:cxn ang="0">
                              <a:pos x="58" y="60"/>
                            </a:cxn>
                            <a:cxn ang="0">
                              <a:pos x="0" y="192"/>
                            </a:cxn>
                            <a:cxn ang="0">
                              <a:pos x="92" y="0"/>
                            </a:cxn>
                            <a:cxn ang="0">
                              <a:pos x="58" y="60"/>
                            </a:cxn>
                          </a:cxnLst>
                          <a:rect l="0" t="0" r="r" b="b"/>
                          <a:pathLst>
                            <a:path w="92" h="192">
                              <a:moveTo>
                                <a:pt x="58" y="60"/>
                              </a:moveTo>
                              <a:lnTo>
                                <a:pt x="0" y="192"/>
                              </a:lnTo>
                              <a:lnTo>
                                <a:pt x="92" y="0"/>
                              </a:lnTo>
                              <a:lnTo>
                                <a:pt x="58" y="6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08" name="Freeform 3034"/>
                        <p:cNvSpPr>
                          <a:spLocks/>
                        </p:cNvSpPr>
                        <p:nvPr/>
                      </p:nvSpPr>
                      <p:spPr bwMode="auto">
                        <a:xfrm>
                          <a:off x="4522" y="1671"/>
                          <a:ext cx="2" cy="6"/>
                        </a:xfrm>
                        <a:custGeom>
                          <a:avLst/>
                          <a:gdLst/>
                          <a:ahLst/>
                          <a:cxnLst>
                            <a:cxn ang="0">
                              <a:pos x="0" y="6"/>
                            </a:cxn>
                            <a:cxn ang="0">
                              <a:pos x="2" y="2"/>
                            </a:cxn>
                            <a:cxn ang="0">
                              <a:pos x="0" y="0"/>
                            </a:cxn>
                            <a:cxn ang="0">
                              <a:pos x="0" y="6"/>
                            </a:cxn>
                          </a:cxnLst>
                          <a:rect l="0" t="0" r="r" b="b"/>
                          <a:pathLst>
                            <a:path w="2" h="6">
                              <a:moveTo>
                                <a:pt x="0" y="6"/>
                              </a:moveTo>
                              <a:lnTo>
                                <a:pt x="2" y="2"/>
                              </a:lnTo>
                              <a:lnTo>
                                <a:pt x="0" y="0"/>
                              </a:lnTo>
                              <a:lnTo>
                                <a:pt x="0" y="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09" name="Freeform 3035"/>
                        <p:cNvSpPr>
                          <a:spLocks/>
                        </p:cNvSpPr>
                        <p:nvPr/>
                      </p:nvSpPr>
                      <p:spPr bwMode="auto">
                        <a:xfrm>
                          <a:off x="4122" y="1471"/>
                          <a:ext cx="396" cy="468"/>
                        </a:xfrm>
                        <a:custGeom>
                          <a:avLst/>
                          <a:gdLst/>
                          <a:ahLst/>
                          <a:cxnLst>
                            <a:cxn ang="0">
                              <a:pos x="282" y="50"/>
                            </a:cxn>
                            <a:cxn ang="0">
                              <a:pos x="234" y="78"/>
                            </a:cxn>
                            <a:cxn ang="0">
                              <a:pos x="206" y="104"/>
                            </a:cxn>
                            <a:cxn ang="0">
                              <a:pos x="142" y="84"/>
                            </a:cxn>
                            <a:cxn ang="0">
                              <a:pos x="0" y="128"/>
                            </a:cxn>
                            <a:cxn ang="0">
                              <a:pos x="66" y="422"/>
                            </a:cxn>
                            <a:cxn ang="0">
                              <a:pos x="172" y="460"/>
                            </a:cxn>
                            <a:cxn ang="0">
                              <a:pos x="264" y="448"/>
                            </a:cxn>
                            <a:cxn ang="0">
                              <a:pos x="298" y="468"/>
                            </a:cxn>
                            <a:cxn ang="0">
                              <a:pos x="354" y="344"/>
                            </a:cxn>
                            <a:cxn ang="0">
                              <a:pos x="386" y="284"/>
                            </a:cxn>
                            <a:cxn ang="0">
                              <a:pos x="396" y="200"/>
                            </a:cxn>
                            <a:cxn ang="0">
                              <a:pos x="332" y="22"/>
                            </a:cxn>
                            <a:cxn ang="0">
                              <a:pos x="324" y="0"/>
                            </a:cxn>
                            <a:cxn ang="0">
                              <a:pos x="282" y="50"/>
                            </a:cxn>
                          </a:cxnLst>
                          <a:rect l="0" t="0" r="r" b="b"/>
                          <a:pathLst>
                            <a:path w="396" h="468">
                              <a:moveTo>
                                <a:pt x="282" y="50"/>
                              </a:moveTo>
                              <a:lnTo>
                                <a:pt x="234" y="78"/>
                              </a:lnTo>
                              <a:lnTo>
                                <a:pt x="206" y="104"/>
                              </a:lnTo>
                              <a:lnTo>
                                <a:pt x="142" y="84"/>
                              </a:lnTo>
                              <a:lnTo>
                                <a:pt x="0" y="128"/>
                              </a:lnTo>
                              <a:lnTo>
                                <a:pt x="66" y="422"/>
                              </a:lnTo>
                              <a:lnTo>
                                <a:pt x="172" y="460"/>
                              </a:lnTo>
                              <a:lnTo>
                                <a:pt x="264" y="448"/>
                              </a:lnTo>
                              <a:lnTo>
                                <a:pt x="298" y="468"/>
                              </a:lnTo>
                              <a:lnTo>
                                <a:pt x="354" y="344"/>
                              </a:lnTo>
                              <a:lnTo>
                                <a:pt x="386" y="284"/>
                              </a:lnTo>
                              <a:lnTo>
                                <a:pt x="396" y="200"/>
                              </a:lnTo>
                              <a:lnTo>
                                <a:pt x="332" y="22"/>
                              </a:lnTo>
                              <a:lnTo>
                                <a:pt x="324" y="0"/>
                              </a:lnTo>
                              <a:lnTo>
                                <a:pt x="282" y="50"/>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10" name="Freeform 3036"/>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11" name="Freeform 3037"/>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12" name="Freeform 3038"/>
                        <p:cNvSpPr>
                          <a:spLocks/>
                        </p:cNvSpPr>
                        <p:nvPr/>
                      </p:nvSpPr>
                      <p:spPr bwMode="auto">
                        <a:xfrm>
                          <a:off x="4534" y="1321"/>
                          <a:ext cx="472" cy="260"/>
                        </a:xfrm>
                        <a:custGeom>
                          <a:avLst/>
                          <a:gdLst/>
                          <a:ahLst/>
                          <a:cxnLst>
                            <a:cxn ang="0">
                              <a:pos x="472" y="190"/>
                            </a:cxn>
                            <a:cxn ang="0">
                              <a:pos x="434" y="138"/>
                            </a:cxn>
                            <a:cxn ang="0">
                              <a:pos x="444" y="68"/>
                            </a:cxn>
                            <a:cxn ang="0">
                              <a:pos x="364" y="0"/>
                            </a:cxn>
                            <a:cxn ang="0">
                              <a:pos x="0" y="120"/>
                            </a:cxn>
                            <a:cxn ang="0">
                              <a:pos x="364" y="4"/>
                            </a:cxn>
                            <a:cxn ang="0">
                              <a:pos x="440" y="70"/>
                            </a:cxn>
                            <a:cxn ang="0">
                              <a:pos x="430" y="138"/>
                            </a:cxn>
                            <a:cxn ang="0">
                              <a:pos x="470" y="190"/>
                            </a:cxn>
                            <a:cxn ang="0">
                              <a:pos x="442" y="260"/>
                            </a:cxn>
                            <a:cxn ang="0">
                              <a:pos x="444" y="258"/>
                            </a:cxn>
                            <a:cxn ang="0">
                              <a:pos x="472" y="190"/>
                            </a:cxn>
                          </a:cxnLst>
                          <a:rect l="0" t="0" r="r" b="b"/>
                          <a:pathLst>
                            <a:path w="472" h="260">
                              <a:moveTo>
                                <a:pt x="472" y="190"/>
                              </a:moveTo>
                              <a:lnTo>
                                <a:pt x="434" y="138"/>
                              </a:lnTo>
                              <a:lnTo>
                                <a:pt x="444" y="68"/>
                              </a:lnTo>
                              <a:lnTo>
                                <a:pt x="364" y="0"/>
                              </a:lnTo>
                              <a:lnTo>
                                <a:pt x="0" y="120"/>
                              </a:lnTo>
                              <a:lnTo>
                                <a:pt x="364" y="4"/>
                              </a:lnTo>
                              <a:lnTo>
                                <a:pt x="440" y="70"/>
                              </a:lnTo>
                              <a:lnTo>
                                <a:pt x="430" y="138"/>
                              </a:lnTo>
                              <a:lnTo>
                                <a:pt x="470" y="190"/>
                              </a:lnTo>
                              <a:lnTo>
                                <a:pt x="442" y="260"/>
                              </a:lnTo>
                              <a:lnTo>
                                <a:pt x="444" y="258"/>
                              </a:lnTo>
                              <a:lnTo>
                                <a:pt x="472" y="19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13" name="Freeform 3039"/>
                        <p:cNvSpPr>
                          <a:spLocks/>
                        </p:cNvSpPr>
                        <p:nvPr/>
                      </p:nvSpPr>
                      <p:spPr bwMode="auto">
                        <a:xfrm>
                          <a:off x="4516" y="1325"/>
                          <a:ext cx="382" cy="120"/>
                        </a:xfrm>
                        <a:custGeom>
                          <a:avLst/>
                          <a:gdLst/>
                          <a:ahLst/>
                          <a:cxnLst>
                            <a:cxn ang="0">
                              <a:pos x="0" y="72"/>
                            </a:cxn>
                            <a:cxn ang="0">
                              <a:pos x="16" y="120"/>
                            </a:cxn>
                            <a:cxn ang="0">
                              <a:pos x="382" y="0"/>
                            </a:cxn>
                            <a:cxn ang="0">
                              <a:pos x="18" y="116"/>
                            </a:cxn>
                            <a:cxn ang="0">
                              <a:pos x="2" y="70"/>
                            </a:cxn>
                            <a:cxn ang="0">
                              <a:pos x="0" y="72"/>
                            </a:cxn>
                          </a:cxnLst>
                          <a:rect l="0" t="0" r="r" b="b"/>
                          <a:pathLst>
                            <a:path w="382" h="120">
                              <a:moveTo>
                                <a:pt x="0" y="72"/>
                              </a:moveTo>
                              <a:lnTo>
                                <a:pt x="16" y="120"/>
                              </a:lnTo>
                              <a:lnTo>
                                <a:pt x="382" y="0"/>
                              </a:lnTo>
                              <a:lnTo>
                                <a:pt x="18" y="116"/>
                              </a:lnTo>
                              <a:lnTo>
                                <a:pt x="2" y="70"/>
                              </a:lnTo>
                              <a:lnTo>
                                <a:pt x="0" y="7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14" name="Freeform 3040"/>
                        <p:cNvSpPr>
                          <a:spLocks/>
                        </p:cNvSpPr>
                        <p:nvPr/>
                      </p:nvSpPr>
                      <p:spPr bwMode="auto">
                        <a:xfrm>
                          <a:off x="4946" y="1581"/>
                          <a:ext cx="126" cy="168"/>
                        </a:xfrm>
                        <a:custGeom>
                          <a:avLst/>
                          <a:gdLst/>
                          <a:ahLst/>
                          <a:cxnLst>
                            <a:cxn ang="0">
                              <a:pos x="0" y="10"/>
                            </a:cxn>
                            <a:cxn ang="0">
                              <a:pos x="62" y="168"/>
                            </a:cxn>
                            <a:cxn ang="0">
                              <a:pos x="126" y="142"/>
                            </a:cxn>
                            <a:cxn ang="0">
                              <a:pos x="126" y="80"/>
                            </a:cxn>
                            <a:cxn ang="0">
                              <a:pos x="30" y="2"/>
                            </a:cxn>
                            <a:cxn ang="0">
                              <a:pos x="30" y="0"/>
                            </a:cxn>
                            <a:cxn ang="0">
                              <a:pos x="0" y="10"/>
                            </a:cxn>
                          </a:cxnLst>
                          <a:rect l="0" t="0" r="r" b="b"/>
                          <a:pathLst>
                            <a:path w="126" h="168">
                              <a:moveTo>
                                <a:pt x="0" y="10"/>
                              </a:moveTo>
                              <a:lnTo>
                                <a:pt x="62" y="168"/>
                              </a:lnTo>
                              <a:lnTo>
                                <a:pt x="126" y="142"/>
                              </a:lnTo>
                              <a:lnTo>
                                <a:pt x="126" y="80"/>
                              </a:lnTo>
                              <a:lnTo>
                                <a:pt x="30" y="2"/>
                              </a:lnTo>
                              <a:lnTo>
                                <a:pt x="30" y="0"/>
                              </a:lnTo>
                              <a:lnTo>
                                <a:pt x="0" y="10"/>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15" name="Freeform 3041"/>
                        <p:cNvSpPr>
                          <a:spLocks/>
                        </p:cNvSpPr>
                        <p:nvPr/>
                      </p:nvSpPr>
                      <p:spPr bwMode="auto">
                        <a:xfrm>
                          <a:off x="4446" y="1325"/>
                          <a:ext cx="558" cy="398"/>
                        </a:xfrm>
                        <a:custGeom>
                          <a:avLst/>
                          <a:gdLst/>
                          <a:ahLst/>
                          <a:cxnLst>
                            <a:cxn ang="0">
                              <a:pos x="528" y="66"/>
                            </a:cxn>
                            <a:cxn ang="0">
                              <a:pos x="452" y="0"/>
                            </a:cxn>
                            <a:cxn ang="0">
                              <a:pos x="86" y="120"/>
                            </a:cxn>
                            <a:cxn ang="0">
                              <a:pos x="70" y="72"/>
                            </a:cxn>
                            <a:cxn ang="0">
                              <a:pos x="72" y="70"/>
                            </a:cxn>
                            <a:cxn ang="0">
                              <a:pos x="88" y="116"/>
                            </a:cxn>
                            <a:cxn ang="0">
                              <a:pos x="72" y="64"/>
                            </a:cxn>
                            <a:cxn ang="0">
                              <a:pos x="0" y="146"/>
                            </a:cxn>
                            <a:cxn ang="0">
                              <a:pos x="8" y="168"/>
                            </a:cxn>
                            <a:cxn ang="0">
                              <a:pos x="2" y="150"/>
                            </a:cxn>
                            <a:cxn ang="0">
                              <a:pos x="4" y="144"/>
                            </a:cxn>
                            <a:cxn ang="0">
                              <a:pos x="78" y="344"/>
                            </a:cxn>
                            <a:cxn ang="0">
                              <a:pos x="76" y="346"/>
                            </a:cxn>
                            <a:cxn ang="0">
                              <a:pos x="78" y="348"/>
                            </a:cxn>
                            <a:cxn ang="0">
                              <a:pos x="96" y="398"/>
                            </a:cxn>
                            <a:cxn ang="0">
                              <a:pos x="182" y="372"/>
                            </a:cxn>
                            <a:cxn ang="0">
                              <a:pos x="180" y="372"/>
                            </a:cxn>
                            <a:cxn ang="0">
                              <a:pos x="498" y="262"/>
                            </a:cxn>
                            <a:cxn ang="0">
                              <a:pos x="498" y="262"/>
                            </a:cxn>
                            <a:cxn ang="0">
                              <a:pos x="498" y="262"/>
                            </a:cxn>
                            <a:cxn ang="0">
                              <a:pos x="528" y="252"/>
                            </a:cxn>
                            <a:cxn ang="0">
                              <a:pos x="558" y="186"/>
                            </a:cxn>
                            <a:cxn ang="0">
                              <a:pos x="518" y="134"/>
                            </a:cxn>
                            <a:cxn ang="0">
                              <a:pos x="528" y="66"/>
                            </a:cxn>
                          </a:cxnLst>
                          <a:rect l="0" t="0" r="r" b="b"/>
                          <a:pathLst>
                            <a:path w="558" h="398">
                              <a:moveTo>
                                <a:pt x="528" y="66"/>
                              </a:moveTo>
                              <a:lnTo>
                                <a:pt x="452" y="0"/>
                              </a:lnTo>
                              <a:lnTo>
                                <a:pt x="86" y="120"/>
                              </a:lnTo>
                              <a:lnTo>
                                <a:pt x="70" y="72"/>
                              </a:lnTo>
                              <a:lnTo>
                                <a:pt x="72" y="70"/>
                              </a:lnTo>
                              <a:lnTo>
                                <a:pt x="88" y="116"/>
                              </a:lnTo>
                              <a:lnTo>
                                <a:pt x="72" y="64"/>
                              </a:lnTo>
                              <a:lnTo>
                                <a:pt x="0" y="146"/>
                              </a:lnTo>
                              <a:lnTo>
                                <a:pt x="8" y="168"/>
                              </a:lnTo>
                              <a:lnTo>
                                <a:pt x="2" y="150"/>
                              </a:lnTo>
                              <a:lnTo>
                                <a:pt x="4" y="144"/>
                              </a:lnTo>
                              <a:lnTo>
                                <a:pt x="78" y="344"/>
                              </a:lnTo>
                              <a:lnTo>
                                <a:pt x="76" y="346"/>
                              </a:lnTo>
                              <a:lnTo>
                                <a:pt x="78" y="348"/>
                              </a:lnTo>
                              <a:lnTo>
                                <a:pt x="96" y="398"/>
                              </a:lnTo>
                              <a:lnTo>
                                <a:pt x="182" y="372"/>
                              </a:lnTo>
                              <a:lnTo>
                                <a:pt x="180" y="372"/>
                              </a:lnTo>
                              <a:lnTo>
                                <a:pt x="498" y="262"/>
                              </a:lnTo>
                              <a:lnTo>
                                <a:pt x="498" y="262"/>
                              </a:lnTo>
                              <a:lnTo>
                                <a:pt x="498" y="262"/>
                              </a:lnTo>
                              <a:lnTo>
                                <a:pt x="528" y="252"/>
                              </a:lnTo>
                              <a:lnTo>
                                <a:pt x="558" y="186"/>
                              </a:lnTo>
                              <a:lnTo>
                                <a:pt x="518" y="134"/>
                              </a:lnTo>
                              <a:lnTo>
                                <a:pt x="528" y="66"/>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16" name="Freeform 3042"/>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17" name="Freeform 3043"/>
                        <p:cNvSpPr>
                          <a:spLocks/>
                        </p:cNvSpPr>
                        <p:nvPr/>
                      </p:nvSpPr>
                      <p:spPr bwMode="auto">
                        <a:xfrm>
                          <a:off x="4982" y="1389"/>
                          <a:ext cx="74" cy="18"/>
                        </a:xfrm>
                        <a:custGeom>
                          <a:avLst/>
                          <a:gdLst/>
                          <a:ahLst/>
                          <a:cxnLst>
                            <a:cxn ang="0">
                              <a:pos x="0" y="2"/>
                            </a:cxn>
                            <a:cxn ang="0">
                              <a:pos x="74" y="18"/>
                            </a:cxn>
                            <a:cxn ang="0">
                              <a:pos x="14" y="4"/>
                            </a:cxn>
                            <a:cxn ang="0">
                              <a:pos x="0" y="0"/>
                            </a:cxn>
                            <a:cxn ang="0">
                              <a:pos x="0" y="2"/>
                            </a:cxn>
                          </a:cxnLst>
                          <a:rect l="0" t="0" r="r" b="b"/>
                          <a:pathLst>
                            <a:path w="74" h="18">
                              <a:moveTo>
                                <a:pt x="0" y="2"/>
                              </a:moveTo>
                              <a:lnTo>
                                <a:pt x="74" y="18"/>
                              </a:lnTo>
                              <a:lnTo>
                                <a:pt x="14" y="4"/>
                              </a:lnTo>
                              <a:lnTo>
                                <a:pt x="0" y="0"/>
                              </a:lnTo>
                              <a:lnTo>
                                <a:pt x="0" y="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18" name="Freeform 3044"/>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19" name="Freeform 3045"/>
                        <p:cNvSpPr>
                          <a:spLocks/>
                        </p:cNvSpPr>
                        <p:nvPr/>
                      </p:nvSpPr>
                      <p:spPr bwMode="auto">
                        <a:xfrm>
                          <a:off x="5056" y="1407"/>
                          <a:ext cx="50" cy="14"/>
                        </a:xfrm>
                        <a:custGeom>
                          <a:avLst/>
                          <a:gdLst/>
                          <a:ahLst/>
                          <a:cxnLst>
                            <a:cxn ang="0">
                              <a:pos x="50" y="12"/>
                            </a:cxn>
                            <a:cxn ang="0">
                              <a:pos x="0" y="0"/>
                            </a:cxn>
                            <a:cxn ang="0">
                              <a:pos x="50" y="14"/>
                            </a:cxn>
                            <a:cxn ang="0">
                              <a:pos x="50" y="12"/>
                            </a:cxn>
                          </a:cxnLst>
                          <a:rect l="0" t="0" r="r" b="b"/>
                          <a:pathLst>
                            <a:path w="50" h="14">
                              <a:moveTo>
                                <a:pt x="50" y="12"/>
                              </a:moveTo>
                              <a:lnTo>
                                <a:pt x="0" y="0"/>
                              </a:lnTo>
                              <a:lnTo>
                                <a:pt x="50" y="14"/>
                              </a:lnTo>
                              <a:lnTo>
                                <a:pt x="50" y="1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20" name="Freeform 3046"/>
                        <p:cNvSpPr>
                          <a:spLocks/>
                        </p:cNvSpPr>
                        <p:nvPr/>
                      </p:nvSpPr>
                      <p:spPr bwMode="auto">
                        <a:xfrm>
                          <a:off x="4968" y="1387"/>
                          <a:ext cx="138" cy="268"/>
                        </a:xfrm>
                        <a:custGeom>
                          <a:avLst/>
                          <a:gdLst/>
                          <a:ahLst/>
                          <a:cxnLst>
                            <a:cxn ang="0">
                              <a:pos x="10" y="2"/>
                            </a:cxn>
                            <a:cxn ang="0">
                              <a:pos x="0" y="72"/>
                            </a:cxn>
                            <a:cxn ang="0">
                              <a:pos x="38" y="124"/>
                            </a:cxn>
                            <a:cxn ang="0">
                              <a:pos x="10" y="192"/>
                            </a:cxn>
                            <a:cxn ang="0">
                              <a:pos x="8" y="194"/>
                            </a:cxn>
                            <a:cxn ang="0">
                              <a:pos x="8" y="196"/>
                            </a:cxn>
                            <a:cxn ang="0">
                              <a:pos x="10" y="194"/>
                            </a:cxn>
                            <a:cxn ang="0">
                              <a:pos x="104" y="268"/>
                            </a:cxn>
                            <a:cxn ang="0">
                              <a:pos x="104" y="226"/>
                            </a:cxn>
                            <a:cxn ang="0">
                              <a:pos x="134" y="80"/>
                            </a:cxn>
                            <a:cxn ang="0">
                              <a:pos x="104" y="56"/>
                            </a:cxn>
                            <a:cxn ang="0">
                              <a:pos x="136" y="40"/>
                            </a:cxn>
                            <a:cxn ang="0">
                              <a:pos x="138" y="34"/>
                            </a:cxn>
                            <a:cxn ang="0">
                              <a:pos x="88" y="20"/>
                            </a:cxn>
                            <a:cxn ang="0">
                              <a:pos x="14" y="4"/>
                            </a:cxn>
                            <a:cxn ang="0">
                              <a:pos x="14" y="2"/>
                            </a:cxn>
                            <a:cxn ang="0">
                              <a:pos x="28" y="6"/>
                            </a:cxn>
                            <a:cxn ang="0">
                              <a:pos x="6" y="0"/>
                            </a:cxn>
                            <a:cxn ang="0">
                              <a:pos x="10" y="2"/>
                            </a:cxn>
                          </a:cxnLst>
                          <a:rect l="0" t="0" r="r" b="b"/>
                          <a:pathLst>
                            <a:path w="138" h="268">
                              <a:moveTo>
                                <a:pt x="10" y="2"/>
                              </a:moveTo>
                              <a:lnTo>
                                <a:pt x="0" y="72"/>
                              </a:lnTo>
                              <a:lnTo>
                                <a:pt x="38" y="124"/>
                              </a:lnTo>
                              <a:lnTo>
                                <a:pt x="10" y="192"/>
                              </a:lnTo>
                              <a:lnTo>
                                <a:pt x="8" y="194"/>
                              </a:lnTo>
                              <a:lnTo>
                                <a:pt x="8" y="196"/>
                              </a:lnTo>
                              <a:lnTo>
                                <a:pt x="10" y="194"/>
                              </a:lnTo>
                              <a:lnTo>
                                <a:pt x="104" y="268"/>
                              </a:lnTo>
                              <a:lnTo>
                                <a:pt x="104" y="226"/>
                              </a:lnTo>
                              <a:lnTo>
                                <a:pt x="134" y="80"/>
                              </a:lnTo>
                              <a:lnTo>
                                <a:pt x="104" y="56"/>
                              </a:lnTo>
                              <a:lnTo>
                                <a:pt x="136" y="40"/>
                              </a:lnTo>
                              <a:lnTo>
                                <a:pt x="138" y="34"/>
                              </a:lnTo>
                              <a:lnTo>
                                <a:pt x="88" y="20"/>
                              </a:lnTo>
                              <a:lnTo>
                                <a:pt x="14" y="4"/>
                              </a:lnTo>
                              <a:lnTo>
                                <a:pt x="14" y="2"/>
                              </a:lnTo>
                              <a:lnTo>
                                <a:pt x="28" y="6"/>
                              </a:lnTo>
                              <a:lnTo>
                                <a:pt x="6" y="0"/>
                              </a:lnTo>
                              <a:lnTo>
                                <a:pt x="10" y="2"/>
                              </a:lnTo>
                              <a:close/>
                            </a:path>
                          </a:pathLst>
                        </a:custGeom>
                        <a:solidFill>
                          <a:srgbClr val="FF8000"/>
                        </a:solid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21" name="Freeform 3047"/>
                        <p:cNvSpPr>
                          <a:spLocks/>
                        </p:cNvSpPr>
                        <p:nvPr/>
                      </p:nvSpPr>
                      <p:spPr bwMode="auto">
                        <a:xfrm>
                          <a:off x="5054" y="1253"/>
                          <a:ext cx="12" cy="82"/>
                        </a:xfrm>
                        <a:custGeom>
                          <a:avLst/>
                          <a:gdLst/>
                          <a:ahLst/>
                          <a:cxnLst>
                            <a:cxn ang="0">
                              <a:pos x="12" y="82"/>
                            </a:cxn>
                            <a:cxn ang="0">
                              <a:pos x="0" y="0"/>
                            </a:cxn>
                            <a:cxn ang="0">
                              <a:pos x="6" y="58"/>
                            </a:cxn>
                            <a:cxn ang="0">
                              <a:pos x="12" y="82"/>
                            </a:cxn>
                          </a:cxnLst>
                          <a:rect l="0" t="0" r="r" b="b"/>
                          <a:pathLst>
                            <a:path w="12" h="82">
                              <a:moveTo>
                                <a:pt x="12" y="82"/>
                              </a:moveTo>
                              <a:lnTo>
                                <a:pt x="0" y="0"/>
                              </a:lnTo>
                              <a:lnTo>
                                <a:pt x="6" y="58"/>
                              </a:lnTo>
                              <a:lnTo>
                                <a:pt x="12" y="8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22" name="Freeform 3048"/>
                        <p:cNvSpPr>
                          <a:spLocks/>
                        </p:cNvSpPr>
                        <p:nvPr/>
                      </p:nvSpPr>
                      <p:spPr bwMode="auto">
                        <a:xfrm>
                          <a:off x="4952" y="895"/>
                          <a:ext cx="102" cy="358"/>
                        </a:xfrm>
                        <a:custGeom>
                          <a:avLst/>
                          <a:gdLst/>
                          <a:ahLst/>
                          <a:cxnLst>
                            <a:cxn ang="0">
                              <a:pos x="38" y="132"/>
                            </a:cxn>
                            <a:cxn ang="0">
                              <a:pos x="102" y="358"/>
                            </a:cxn>
                            <a:cxn ang="0">
                              <a:pos x="80" y="276"/>
                            </a:cxn>
                            <a:cxn ang="0">
                              <a:pos x="40" y="132"/>
                            </a:cxn>
                            <a:cxn ang="0">
                              <a:pos x="2" y="0"/>
                            </a:cxn>
                            <a:cxn ang="0">
                              <a:pos x="0" y="0"/>
                            </a:cxn>
                            <a:cxn ang="0">
                              <a:pos x="8" y="34"/>
                            </a:cxn>
                            <a:cxn ang="0">
                              <a:pos x="38" y="132"/>
                            </a:cxn>
                          </a:cxnLst>
                          <a:rect l="0" t="0" r="r" b="b"/>
                          <a:pathLst>
                            <a:path w="102" h="358">
                              <a:moveTo>
                                <a:pt x="38" y="132"/>
                              </a:moveTo>
                              <a:lnTo>
                                <a:pt x="102" y="358"/>
                              </a:lnTo>
                              <a:lnTo>
                                <a:pt x="80" y="276"/>
                              </a:lnTo>
                              <a:lnTo>
                                <a:pt x="40" y="132"/>
                              </a:lnTo>
                              <a:lnTo>
                                <a:pt x="2" y="0"/>
                              </a:lnTo>
                              <a:lnTo>
                                <a:pt x="0" y="0"/>
                              </a:lnTo>
                              <a:lnTo>
                                <a:pt x="8" y="34"/>
                              </a:lnTo>
                              <a:lnTo>
                                <a:pt x="38" y="132"/>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23" name="Freeform 3049"/>
                        <p:cNvSpPr>
                          <a:spLocks/>
                        </p:cNvSpPr>
                        <p:nvPr/>
                      </p:nvSpPr>
                      <p:spPr bwMode="auto">
                        <a:xfrm>
                          <a:off x="4952" y="895"/>
                          <a:ext cx="8" cy="34"/>
                        </a:xfrm>
                        <a:custGeom>
                          <a:avLst/>
                          <a:gdLst/>
                          <a:ahLst/>
                          <a:cxnLst>
                            <a:cxn ang="0">
                              <a:pos x="8" y="34"/>
                            </a:cxn>
                            <a:cxn ang="0">
                              <a:pos x="0" y="0"/>
                            </a:cxn>
                            <a:cxn ang="0">
                              <a:pos x="0" y="0"/>
                            </a:cxn>
                            <a:cxn ang="0">
                              <a:pos x="8" y="34"/>
                            </a:cxn>
                          </a:cxnLst>
                          <a:rect l="0" t="0" r="r" b="b"/>
                          <a:pathLst>
                            <a:path w="8" h="34">
                              <a:moveTo>
                                <a:pt x="8" y="34"/>
                              </a:moveTo>
                              <a:lnTo>
                                <a:pt x="0" y="0"/>
                              </a:lnTo>
                              <a:lnTo>
                                <a:pt x="0" y="0"/>
                              </a:lnTo>
                              <a:lnTo>
                                <a:pt x="8" y="3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24" name="Freeform 3050"/>
                        <p:cNvSpPr>
                          <a:spLocks/>
                        </p:cNvSpPr>
                        <p:nvPr/>
                      </p:nvSpPr>
                      <p:spPr bwMode="auto">
                        <a:xfrm>
                          <a:off x="5066" y="1335"/>
                          <a:ext cx="50" cy="54"/>
                        </a:xfrm>
                        <a:custGeom>
                          <a:avLst/>
                          <a:gdLst/>
                          <a:ahLst/>
                          <a:cxnLst>
                            <a:cxn ang="0">
                              <a:pos x="50" y="54"/>
                            </a:cxn>
                            <a:cxn ang="0">
                              <a:pos x="0" y="0"/>
                            </a:cxn>
                            <a:cxn ang="0">
                              <a:pos x="46" y="50"/>
                            </a:cxn>
                            <a:cxn ang="0">
                              <a:pos x="50" y="54"/>
                            </a:cxn>
                          </a:cxnLst>
                          <a:rect l="0" t="0" r="r" b="b"/>
                          <a:pathLst>
                            <a:path w="50" h="54">
                              <a:moveTo>
                                <a:pt x="50" y="54"/>
                              </a:moveTo>
                              <a:lnTo>
                                <a:pt x="0" y="0"/>
                              </a:lnTo>
                              <a:lnTo>
                                <a:pt x="46" y="50"/>
                              </a:lnTo>
                              <a:lnTo>
                                <a:pt x="50" y="54"/>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25" name="Freeform 3051"/>
                        <p:cNvSpPr>
                          <a:spLocks/>
                        </p:cNvSpPr>
                        <p:nvPr/>
                      </p:nvSpPr>
                      <p:spPr bwMode="auto">
                        <a:xfrm>
                          <a:off x="5060" y="1311"/>
                          <a:ext cx="52" cy="74"/>
                        </a:xfrm>
                        <a:custGeom>
                          <a:avLst/>
                          <a:gdLst/>
                          <a:ahLst/>
                          <a:cxnLst>
                            <a:cxn ang="0">
                              <a:pos x="4" y="26"/>
                            </a:cxn>
                            <a:cxn ang="0">
                              <a:pos x="52" y="74"/>
                            </a:cxn>
                            <a:cxn ang="0">
                              <a:pos x="6" y="24"/>
                            </a:cxn>
                            <a:cxn ang="0">
                              <a:pos x="0" y="0"/>
                            </a:cxn>
                            <a:cxn ang="0">
                              <a:pos x="4" y="26"/>
                            </a:cxn>
                          </a:cxnLst>
                          <a:rect l="0" t="0" r="r" b="b"/>
                          <a:pathLst>
                            <a:path w="52" h="74">
                              <a:moveTo>
                                <a:pt x="4" y="26"/>
                              </a:moveTo>
                              <a:lnTo>
                                <a:pt x="52" y="74"/>
                              </a:lnTo>
                              <a:lnTo>
                                <a:pt x="6" y="24"/>
                              </a:lnTo>
                              <a:lnTo>
                                <a:pt x="0" y="0"/>
                              </a:lnTo>
                              <a:lnTo>
                                <a:pt x="4" y="26"/>
                              </a:lnTo>
                              <a:close/>
                            </a:path>
                          </a:pathLst>
                        </a:cu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grpSp>
                  <p:sp>
                    <p:nvSpPr>
                      <p:cNvPr id="31" name="Line 3080"/>
                      <p:cNvSpPr>
                        <a:spLocks noChangeShapeType="1"/>
                      </p:cNvSpPr>
                      <p:nvPr/>
                    </p:nvSpPr>
                    <p:spPr bwMode="auto">
                      <a:xfrm>
                        <a:off x="4360909" y="5385612"/>
                        <a:ext cx="1493" cy="1493"/>
                      </a:xfrm>
                      <a:prstGeom prst="line">
                        <a:avLst/>
                      </a:pr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grpSp>
                <p:sp>
                  <p:nvSpPr>
                    <p:cNvPr id="26" name="Line 3117"/>
                    <p:cNvSpPr>
                      <a:spLocks noChangeShapeType="1"/>
                    </p:cNvSpPr>
                    <p:nvPr/>
                  </p:nvSpPr>
                  <p:spPr bwMode="auto">
                    <a:xfrm>
                      <a:off x="7947449" y="1089044"/>
                      <a:ext cx="1493" cy="1493"/>
                    </a:xfrm>
                    <a:prstGeom prst="line">
                      <a:avLst/>
                    </a:pr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7" name="Line 3118"/>
                    <p:cNvSpPr>
                      <a:spLocks noChangeShapeType="1"/>
                    </p:cNvSpPr>
                    <p:nvPr/>
                  </p:nvSpPr>
                  <p:spPr bwMode="auto">
                    <a:xfrm>
                      <a:off x="7947449" y="1089044"/>
                      <a:ext cx="1493" cy="1493"/>
                    </a:xfrm>
                    <a:prstGeom prst="line">
                      <a:avLst/>
                    </a:pr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8" name="Line 3119"/>
                    <p:cNvSpPr>
                      <a:spLocks noChangeShapeType="1"/>
                    </p:cNvSpPr>
                    <p:nvPr/>
                  </p:nvSpPr>
                  <p:spPr bwMode="auto">
                    <a:xfrm>
                      <a:off x="7875804" y="1954760"/>
                      <a:ext cx="1493" cy="1493"/>
                    </a:xfrm>
                    <a:prstGeom prst="line">
                      <a:avLst/>
                    </a:pr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sp>
                  <p:nvSpPr>
                    <p:cNvPr id="29" name="Line 3120"/>
                    <p:cNvSpPr>
                      <a:spLocks noChangeShapeType="1"/>
                    </p:cNvSpPr>
                    <p:nvPr/>
                  </p:nvSpPr>
                  <p:spPr bwMode="auto">
                    <a:xfrm>
                      <a:off x="8240002" y="1742809"/>
                      <a:ext cx="1493" cy="1493"/>
                    </a:xfrm>
                    <a:prstGeom prst="line">
                      <a:avLst/>
                    </a:prstGeom>
                    <a:grpFill/>
                    <a:ln w="12700" cmpd="sng">
                      <a:solidFill>
                        <a:srgbClr val="FFFFFF"/>
                      </a:solidFill>
                      <a:prstDash val="solid"/>
                      <a:round/>
                      <a:headEnd/>
                      <a:tailEnd/>
                    </a:ln>
                  </p:spPr>
                  <p:txBody>
                    <a:bodyPr/>
                    <a:lstStyle/>
                    <a:p>
                      <a:pPr defTabSz="457200">
                        <a:defRPr/>
                      </a:pPr>
                      <a:endParaRPr lang="da-DK" kern="0">
                        <a:solidFill>
                          <a:srgbClr val="171717"/>
                        </a:solidFill>
                        <a:latin typeface="Calibri" pitchFamily="34" charset="0"/>
                        <a:ea typeface="ＭＳ Ｐゴシック" pitchFamily="-97" charset="-128"/>
                        <a:cs typeface="Calibri" pitchFamily="34" charset="0"/>
                      </a:endParaRPr>
                    </a:p>
                  </p:txBody>
                </p:sp>
              </p:grpSp>
            </p:grpSp>
          </p:grpSp>
          <p:sp>
            <p:nvSpPr>
              <p:cNvPr id="8" name="Tekstboks 508"/>
              <p:cNvSpPr txBox="1">
                <a:spLocks noChangeArrowheads="1"/>
              </p:cNvSpPr>
              <p:nvPr/>
            </p:nvSpPr>
            <p:spPr bwMode="auto">
              <a:xfrm>
                <a:off x="5628507" y="4053277"/>
                <a:ext cx="167850" cy="23315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defTabSz="457200">
                  <a:defRPr sz="3200">
                    <a:solidFill>
                      <a:schemeClr val="tx1"/>
                    </a:solidFill>
                    <a:latin typeface="Arial" charset="0"/>
                  </a:defRPr>
                </a:lvl1pPr>
                <a:lvl2pPr defTabSz="457200">
                  <a:defRPr sz="2800">
                    <a:solidFill>
                      <a:schemeClr val="tx1"/>
                    </a:solidFill>
                    <a:latin typeface="Arial" charset="0"/>
                  </a:defRPr>
                </a:lvl2pPr>
                <a:lvl3pPr defTabSz="457200">
                  <a:defRPr sz="2400">
                    <a:solidFill>
                      <a:schemeClr val="tx1"/>
                    </a:solidFill>
                    <a:latin typeface="Arial" charset="0"/>
                  </a:defRPr>
                </a:lvl3pPr>
                <a:lvl4pPr defTabSz="457200">
                  <a:defRPr sz="2000">
                    <a:solidFill>
                      <a:schemeClr val="tx1"/>
                    </a:solidFill>
                    <a:latin typeface="Arial" charset="0"/>
                  </a:defRPr>
                </a:lvl4pPr>
                <a:lvl5pPr defTabSz="457200">
                  <a:defRPr sz="2000">
                    <a:solidFill>
                      <a:schemeClr val="tx1"/>
                    </a:solidFill>
                    <a:latin typeface="Arial" charset="0"/>
                  </a:defRPr>
                </a:lvl5pPr>
                <a:lvl6pPr defTabSz="457200" eaLnBrk="0" hangingPunct="0">
                  <a:defRPr sz="2000">
                    <a:solidFill>
                      <a:schemeClr val="tx1"/>
                    </a:solidFill>
                    <a:latin typeface="Arial" charset="0"/>
                  </a:defRPr>
                </a:lvl6pPr>
                <a:lvl7pPr defTabSz="457200" eaLnBrk="0" hangingPunct="0">
                  <a:defRPr sz="2000">
                    <a:solidFill>
                      <a:schemeClr val="tx1"/>
                    </a:solidFill>
                    <a:latin typeface="Arial" charset="0"/>
                  </a:defRPr>
                </a:lvl7pPr>
                <a:lvl8pPr defTabSz="457200" eaLnBrk="0" hangingPunct="0">
                  <a:defRPr sz="2000">
                    <a:solidFill>
                      <a:schemeClr val="tx1"/>
                    </a:solidFill>
                    <a:latin typeface="Arial" charset="0"/>
                  </a:defRPr>
                </a:lvl8pPr>
                <a:lvl9pPr defTabSz="457200" eaLnBrk="0" hangingPunct="0">
                  <a:defRPr sz="2000">
                    <a:solidFill>
                      <a:schemeClr val="tx1"/>
                    </a:solidFill>
                    <a:latin typeface="Arial" charset="0"/>
                  </a:defRPr>
                </a:lvl9pPr>
              </a:lstStyle>
              <a:p>
                <a:endParaRPr lang="da-DK" altLang="en-US" sz="900" b="1">
                  <a:solidFill>
                    <a:srgbClr val="171717"/>
                  </a:solidFill>
                  <a:latin typeface="Calibri" pitchFamily="34" charset="0"/>
                  <a:ea typeface="MS PGothic" pitchFamily="34" charset="-128"/>
                  <a:cs typeface="Calibri" pitchFamily="34" charset="0"/>
                </a:endParaRPr>
              </a:p>
            </p:txBody>
          </p:sp>
          <p:sp>
            <p:nvSpPr>
              <p:cNvPr id="9" name="Diamond 8"/>
              <p:cNvSpPr/>
              <p:nvPr/>
            </p:nvSpPr>
            <p:spPr>
              <a:xfrm rot="19557310">
                <a:off x="7303510" y="2638338"/>
                <a:ext cx="137494" cy="146570"/>
              </a:xfrm>
              <a:prstGeom prst="diamond">
                <a:avLst/>
              </a:prstGeom>
              <a:solidFill>
                <a:srgbClr val="FF8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9" idx="3"/>
              </p:cNvCxnSpPr>
              <p:nvPr/>
            </p:nvCxnSpPr>
            <p:spPr>
              <a:xfrm>
                <a:off x="7429221" y="2673136"/>
                <a:ext cx="299088" cy="171729"/>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6" name="Group 3129"/>
            <p:cNvGrpSpPr>
              <a:grpSpLocks/>
            </p:cNvGrpSpPr>
            <p:nvPr/>
          </p:nvGrpSpPr>
          <p:grpSpPr bwMode="auto">
            <a:xfrm rot="19404755">
              <a:off x="183767" y="3976206"/>
              <a:ext cx="1605636" cy="1653649"/>
              <a:chOff x="107279" y="4881536"/>
              <a:chExt cx="1459283" cy="1669004"/>
            </a:xfrm>
            <a:solidFill>
              <a:srgbClr val="FF8000"/>
            </a:solidFill>
          </p:grpSpPr>
          <p:grpSp>
            <p:nvGrpSpPr>
              <p:cNvPr id="227" name="Group 3126"/>
              <p:cNvGrpSpPr>
                <a:grpSpLocks/>
              </p:cNvGrpSpPr>
              <p:nvPr/>
            </p:nvGrpSpPr>
            <p:grpSpPr bwMode="auto">
              <a:xfrm>
                <a:off x="107279" y="4881536"/>
                <a:ext cx="1459283" cy="1669004"/>
                <a:chOff x="107279" y="4881536"/>
                <a:chExt cx="1459283" cy="1669004"/>
              </a:xfrm>
              <a:grpFill/>
            </p:grpSpPr>
            <p:grpSp>
              <p:nvGrpSpPr>
                <p:cNvPr id="229" name="Group 3124"/>
                <p:cNvGrpSpPr>
                  <a:grpSpLocks/>
                </p:cNvGrpSpPr>
                <p:nvPr/>
              </p:nvGrpSpPr>
              <p:grpSpPr bwMode="auto">
                <a:xfrm>
                  <a:off x="107279" y="4881536"/>
                  <a:ext cx="1459283" cy="1669004"/>
                  <a:chOff x="107279" y="4881536"/>
                  <a:chExt cx="1459283" cy="1669004"/>
                </a:xfrm>
                <a:grpFill/>
              </p:grpSpPr>
              <p:grpSp>
                <p:nvGrpSpPr>
                  <p:cNvPr id="231" name="Group 3122"/>
                  <p:cNvGrpSpPr>
                    <a:grpSpLocks/>
                  </p:cNvGrpSpPr>
                  <p:nvPr/>
                </p:nvGrpSpPr>
                <p:grpSpPr bwMode="auto">
                  <a:xfrm>
                    <a:off x="107279" y="4881536"/>
                    <a:ext cx="1459283" cy="1669004"/>
                    <a:chOff x="107279" y="4881536"/>
                    <a:chExt cx="1459283" cy="1669004"/>
                  </a:xfrm>
                  <a:grpFill/>
                </p:grpSpPr>
                <p:grpSp>
                  <p:nvGrpSpPr>
                    <p:cNvPr id="233" name="Group 3119"/>
                    <p:cNvGrpSpPr>
                      <a:grpSpLocks/>
                    </p:cNvGrpSpPr>
                    <p:nvPr/>
                  </p:nvGrpSpPr>
                  <p:grpSpPr bwMode="auto">
                    <a:xfrm>
                      <a:off x="107279" y="4881536"/>
                      <a:ext cx="1459283" cy="1289672"/>
                      <a:chOff x="107279" y="4881536"/>
                      <a:chExt cx="1459283" cy="1289672"/>
                    </a:xfrm>
                    <a:grpFill/>
                  </p:grpSpPr>
                  <p:grpSp>
                    <p:nvGrpSpPr>
                      <p:cNvPr id="235" name="Group 3117"/>
                      <p:cNvGrpSpPr>
                        <a:grpSpLocks/>
                      </p:cNvGrpSpPr>
                      <p:nvPr/>
                    </p:nvGrpSpPr>
                    <p:grpSpPr bwMode="auto">
                      <a:xfrm>
                        <a:off x="107279" y="4881536"/>
                        <a:ext cx="1459283" cy="1289672"/>
                        <a:chOff x="107279" y="4881536"/>
                        <a:chExt cx="1459283" cy="1289672"/>
                      </a:xfrm>
                      <a:grpFill/>
                    </p:grpSpPr>
                    <p:grpSp>
                      <p:nvGrpSpPr>
                        <p:cNvPr id="237" name="Group 3115"/>
                        <p:cNvGrpSpPr>
                          <a:grpSpLocks/>
                        </p:cNvGrpSpPr>
                        <p:nvPr/>
                      </p:nvGrpSpPr>
                      <p:grpSpPr bwMode="auto">
                        <a:xfrm>
                          <a:off x="107279" y="4881536"/>
                          <a:ext cx="1459283" cy="1289672"/>
                          <a:chOff x="107279" y="4881536"/>
                          <a:chExt cx="1459283" cy="1289672"/>
                        </a:xfrm>
                        <a:grpFill/>
                      </p:grpSpPr>
                      <p:sp>
                        <p:nvSpPr>
                          <p:cNvPr id="239" name="Freeform 238"/>
                          <p:cNvSpPr/>
                          <p:nvPr/>
                        </p:nvSpPr>
                        <p:spPr>
                          <a:xfrm>
                            <a:off x="107279" y="4881536"/>
                            <a:ext cx="1459283" cy="1289672"/>
                          </a:xfrm>
                          <a:custGeom>
                            <a:avLst/>
                            <a:gdLst>
                              <a:gd name="connsiteX0" fmla="*/ 0 w 1459282"/>
                              <a:gd name="connsiteY0" fmla="*/ 657617 h 1290181"/>
                              <a:gd name="connsiteX1" fmla="*/ 28184 w 1459282"/>
                              <a:gd name="connsiteY1" fmla="*/ 713984 h 1290181"/>
                              <a:gd name="connsiteX2" fmla="*/ 68893 w 1459282"/>
                              <a:gd name="connsiteY2" fmla="*/ 742167 h 1290181"/>
                              <a:gd name="connsiteX3" fmla="*/ 97077 w 1459282"/>
                              <a:gd name="connsiteY3" fmla="*/ 754693 h 1290181"/>
                              <a:gd name="connsiteX4" fmla="*/ 140918 w 1459282"/>
                              <a:gd name="connsiteY4" fmla="*/ 786008 h 1290181"/>
                              <a:gd name="connsiteX5" fmla="*/ 140918 w 1459282"/>
                              <a:gd name="connsiteY5" fmla="*/ 786008 h 1290181"/>
                              <a:gd name="connsiteX6" fmla="*/ 228600 w 1459282"/>
                              <a:gd name="connsiteY6" fmla="*/ 832981 h 1290181"/>
                              <a:gd name="connsiteX7" fmla="*/ 237995 w 1459282"/>
                              <a:gd name="connsiteY7" fmla="*/ 820455 h 1290181"/>
                              <a:gd name="connsiteX8" fmla="*/ 263047 w 1459282"/>
                              <a:gd name="connsiteY8" fmla="*/ 829849 h 1290181"/>
                              <a:gd name="connsiteX9" fmla="*/ 278704 w 1459282"/>
                              <a:gd name="connsiteY9" fmla="*/ 817323 h 1290181"/>
                              <a:gd name="connsiteX10" fmla="*/ 316282 w 1459282"/>
                              <a:gd name="connsiteY10" fmla="*/ 832981 h 1290181"/>
                              <a:gd name="connsiteX11" fmla="*/ 347597 w 1459282"/>
                              <a:gd name="connsiteY11" fmla="*/ 814192 h 1290181"/>
                              <a:gd name="connsiteX12" fmla="*/ 388307 w 1459282"/>
                              <a:gd name="connsiteY12" fmla="*/ 832981 h 1290181"/>
                              <a:gd name="connsiteX13" fmla="*/ 429017 w 1459282"/>
                              <a:gd name="connsiteY13" fmla="*/ 820455 h 1290181"/>
                              <a:gd name="connsiteX14" fmla="*/ 457200 w 1459282"/>
                              <a:gd name="connsiteY14" fmla="*/ 845507 h 1290181"/>
                              <a:gd name="connsiteX15" fmla="*/ 485384 w 1459282"/>
                              <a:gd name="connsiteY15" fmla="*/ 820455 h 1290181"/>
                              <a:gd name="connsiteX16" fmla="*/ 516699 w 1459282"/>
                              <a:gd name="connsiteY16" fmla="*/ 826718 h 1290181"/>
                              <a:gd name="connsiteX17" fmla="*/ 526093 w 1459282"/>
                              <a:gd name="connsiteY17" fmla="*/ 807929 h 1290181"/>
                              <a:gd name="connsiteX18" fmla="*/ 513567 w 1459282"/>
                              <a:gd name="connsiteY18" fmla="*/ 786008 h 1290181"/>
                              <a:gd name="connsiteX19" fmla="*/ 554277 w 1459282"/>
                              <a:gd name="connsiteY19" fmla="*/ 773482 h 1290181"/>
                              <a:gd name="connsiteX20" fmla="*/ 579329 w 1459282"/>
                              <a:gd name="connsiteY20" fmla="*/ 773482 h 1290181"/>
                              <a:gd name="connsiteX21" fmla="*/ 610644 w 1459282"/>
                              <a:gd name="connsiteY21" fmla="*/ 773482 h 1290181"/>
                              <a:gd name="connsiteX22" fmla="*/ 610644 w 1459282"/>
                              <a:gd name="connsiteY22" fmla="*/ 751562 h 1290181"/>
                              <a:gd name="connsiteX23" fmla="*/ 641959 w 1459282"/>
                              <a:gd name="connsiteY23" fmla="*/ 776614 h 1290181"/>
                              <a:gd name="connsiteX24" fmla="*/ 654485 w 1459282"/>
                              <a:gd name="connsiteY24" fmla="*/ 751562 h 1290181"/>
                              <a:gd name="connsiteX25" fmla="*/ 682669 w 1459282"/>
                              <a:gd name="connsiteY25" fmla="*/ 757825 h 1290181"/>
                              <a:gd name="connsiteX26" fmla="*/ 701458 w 1459282"/>
                              <a:gd name="connsiteY26" fmla="*/ 751562 h 1290181"/>
                              <a:gd name="connsiteX27" fmla="*/ 735904 w 1459282"/>
                              <a:gd name="connsiteY27" fmla="*/ 751562 h 1290181"/>
                              <a:gd name="connsiteX28" fmla="*/ 760956 w 1459282"/>
                              <a:gd name="connsiteY28" fmla="*/ 773482 h 1290181"/>
                              <a:gd name="connsiteX29" fmla="*/ 786008 w 1459282"/>
                              <a:gd name="connsiteY29" fmla="*/ 779745 h 1290181"/>
                              <a:gd name="connsiteX30" fmla="*/ 754693 w 1459282"/>
                              <a:gd name="connsiteY30" fmla="*/ 792271 h 1290181"/>
                              <a:gd name="connsiteX31" fmla="*/ 757825 w 1459282"/>
                              <a:gd name="connsiteY31" fmla="*/ 817323 h 1290181"/>
                              <a:gd name="connsiteX32" fmla="*/ 739036 w 1459282"/>
                              <a:gd name="connsiteY32" fmla="*/ 804797 h 1290181"/>
                              <a:gd name="connsiteX33" fmla="*/ 720247 w 1459282"/>
                              <a:gd name="connsiteY33" fmla="*/ 779745 h 1290181"/>
                              <a:gd name="connsiteX34" fmla="*/ 660748 w 1459282"/>
                              <a:gd name="connsiteY34" fmla="*/ 801666 h 1290181"/>
                              <a:gd name="connsiteX35" fmla="*/ 613776 w 1459282"/>
                              <a:gd name="connsiteY35" fmla="*/ 817323 h 1290181"/>
                              <a:gd name="connsiteX36" fmla="*/ 641959 w 1459282"/>
                              <a:gd name="connsiteY36" fmla="*/ 842376 h 1290181"/>
                              <a:gd name="connsiteX37" fmla="*/ 623170 w 1459282"/>
                              <a:gd name="connsiteY37" fmla="*/ 851770 h 1290181"/>
                              <a:gd name="connsiteX38" fmla="*/ 598118 w 1459282"/>
                              <a:gd name="connsiteY38" fmla="*/ 842376 h 1290181"/>
                              <a:gd name="connsiteX39" fmla="*/ 620039 w 1459282"/>
                              <a:gd name="connsiteY39" fmla="*/ 870559 h 1290181"/>
                              <a:gd name="connsiteX40" fmla="*/ 657617 w 1459282"/>
                              <a:gd name="connsiteY40" fmla="*/ 870559 h 1290181"/>
                              <a:gd name="connsiteX41" fmla="*/ 698326 w 1459282"/>
                              <a:gd name="connsiteY41" fmla="*/ 879954 h 1290181"/>
                              <a:gd name="connsiteX42" fmla="*/ 735904 w 1459282"/>
                              <a:gd name="connsiteY42" fmla="*/ 883085 h 1290181"/>
                              <a:gd name="connsiteX43" fmla="*/ 754693 w 1459282"/>
                              <a:gd name="connsiteY43" fmla="*/ 892480 h 1290181"/>
                              <a:gd name="connsiteX44" fmla="*/ 754693 w 1459282"/>
                              <a:gd name="connsiteY44" fmla="*/ 892480 h 1290181"/>
                              <a:gd name="connsiteX45" fmla="*/ 779745 w 1459282"/>
                              <a:gd name="connsiteY45" fmla="*/ 864296 h 1290181"/>
                              <a:gd name="connsiteX46" fmla="*/ 789140 w 1459282"/>
                              <a:gd name="connsiteY46" fmla="*/ 832981 h 1290181"/>
                              <a:gd name="connsiteX47" fmla="*/ 804797 w 1459282"/>
                              <a:gd name="connsiteY47" fmla="*/ 829849 h 1290181"/>
                              <a:gd name="connsiteX48" fmla="*/ 814192 w 1459282"/>
                              <a:gd name="connsiteY48" fmla="*/ 851770 h 1290181"/>
                              <a:gd name="connsiteX49" fmla="*/ 851770 w 1459282"/>
                              <a:gd name="connsiteY49" fmla="*/ 867428 h 1290181"/>
                              <a:gd name="connsiteX50" fmla="*/ 845507 w 1459282"/>
                              <a:gd name="connsiteY50" fmla="*/ 886217 h 1290181"/>
                              <a:gd name="connsiteX51" fmla="*/ 845507 w 1459282"/>
                              <a:gd name="connsiteY51" fmla="*/ 920663 h 1290181"/>
                              <a:gd name="connsiteX52" fmla="*/ 851770 w 1459282"/>
                              <a:gd name="connsiteY52" fmla="*/ 936321 h 1290181"/>
                              <a:gd name="connsiteX53" fmla="*/ 889348 w 1459282"/>
                              <a:gd name="connsiteY53" fmla="*/ 939452 h 1290181"/>
                              <a:gd name="connsiteX54" fmla="*/ 883085 w 1459282"/>
                              <a:gd name="connsiteY54" fmla="*/ 961373 h 1290181"/>
                              <a:gd name="connsiteX55" fmla="*/ 883085 w 1459282"/>
                              <a:gd name="connsiteY55" fmla="*/ 995819 h 1290181"/>
                              <a:gd name="connsiteX56" fmla="*/ 901874 w 1459282"/>
                              <a:gd name="connsiteY56" fmla="*/ 1011477 h 1290181"/>
                              <a:gd name="connsiteX57" fmla="*/ 945715 w 1459282"/>
                              <a:gd name="connsiteY57" fmla="*/ 1017740 h 1290181"/>
                              <a:gd name="connsiteX58" fmla="*/ 955110 w 1459282"/>
                              <a:gd name="connsiteY58" fmla="*/ 1058449 h 1290181"/>
                              <a:gd name="connsiteX59" fmla="*/ 983293 w 1459282"/>
                              <a:gd name="connsiteY59" fmla="*/ 1061581 h 1290181"/>
                              <a:gd name="connsiteX60" fmla="*/ 977030 w 1459282"/>
                              <a:gd name="connsiteY60" fmla="*/ 1086633 h 1290181"/>
                              <a:gd name="connsiteX61" fmla="*/ 998951 w 1459282"/>
                              <a:gd name="connsiteY61" fmla="*/ 1102291 h 1290181"/>
                              <a:gd name="connsiteX62" fmla="*/ 1036529 w 1459282"/>
                              <a:gd name="connsiteY62" fmla="*/ 1105422 h 1290181"/>
                              <a:gd name="connsiteX63" fmla="*/ 1052187 w 1459282"/>
                              <a:gd name="connsiteY63" fmla="*/ 1117948 h 1290181"/>
                              <a:gd name="connsiteX64" fmla="*/ 1033397 w 1459282"/>
                              <a:gd name="connsiteY64" fmla="*/ 1130474 h 1290181"/>
                              <a:gd name="connsiteX65" fmla="*/ 1033397 w 1459282"/>
                              <a:gd name="connsiteY65" fmla="*/ 1130474 h 1290181"/>
                              <a:gd name="connsiteX66" fmla="*/ 1017740 w 1459282"/>
                              <a:gd name="connsiteY66" fmla="*/ 1152395 h 1290181"/>
                              <a:gd name="connsiteX67" fmla="*/ 1042792 w 1459282"/>
                              <a:gd name="connsiteY67" fmla="*/ 1168052 h 1290181"/>
                              <a:gd name="connsiteX68" fmla="*/ 1049055 w 1459282"/>
                              <a:gd name="connsiteY68" fmla="*/ 1189973 h 1290181"/>
                              <a:gd name="connsiteX69" fmla="*/ 1039661 w 1459282"/>
                              <a:gd name="connsiteY69" fmla="*/ 1205630 h 1290181"/>
                              <a:gd name="connsiteX70" fmla="*/ 1052187 w 1459282"/>
                              <a:gd name="connsiteY70" fmla="*/ 1230682 h 1290181"/>
                              <a:gd name="connsiteX71" fmla="*/ 1061581 w 1459282"/>
                              <a:gd name="connsiteY71" fmla="*/ 1268260 h 1290181"/>
                              <a:gd name="connsiteX72" fmla="*/ 1105422 w 1459282"/>
                              <a:gd name="connsiteY72" fmla="*/ 1290181 h 1290181"/>
                              <a:gd name="connsiteX73" fmla="*/ 1096028 w 1459282"/>
                              <a:gd name="connsiteY73" fmla="*/ 1265129 h 1290181"/>
                              <a:gd name="connsiteX74" fmla="*/ 1086633 w 1459282"/>
                              <a:gd name="connsiteY74" fmla="*/ 1224419 h 1290181"/>
                              <a:gd name="connsiteX75" fmla="*/ 1074107 w 1459282"/>
                              <a:gd name="connsiteY75" fmla="*/ 1193104 h 1290181"/>
                              <a:gd name="connsiteX76" fmla="*/ 1070976 w 1459282"/>
                              <a:gd name="connsiteY76" fmla="*/ 1161789 h 1290181"/>
                              <a:gd name="connsiteX77" fmla="*/ 1058450 w 1459282"/>
                              <a:gd name="connsiteY77" fmla="*/ 1130474 h 1290181"/>
                              <a:gd name="connsiteX78" fmla="*/ 1067844 w 1459282"/>
                              <a:gd name="connsiteY78" fmla="*/ 1099159 h 1290181"/>
                              <a:gd name="connsiteX79" fmla="*/ 1058450 w 1459282"/>
                              <a:gd name="connsiteY79" fmla="*/ 1074107 h 1290181"/>
                              <a:gd name="connsiteX80" fmla="*/ 1039661 w 1459282"/>
                              <a:gd name="connsiteY80" fmla="*/ 1083502 h 1290181"/>
                              <a:gd name="connsiteX81" fmla="*/ 1020871 w 1459282"/>
                              <a:gd name="connsiteY81" fmla="*/ 1067844 h 1290181"/>
                              <a:gd name="connsiteX82" fmla="*/ 1005214 w 1459282"/>
                              <a:gd name="connsiteY82" fmla="*/ 1049055 h 1290181"/>
                              <a:gd name="connsiteX83" fmla="*/ 1459282 w 1459282"/>
                              <a:gd name="connsiteY83" fmla="*/ 432148 h 1290181"/>
                              <a:gd name="connsiteX84" fmla="*/ 1434230 w 1459282"/>
                              <a:gd name="connsiteY84" fmla="*/ 378913 h 1290181"/>
                              <a:gd name="connsiteX85" fmla="*/ 1412310 w 1459282"/>
                              <a:gd name="connsiteY85" fmla="*/ 344466 h 1290181"/>
                              <a:gd name="connsiteX86" fmla="*/ 1390389 w 1459282"/>
                              <a:gd name="connsiteY86" fmla="*/ 341334 h 1290181"/>
                              <a:gd name="connsiteX87" fmla="*/ 1346548 w 1459282"/>
                              <a:gd name="connsiteY87" fmla="*/ 303756 h 1290181"/>
                              <a:gd name="connsiteX88" fmla="*/ 1327759 w 1459282"/>
                              <a:gd name="connsiteY88" fmla="*/ 275573 h 1290181"/>
                              <a:gd name="connsiteX89" fmla="*/ 1324628 w 1459282"/>
                              <a:gd name="connsiteY89" fmla="*/ 231732 h 1290181"/>
                              <a:gd name="connsiteX90" fmla="*/ 1287050 w 1459282"/>
                              <a:gd name="connsiteY90" fmla="*/ 222337 h 1290181"/>
                              <a:gd name="connsiteX91" fmla="*/ 1287050 w 1459282"/>
                              <a:gd name="connsiteY91" fmla="*/ 222337 h 1290181"/>
                              <a:gd name="connsiteX92" fmla="*/ 1261997 w 1459282"/>
                              <a:gd name="connsiteY92" fmla="*/ 209811 h 1290181"/>
                              <a:gd name="connsiteX93" fmla="*/ 1268261 w 1459282"/>
                              <a:gd name="connsiteY93" fmla="*/ 191022 h 1290181"/>
                              <a:gd name="connsiteX94" fmla="*/ 1265129 w 1459282"/>
                              <a:gd name="connsiteY94" fmla="*/ 159707 h 1290181"/>
                              <a:gd name="connsiteX95" fmla="*/ 1240077 w 1459282"/>
                              <a:gd name="connsiteY95" fmla="*/ 137786 h 1290181"/>
                              <a:gd name="connsiteX96" fmla="*/ 1230682 w 1459282"/>
                              <a:gd name="connsiteY96" fmla="*/ 144049 h 1290181"/>
                              <a:gd name="connsiteX97" fmla="*/ 1218156 w 1459282"/>
                              <a:gd name="connsiteY97" fmla="*/ 137786 h 1290181"/>
                              <a:gd name="connsiteX98" fmla="*/ 1233814 w 1459282"/>
                              <a:gd name="connsiteY98" fmla="*/ 112734 h 1290181"/>
                              <a:gd name="connsiteX99" fmla="*/ 1218156 w 1459282"/>
                              <a:gd name="connsiteY99" fmla="*/ 106471 h 1290181"/>
                              <a:gd name="connsiteX100" fmla="*/ 1205630 w 1459282"/>
                              <a:gd name="connsiteY100" fmla="*/ 125260 h 1290181"/>
                              <a:gd name="connsiteX101" fmla="*/ 1193104 w 1459282"/>
                              <a:gd name="connsiteY101" fmla="*/ 112734 h 1290181"/>
                              <a:gd name="connsiteX102" fmla="*/ 1205630 w 1459282"/>
                              <a:gd name="connsiteY102" fmla="*/ 90814 h 1290181"/>
                              <a:gd name="connsiteX103" fmla="*/ 1221288 w 1459282"/>
                              <a:gd name="connsiteY103" fmla="*/ 87682 h 1290181"/>
                              <a:gd name="connsiteX104" fmla="*/ 1221288 w 1459282"/>
                              <a:gd name="connsiteY104" fmla="*/ 72025 h 1290181"/>
                              <a:gd name="connsiteX105" fmla="*/ 1199367 w 1459282"/>
                              <a:gd name="connsiteY105" fmla="*/ 68893 h 1290181"/>
                              <a:gd name="connsiteX106" fmla="*/ 1177447 w 1459282"/>
                              <a:gd name="connsiteY106" fmla="*/ 78288 h 1290181"/>
                              <a:gd name="connsiteX107" fmla="*/ 1146132 w 1459282"/>
                              <a:gd name="connsiteY107" fmla="*/ 56367 h 1290181"/>
                              <a:gd name="connsiteX108" fmla="*/ 1143000 w 1459282"/>
                              <a:gd name="connsiteY108" fmla="*/ 40710 h 1290181"/>
                              <a:gd name="connsiteX109" fmla="*/ 1117948 w 1459282"/>
                              <a:gd name="connsiteY109" fmla="*/ 40710 h 1290181"/>
                              <a:gd name="connsiteX110" fmla="*/ 1102291 w 1459282"/>
                              <a:gd name="connsiteY110" fmla="*/ 56367 h 1290181"/>
                              <a:gd name="connsiteX111" fmla="*/ 1092896 w 1459282"/>
                              <a:gd name="connsiteY111" fmla="*/ 59499 h 1290181"/>
                              <a:gd name="connsiteX112" fmla="*/ 1083502 w 1459282"/>
                              <a:gd name="connsiteY112" fmla="*/ 37578 h 1290181"/>
                              <a:gd name="connsiteX113" fmla="*/ 1070976 w 1459282"/>
                              <a:gd name="connsiteY113" fmla="*/ 25052 h 1290181"/>
                              <a:gd name="connsiteX114" fmla="*/ 1030266 w 1459282"/>
                              <a:gd name="connsiteY114" fmla="*/ 15658 h 1290181"/>
                              <a:gd name="connsiteX115" fmla="*/ 977030 w 1459282"/>
                              <a:gd name="connsiteY115" fmla="*/ 15658 h 1290181"/>
                              <a:gd name="connsiteX116" fmla="*/ 942584 w 1459282"/>
                              <a:gd name="connsiteY116" fmla="*/ 37578 h 1290181"/>
                              <a:gd name="connsiteX117" fmla="*/ 920663 w 1459282"/>
                              <a:gd name="connsiteY117" fmla="*/ 25052 h 1290181"/>
                              <a:gd name="connsiteX118" fmla="*/ 889348 w 1459282"/>
                              <a:gd name="connsiteY118" fmla="*/ 6263 h 1290181"/>
                              <a:gd name="connsiteX119" fmla="*/ 858033 w 1459282"/>
                              <a:gd name="connsiteY119" fmla="*/ 0 h 1290181"/>
                              <a:gd name="connsiteX120" fmla="*/ 820455 w 1459282"/>
                              <a:gd name="connsiteY120" fmla="*/ 9395 h 1290181"/>
                              <a:gd name="connsiteX121" fmla="*/ 814192 w 1459282"/>
                              <a:gd name="connsiteY121" fmla="*/ 81419 h 1290181"/>
                              <a:gd name="connsiteX122" fmla="*/ 811061 w 1459282"/>
                              <a:gd name="connsiteY122" fmla="*/ 106471 h 1290181"/>
                              <a:gd name="connsiteX123" fmla="*/ 786008 w 1459282"/>
                              <a:gd name="connsiteY123" fmla="*/ 118997 h 1290181"/>
                              <a:gd name="connsiteX124" fmla="*/ 792271 w 1459282"/>
                              <a:gd name="connsiteY124" fmla="*/ 150313 h 1290181"/>
                              <a:gd name="connsiteX125" fmla="*/ 817324 w 1459282"/>
                              <a:gd name="connsiteY125" fmla="*/ 181628 h 1290181"/>
                              <a:gd name="connsiteX126" fmla="*/ 804797 w 1459282"/>
                              <a:gd name="connsiteY126" fmla="*/ 178496 h 1290181"/>
                              <a:gd name="connsiteX127" fmla="*/ 804797 w 1459282"/>
                              <a:gd name="connsiteY127" fmla="*/ 197285 h 1290181"/>
                              <a:gd name="connsiteX128" fmla="*/ 826718 w 1459282"/>
                              <a:gd name="connsiteY128" fmla="*/ 219206 h 1290181"/>
                              <a:gd name="connsiteX129" fmla="*/ 836113 w 1459282"/>
                              <a:gd name="connsiteY129" fmla="*/ 237995 h 1290181"/>
                              <a:gd name="connsiteX130" fmla="*/ 829850 w 1459282"/>
                              <a:gd name="connsiteY130" fmla="*/ 250521 h 1290181"/>
                              <a:gd name="connsiteX131" fmla="*/ 795403 w 1459282"/>
                              <a:gd name="connsiteY131" fmla="*/ 228600 h 1290181"/>
                              <a:gd name="connsiteX132" fmla="*/ 779745 w 1459282"/>
                              <a:gd name="connsiteY132" fmla="*/ 216074 h 1290181"/>
                              <a:gd name="connsiteX133" fmla="*/ 757825 w 1459282"/>
                              <a:gd name="connsiteY133" fmla="*/ 219206 h 1290181"/>
                              <a:gd name="connsiteX134" fmla="*/ 748430 w 1459282"/>
                              <a:gd name="connsiteY134" fmla="*/ 200417 h 1290181"/>
                              <a:gd name="connsiteX135" fmla="*/ 723378 w 1459282"/>
                              <a:gd name="connsiteY135" fmla="*/ 165970 h 1290181"/>
                              <a:gd name="connsiteX136" fmla="*/ 723378 w 1459282"/>
                              <a:gd name="connsiteY136" fmla="*/ 147181 h 1290181"/>
                              <a:gd name="connsiteX137" fmla="*/ 742167 w 1459282"/>
                              <a:gd name="connsiteY137" fmla="*/ 134655 h 1290181"/>
                              <a:gd name="connsiteX138" fmla="*/ 698326 w 1459282"/>
                              <a:gd name="connsiteY138" fmla="*/ 97077 h 1290181"/>
                              <a:gd name="connsiteX139" fmla="*/ 682669 w 1459282"/>
                              <a:gd name="connsiteY139" fmla="*/ 112734 h 1290181"/>
                              <a:gd name="connsiteX140" fmla="*/ 604381 w 1459282"/>
                              <a:gd name="connsiteY140" fmla="*/ 68893 h 1290181"/>
                              <a:gd name="connsiteX141" fmla="*/ 594987 w 1459282"/>
                              <a:gd name="connsiteY141" fmla="*/ 90814 h 1290181"/>
                              <a:gd name="connsiteX142" fmla="*/ 604381 w 1459282"/>
                              <a:gd name="connsiteY142" fmla="*/ 125260 h 1290181"/>
                              <a:gd name="connsiteX143" fmla="*/ 604381 w 1459282"/>
                              <a:gd name="connsiteY143" fmla="*/ 144049 h 1290181"/>
                              <a:gd name="connsiteX144" fmla="*/ 582461 w 1459282"/>
                              <a:gd name="connsiteY144" fmla="*/ 115866 h 1290181"/>
                              <a:gd name="connsiteX145" fmla="*/ 560540 w 1459282"/>
                              <a:gd name="connsiteY145" fmla="*/ 165970 h 1290181"/>
                              <a:gd name="connsiteX146" fmla="*/ 579329 w 1459282"/>
                              <a:gd name="connsiteY146" fmla="*/ 209811 h 1290181"/>
                              <a:gd name="connsiteX147" fmla="*/ 604381 w 1459282"/>
                              <a:gd name="connsiteY147" fmla="*/ 219206 h 1290181"/>
                              <a:gd name="connsiteX148" fmla="*/ 616907 w 1459282"/>
                              <a:gd name="connsiteY148" fmla="*/ 241126 h 1290181"/>
                              <a:gd name="connsiteX149" fmla="*/ 626302 w 1459282"/>
                              <a:gd name="connsiteY149" fmla="*/ 275573 h 1290181"/>
                              <a:gd name="connsiteX150" fmla="*/ 641959 w 1459282"/>
                              <a:gd name="connsiteY150" fmla="*/ 256784 h 1290181"/>
                              <a:gd name="connsiteX151" fmla="*/ 660748 w 1459282"/>
                              <a:gd name="connsiteY151" fmla="*/ 275573 h 1290181"/>
                              <a:gd name="connsiteX152" fmla="*/ 679537 w 1459282"/>
                              <a:gd name="connsiteY152" fmla="*/ 278704 h 1290181"/>
                              <a:gd name="connsiteX153" fmla="*/ 679537 w 1459282"/>
                              <a:gd name="connsiteY153" fmla="*/ 278704 h 1290181"/>
                              <a:gd name="connsiteX154" fmla="*/ 670143 w 1459282"/>
                              <a:gd name="connsiteY154" fmla="*/ 303756 h 1290181"/>
                              <a:gd name="connsiteX155" fmla="*/ 654485 w 1459282"/>
                              <a:gd name="connsiteY155" fmla="*/ 300625 h 1290181"/>
                              <a:gd name="connsiteX156" fmla="*/ 645091 w 1459282"/>
                              <a:gd name="connsiteY156" fmla="*/ 319414 h 1290181"/>
                              <a:gd name="connsiteX157" fmla="*/ 629433 w 1459282"/>
                              <a:gd name="connsiteY157" fmla="*/ 335071 h 1290181"/>
                              <a:gd name="connsiteX158" fmla="*/ 629433 w 1459282"/>
                              <a:gd name="connsiteY158" fmla="*/ 335071 h 1290181"/>
                              <a:gd name="connsiteX159" fmla="*/ 579329 w 1459282"/>
                              <a:gd name="connsiteY159" fmla="*/ 344466 h 1290181"/>
                              <a:gd name="connsiteX160" fmla="*/ 566803 w 1459282"/>
                              <a:gd name="connsiteY160" fmla="*/ 335071 h 1290181"/>
                              <a:gd name="connsiteX161" fmla="*/ 566803 w 1459282"/>
                              <a:gd name="connsiteY161" fmla="*/ 335071 h 1290181"/>
                              <a:gd name="connsiteX162" fmla="*/ 551145 w 1459282"/>
                              <a:gd name="connsiteY162" fmla="*/ 316282 h 1290181"/>
                              <a:gd name="connsiteX163" fmla="*/ 532356 w 1459282"/>
                              <a:gd name="connsiteY163" fmla="*/ 322545 h 1290181"/>
                              <a:gd name="connsiteX164" fmla="*/ 497910 w 1459282"/>
                              <a:gd name="connsiteY164" fmla="*/ 300625 h 1290181"/>
                              <a:gd name="connsiteX165" fmla="*/ 510436 w 1459282"/>
                              <a:gd name="connsiteY165" fmla="*/ 288099 h 1290181"/>
                              <a:gd name="connsiteX166" fmla="*/ 491647 w 1459282"/>
                              <a:gd name="connsiteY166" fmla="*/ 272441 h 1290181"/>
                              <a:gd name="connsiteX167" fmla="*/ 466595 w 1459282"/>
                              <a:gd name="connsiteY167" fmla="*/ 278704 h 1290181"/>
                              <a:gd name="connsiteX168" fmla="*/ 444674 w 1459282"/>
                              <a:gd name="connsiteY168" fmla="*/ 291230 h 1290181"/>
                              <a:gd name="connsiteX169" fmla="*/ 413359 w 1459282"/>
                              <a:gd name="connsiteY169" fmla="*/ 272441 h 1290181"/>
                              <a:gd name="connsiteX170" fmla="*/ 375781 w 1459282"/>
                              <a:gd name="connsiteY170" fmla="*/ 297493 h 1290181"/>
                              <a:gd name="connsiteX171" fmla="*/ 344466 w 1459282"/>
                              <a:gd name="connsiteY171" fmla="*/ 278704 h 1290181"/>
                              <a:gd name="connsiteX172" fmla="*/ 341334 w 1459282"/>
                              <a:gd name="connsiteY172" fmla="*/ 335071 h 1290181"/>
                              <a:gd name="connsiteX173" fmla="*/ 338203 w 1459282"/>
                              <a:gd name="connsiteY173" fmla="*/ 369518 h 1290181"/>
                              <a:gd name="connsiteX174" fmla="*/ 353861 w 1459282"/>
                              <a:gd name="connsiteY174" fmla="*/ 403965 h 1290181"/>
                              <a:gd name="connsiteX175" fmla="*/ 344466 w 1459282"/>
                              <a:gd name="connsiteY175" fmla="*/ 413359 h 1290181"/>
                              <a:gd name="connsiteX176" fmla="*/ 338203 w 1459282"/>
                              <a:gd name="connsiteY176" fmla="*/ 385176 h 1290181"/>
                              <a:gd name="connsiteX177" fmla="*/ 338203 w 1459282"/>
                              <a:gd name="connsiteY177" fmla="*/ 385176 h 1290181"/>
                              <a:gd name="connsiteX178" fmla="*/ 303756 w 1459282"/>
                              <a:gd name="connsiteY178" fmla="*/ 375781 h 1290181"/>
                              <a:gd name="connsiteX179" fmla="*/ 288099 w 1459282"/>
                              <a:gd name="connsiteY179" fmla="*/ 422754 h 1290181"/>
                              <a:gd name="connsiteX180" fmla="*/ 288099 w 1459282"/>
                              <a:gd name="connsiteY180" fmla="*/ 441543 h 1290181"/>
                              <a:gd name="connsiteX181" fmla="*/ 319414 w 1459282"/>
                              <a:gd name="connsiteY181" fmla="*/ 469726 h 1290181"/>
                              <a:gd name="connsiteX182" fmla="*/ 319414 w 1459282"/>
                              <a:gd name="connsiteY182" fmla="*/ 469726 h 1290181"/>
                              <a:gd name="connsiteX183" fmla="*/ 356992 w 1459282"/>
                              <a:gd name="connsiteY183" fmla="*/ 454069 h 1290181"/>
                              <a:gd name="connsiteX184" fmla="*/ 366387 w 1459282"/>
                              <a:gd name="connsiteY184" fmla="*/ 469726 h 1290181"/>
                              <a:gd name="connsiteX185" fmla="*/ 335071 w 1459282"/>
                              <a:gd name="connsiteY185" fmla="*/ 501041 h 1290181"/>
                              <a:gd name="connsiteX186" fmla="*/ 316282 w 1459282"/>
                              <a:gd name="connsiteY186" fmla="*/ 522962 h 1290181"/>
                              <a:gd name="connsiteX187" fmla="*/ 306888 w 1459282"/>
                              <a:gd name="connsiteY187" fmla="*/ 535488 h 1290181"/>
                              <a:gd name="connsiteX188" fmla="*/ 294362 w 1459282"/>
                              <a:gd name="connsiteY188" fmla="*/ 538619 h 1290181"/>
                              <a:gd name="connsiteX189" fmla="*/ 269310 w 1459282"/>
                              <a:gd name="connsiteY189" fmla="*/ 566803 h 1290181"/>
                              <a:gd name="connsiteX190" fmla="*/ 284967 w 1459282"/>
                              <a:gd name="connsiteY190" fmla="*/ 579329 h 1290181"/>
                              <a:gd name="connsiteX191" fmla="*/ 319414 w 1459282"/>
                              <a:gd name="connsiteY191" fmla="*/ 576197 h 1290181"/>
                              <a:gd name="connsiteX192" fmla="*/ 325677 w 1459282"/>
                              <a:gd name="connsiteY192" fmla="*/ 591855 h 1290181"/>
                              <a:gd name="connsiteX193" fmla="*/ 331940 w 1459282"/>
                              <a:gd name="connsiteY193" fmla="*/ 623170 h 1290181"/>
                              <a:gd name="connsiteX194" fmla="*/ 344466 w 1459282"/>
                              <a:gd name="connsiteY194" fmla="*/ 645091 h 1290181"/>
                              <a:gd name="connsiteX195" fmla="*/ 331940 w 1459282"/>
                              <a:gd name="connsiteY195" fmla="*/ 682669 h 1290181"/>
                              <a:gd name="connsiteX196" fmla="*/ 369518 w 1459282"/>
                              <a:gd name="connsiteY196" fmla="*/ 657617 h 1290181"/>
                              <a:gd name="connsiteX197" fmla="*/ 388307 w 1459282"/>
                              <a:gd name="connsiteY197" fmla="*/ 657617 h 1290181"/>
                              <a:gd name="connsiteX198" fmla="*/ 375781 w 1459282"/>
                              <a:gd name="connsiteY198" fmla="*/ 682669 h 1290181"/>
                              <a:gd name="connsiteX199" fmla="*/ 410228 w 1459282"/>
                              <a:gd name="connsiteY199" fmla="*/ 713984 h 1290181"/>
                              <a:gd name="connsiteX200" fmla="*/ 375781 w 1459282"/>
                              <a:gd name="connsiteY200" fmla="*/ 723378 h 1290181"/>
                              <a:gd name="connsiteX201" fmla="*/ 363255 w 1459282"/>
                              <a:gd name="connsiteY201" fmla="*/ 726510 h 1290181"/>
                              <a:gd name="connsiteX202" fmla="*/ 341334 w 1459282"/>
                              <a:gd name="connsiteY202" fmla="*/ 745299 h 1290181"/>
                              <a:gd name="connsiteX203" fmla="*/ 316282 w 1459282"/>
                              <a:gd name="connsiteY203" fmla="*/ 770351 h 1290181"/>
                              <a:gd name="connsiteX204" fmla="*/ 281836 w 1459282"/>
                              <a:gd name="connsiteY204" fmla="*/ 751562 h 1290181"/>
                              <a:gd name="connsiteX205" fmla="*/ 256784 w 1459282"/>
                              <a:gd name="connsiteY205" fmla="*/ 770351 h 1290181"/>
                              <a:gd name="connsiteX206" fmla="*/ 222337 w 1459282"/>
                              <a:gd name="connsiteY206" fmla="*/ 754693 h 1290181"/>
                              <a:gd name="connsiteX207" fmla="*/ 184759 w 1459282"/>
                              <a:gd name="connsiteY207" fmla="*/ 739036 h 1290181"/>
                              <a:gd name="connsiteX208" fmla="*/ 137787 w 1459282"/>
                              <a:gd name="connsiteY208" fmla="*/ 754693 h 1290181"/>
                              <a:gd name="connsiteX209" fmla="*/ 122129 w 1459282"/>
                              <a:gd name="connsiteY209" fmla="*/ 735904 h 1290181"/>
                              <a:gd name="connsiteX210" fmla="*/ 112734 w 1459282"/>
                              <a:gd name="connsiteY210" fmla="*/ 713984 h 1290181"/>
                              <a:gd name="connsiteX211" fmla="*/ 100208 w 1459282"/>
                              <a:gd name="connsiteY211" fmla="*/ 710852 h 1290181"/>
                              <a:gd name="connsiteX212" fmla="*/ 68893 w 1459282"/>
                              <a:gd name="connsiteY212" fmla="*/ 720247 h 1290181"/>
                              <a:gd name="connsiteX213" fmla="*/ 0 w 1459282"/>
                              <a:gd name="connsiteY213" fmla="*/ 657617 h 129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1459282" h="1290181">
                                <a:moveTo>
                                  <a:pt x="0" y="657617"/>
                                </a:moveTo>
                                <a:lnTo>
                                  <a:pt x="28184" y="713984"/>
                                </a:lnTo>
                                <a:lnTo>
                                  <a:pt x="68893" y="742167"/>
                                </a:lnTo>
                                <a:lnTo>
                                  <a:pt x="97077" y="754693"/>
                                </a:lnTo>
                                <a:lnTo>
                                  <a:pt x="140918" y="786008"/>
                                </a:lnTo>
                                <a:lnTo>
                                  <a:pt x="140918" y="786008"/>
                                </a:lnTo>
                                <a:lnTo>
                                  <a:pt x="228600" y="832981"/>
                                </a:lnTo>
                                <a:lnTo>
                                  <a:pt x="237995" y="820455"/>
                                </a:lnTo>
                                <a:lnTo>
                                  <a:pt x="263047" y="829849"/>
                                </a:lnTo>
                                <a:lnTo>
                                  <a:pt x="278704" y="817323"/>
                                </a:lnTo>
                                <a:lnTo>
                                  <a:pt x="316282" y="832981"/>
                                </a:lnTo>
                                <a:lnTo>
                                  <a:pt x="347597" y="814192"/>
                                </a:lnTo>
                                <a:lnTo>
                                  <a:pt x="388307" y="832981"/>
                                </a:lnTo>
                                <a:lnTo>
                                  <a:pt x="429017" y="820455"/>
                                </a:lnTo>
                                <a:lnTo>
                                  <a:pt x="457200" y="845507"/>
                                </a:lnTo>
                                <a:lnTo>
                                  <a:pt x="485384" y="820455"/>
                                </a:lnTo>
                                <a:lnTo>
                                  <a:pt x="516699" y="826718"/>
                                </a:lnTo>
                                <a:lnTo>
                                  <a:pt x="526093" y="807929"/>
                                </a:lnTo>
                                <a:lnTo>
                                  <a:pt x="513567" y="786008"/>
                                </a:lnTo>
                                <a:lnTo>
                                  <a:pt x="554277" y="773482"/>
                                </a:lnTo>
                                <a:lnTo>
                                  <a:pt x="579329" y="773482"/>
                                </a:lnTo>
                                <a:lnTo>
                                  <a:pt x="610644" y="773482"/>
                                </a:lnTo>
                                <a:lnTo>
                                  <a:pt x="610644" y="751562"/>
                                </a:lnTo>
                                <a:lnTo>
                                  <a:pt x="641959" y="776614"/>
                                </a:lnTo>
                                <a:lnTo>
                                  <a:pt x="654485" y="751562"/>
                                </a:lnTo>
                                <a:lnTo>
                                  <a:pt x="682669" y="757825"/>
                                </a:lnTo>
                                <a:lnTo>
                                  <a:pt x="701458" y="751562"/>
                                </a:lnTo>
                                <a:lnTo>
                                  <a:pt x="735904" y="751562"/>
                                </a:lnTo>
                                <a:lnTo>
                                  <a:pt x="760956" y="773482"/>
                                </a:lnTo>
                                <a:lnTo>
                                  <a:pt x="786008" y="779745"/>
                                </a:lnTo>
                                <a:lnTo>
                                  <a:pt x="754693" y="792271"/>
                                </a:lnTo>
                                <a:lnTo>
                                  <a:pt x="757825" y="817323"/>
                                </a:lnTo>
                                <a:lnTo>
                                  <a:pt x="739036" y="804797"/>
                                </a:lnTo>
                                <a:lnTo>
                                  <a:pt x="720247" y="779745"/>
                                </a:lnTo>
                                <a:lnTo>
                                  <a:pt x="660748" y="801666"/>
                                </a:lnTo>
                                <a:lnTo>
                                  <a:pt x="613776" y="817323"/>
                                </a:lnTo>
                                <a:lnTo>
                                  <a:pt x="641959" y="842376"/>
                                </a:lnTo>
                                <a:lnTo>
                                  <a:pt x="623170" y="851770"/>
                                </a:lnTo>
                                <a:lnTo>
                                  <a:pt x="598118" y="842376"/>
                                </a:lnTo>
                                <a:lnTo>
                                  <a:pt x="620039" y="870559"/>
                                </a:lnTo>
                                <a:lnTo>
                                  <a:pt x="657617" y="870559"/>
                                </a:lnTo>
                                <a:lnTo>
                                  <a:pt x="698326" y="879954"/>
                                </a:lnTo>
                                <a:lnTo>
                                  <a:pt x="735904" y="883085"/>
                                </a:lnTo>
                                <a:lnTo>
                                  <a:pt x="754693" y="892480"/>
                                </a:lnTo>
                                <a:lnTo>
                                  <a:pt x="754693" y="892480"/>
                                </a:lnTo>
                                <a:lnTo>
                                  <a:pt x="779745" y="864296"/>
                                </a:lnTo>
                                <a:lnTo>
                                  <a:pt x="789140" y="832981"/>
                                </a:lnTo>
                                <a:lnTo>
                                  <a:pt x="804797" y="829849"/>
                                </a:lnTo>
                                <a:lnTo>
                                  <a:pt x="814192" y="851770"/>
                                </a:lnTo>
                                <a:lnTo>
                                  <a:pt x="851770" y="867428"/>
                                </a:lnTo>
                                <a:lnTo>
                                  <a:pt x="845507" y="886217"/>
                                </a:lnTo>
                                <a:lnTo>
                                  <a:pt x="845507" y="920663"/>
                                </a:lnTo>
                                <a:lnTo>
                                  <a:pt x="851770" y="936321"/>
                                </a:lnTo>
                                <a:lnTo>
                                  <a:pt x="889348" y="939452"/>
                                </a:lnTo>
                                <a:lnTo>
                                  <a:pt x="883085" y="961373"/>
                                </a:lnTo>
                                <a:lnTo>
                                  <a:pt x="883085" y="995819"/>
                                </a:lnTo>
                                <a:lnTo>
                                  <a:pt x="901874" y="1011477"/>
                                </a:lnTo>
                                <a:lnTo>
                                  <a:pt x="945715" y="1017740"/>
                                </a:lnTo>
                                <a:lnTo>
                                  <a:pt x="955110" y="1058449"/>
                                </a:lnTo>
                                <a:lnTo>
                                  <a:pt x="983293" y="1061581"/>
                                </a:lnTo>
                                <a:lnTo>
                                  <a:pt x="977030" y="1086633"/>
                                </a:lnTo>
                                <a:lnTo>
                                  <a:pt x="998951" y="1102291"/>
                                </a:lnTo>
                                <a:lnTo>
                                  <a:pt x="1036529" y="1105422"/>
                                </a:lnTo>
                                <a:lnTo>
                                  <a:pt x="1052187" y="1117948"/>
                                </a:lnTo>
                                <a:lnTo>
                                  <a:pt x="1033397" y="1130474"/>
                                </a:lnTo>
                                <a:lnTo>
                                  <a:pt x="1033397" y="1130474"/>
                                </a:lnTo>
                                <a:lnTo>
                                  <a:pt x="1017740" y="1152395"/>
                                </a:lnTo>
                                <a:lnTo>
                                  <a:pt x="1042792" y="1168052"/>
                                </a:lnTo>
                                <a:lnTo>
                                  <a:pt x="1049055" y="1189973"/>
                                </a:lnTo>
                                <a:lnTo>
                                  <a:pt x="1039661" y="1205630"/>
                                </a:lnTo>
                                <a:lnTo>
                                  <a:pt x="1052187" y="1230682"/>
                                </a:lnTo>
                                <a:lnTo>
                                  <a:pt x="1061581" y="1268260"/>
                                </a:lnTo>
                                <a:lnTo>
                                  <a:pt x="1105422" y="1290181"/>
                                </a:lnTo>
                                <a:lnTo>
                                  <a:pt x="1096028" y="1265129"/>
                                </a:lnTo>
                                <a:lnTo>
                                  <a:pt x="1086633" y="1224419"/>
                                </a:lnTo>
                                <a:lnTo>
                                  <a:pt x="1074107" y="1193104"/>
                                </a:lnTo>
                                <a:lnTo>
                                  <a:pt x="1070976" y="1161789"/>
                                </a:lnTo>
                                <a:lnTo>
                                  <a:pt x="1058450" y="1130474"/>
                                </a:lnTo>
                                <a:lnTo>
                                  <a:pt x="1067844" y="1099159"/>
                                </a:lnTo>
                                <a:lnTo>
                                  <a:pt x="1058450" y="1074107"/>
                                </a:lnTo>
                                <a:lnTo>
                                  <a:pt x="1039661" y="1083502"/>
                                </a:lnTo>
                                <a:lnTo>
                                  <a:pt x="1020871" y="1067844"/>
                                </a:lnTo>
                                <a:lnTo>
                                  <a:pt x="1005214" y="1049055"/>
                                </a:lnTo>
                                <a:lnTo>
                                  <a:pt x="1459282" y="432148"/>
                                </a:lnTo>
                                <a:lnTo>
                                  <a:pt x="1434230" y="378913"/>
                                </a:lnTo>
                                <a:lnTo>
                                  <a:pt x="1412310" y="344466"/>
                                </a:lnTo>
                                <a:lnTo>
                                  <a:pt x="1390389" y="341334"/>
                                </a:lnTo>
                                <a:lnTo>
                                  <a:pt x="1346548" y="303756"/>
                                </a:lnTo>
                                <a:lnTo>
                                  <a:pt x="1327759" y="275573"/>
                                </a:lnTo>
                                <a:lnTo>
                                  <a:pt x="1324628" y="231732"/>
                                </a:lnTo>
                                <a:lnTo>
                                  <a:pt x="1287050" y="222337"/>
                                </a:lnTo>
                                <a:lnTo>
                                  <a:pt x="1287050" y="222337"/>
                                </a:lnTo>
                                <a:lnTo>
                                  <a:pt x="1261997" y="209811"/>
                                </a:lnTo>
                                <a:lnTo>
                                  <a:pt x="1268261" y="191022"/>
                                </a:lnTo>
                                <a:lnTo>
                                  <a:pt x="1265129" y="159707"/>
                                </a:lnTo>
                                <a:lnTo>
                                  <a:pt x="1240077" y="137786"/>
                                </a:lnTo>
                                <a:lnTo>
                                  <a:pt x="1230682" y="144049"/>
                                </a:lnTo>
                                <a:lnTo>
                                  <a:pt x="1218156" y="137786"/>
                                </a:lnTo>
                                <a:lnTo>
                                  <a:pt x="1233814" y="112734"/>
                                </a:lnTo>
                                <a:lnTo>
                                  <a:pt x="1218156" y="106471"/>
                                </a:lnTo>
                                <a:lnTo>
                                  <a:pt x="1205630" y="125260"/>
                                </a:lnTo>
                                <a:lnTo>
                                  <a:pt x="1193104" y="112734"/>
                                </a:lnTo>
                                <a:lnTo>
                                  <a:pt x="1205630" y="90814"/>
                                </a:lnTo>
                                <a:lnTo>
                                  <a:pt x="1221288" y="87682"/>
                                </a:lnTo>
                                <a:lnTo>
                                  <a:pt x="1221288" y="72025"/>
                                </a:lnTo>
                                <a:lnTo>
                                  <a:pt x="1199367" y="68893"/>
                                </a:lnTo>
                                <a:lnTo>
                                  <a:pt x="1177447" y="78288"/>
                                </a:lnTo>
                                <a:lnTo>
                                  <a:pt x="1146132" y="56367"/>
                                </a:lnTo>
                                <a:lnTo>
                                  <a:pt x="1143000" y="40710"/>
                                </a:lnTo>
                                <a:lnTo>
                                  <a:pt x="1117948" y="40710"/>
                                </a:lnTo>
                                <a:lnTo>
                                  <a:pt x="1102291" y="56367"/>
                                </a:lnTo>
                                <a:lnTo>
                                  <a:pt x="1092896" y="59499"/>
                                </a:lnTo>
                                <a:lnTo>
                                  <a:pt x="1083502" y="37578"/>
                                </a:lnTo>
                                <a:lnTo>
                                  <a:pt x="1070976" y="25052"/>
                                </a:lnTo>
                                <a:lnTo>
                                  <a:pt x="1030266" y="15658"/>
                                </a:lnTo>
                                <a:lnTo>
                                  <a:pt x="977030" y="15658"/>
                                </a:lnTo>
                                <a:lnTo>
                                  <a:pt x="942584" y="37578"/>
                                </a:lnTo>
                                <a:lnTo>
                                  <a:pt x="920663" y="25052"/>
                                </a:lnTo>
                                <a:lnTo>
                                  <a:pt x="889348" y="6263"/>
                                </a:lnTo>
                                <a:lnTo>
                                  <a:pt x="858033" y="0"/>
                                </a:lnTo>
                                <a:lnTo>
                                  <a:pt x="820455" y="9395"/>
                                </a:lnTo>
                                <a:lnTo>
                                  <a:pt x="814192" y="81419"/>
                                </a:lnTo>
                                <a:lnTo>
                                  <a:pt x="811061" y="106471"/>
                                </a:lnTo>
                                <a:lnTo>
                                  <a:pt x="786008" y="118997"/>
                                </a:lnTo>
                                <a:lnTo>
                                  <a:pt x="792271" y="150313"/>
                                </a:lnTo>
                                <a:lnTo>
                                  <a:pt x="817324" y="181628"/>
                                </a:lnTo>
                                <a:lnTo>
                                  <a:pt x="804797" y="178496"/>
                                </a:lnTo>
                                <a:lnTo>
                                  <a:pt x="804797" y="197285"/>
                                </a:lnTo>
                                <a:lnTo>
                                  <a:pt x="826718" y="219206"/>
                                </a:lnTo>
                                <a:lnTo>
                                  <a:pt x="836113" y="237995"/>
                                </a:lnTo>
                                <a:lnTo>
                                  <a:pt x="829850" y="250521"/>
                                </a:lnTo>
                                <a:lnTo>
                                  <a:pt x="795403" y="228600"/>
                                </a:lnTo>
                                <a:lnTo>
                                  <a:pt x="779745" y="216074"/>
                                </a:lnTo>
                                <a:lnTo>
                                  <a:pt x="757825" y="219206"/>
                                </a:lnTo>
                                <a:lnTo>
                                  <a:pt x="748430" y="200417"/>
                                </a:lnTo>
                                <a:lnTo>
                                  <a:pt x="723378" y="165970"/>
                                </a:lnTo>
                                <a:lnTo>
                                  <a:pt x="723378" y="147181"/>
                                </a:lnTo>
                                <a:lnTo>
                                  <a:pt x="742167" y="134655"/>
                                </a:lnTo>
                                <a:lnTo>
                                  <a:pt x="698326" y="97077"/>
                                </a:lnTo>
                                <a:lnTo>
                                  <a:pt x="682669" y="112734"/>
                                </a:lnTo>
                                <a:lnTo>
                                  <a:pt x="604381" y="68893"/>
                                </a:lnTo>
                                <a:lnTo>
                                  <a:pt x="594987" y="90814"/>
                                </a:lnTo>
                                <a:lnTo>
                                  <a:pt x="604381" y="125260"/>
                                </a:lnTo>
                                <a:lnTo>
                                  <a:pt x="604381" y="144049"/>
                                </a:lnTo>
                                <a:lnTo>
                                  <a:pt x="582461" y="115866"/>
                                </a:lnTo>
                                <a:lnTo>
                                  <a:pt x="560540" y="165970"/>
                                </a:lnTo>
                                <a:lnTo>
                                  <a:pt x="579329" y="209811"/>
                                </a:lnTo>
                                <a:lnTo>
                                  <a:pt x="604381" y="219206"/>
                                </a:lnTo>
                                <a:lnTo>
                                  <a:pt x="616907" y="241126"/>
                                </a:lnTo>
                                <a:lnTo>
                                  <a:pt x="626302" y="275573"/>
                                </a:lnTo>
                                <a:lnTo>
                                  <a:pt x="641959" y="256784"/>
                                </a:lnTo>
                                <a:lnTo>
                                  <a:pt x="660748" y="275573"/>
                                </a:lnTo>
                                <a:lnTo>
                                  <a:pt x="679537" y="278704"/>
                                </a:lnTo>
                                <a:lnTo>
                                  <a:pt x="679537" y="278704"/>
                                </a:lnTo>
                                <a:lnTo>
                                  <a:pt x="670143" y="303756"/>
                                </a:lnTo>
                                <a:lnTo>
                                  <a:pt x="654485" y="300625"/>
                                </a:lnTo>
                                <a:lnTo>
                                  <a:pt x="645091" y="319414"/>
                                </a:lnTo>
                                <a:lnTo>
                                  <a:pt x="629433" y="335071"/>
                                </a:lnTo>
                                <a:lnTo>
                                  <a:pt x="629433" y="335071"/>
                                </a:lnTo>
                                <a:lnTo>
                                  <a:pt x="579329" y="344466"/>
                                </a:lnTo>
                                <a:lnTo>
                                  <a:pt x="566803" y="335071"/>
                                </a:lnTo>
                                <a:lnTo>
                                  <a:pt x="566803" y="335071"/>
                                </a:lnTo>
                                <a:lnTo>
                                  <a:pt x="551145" y="316282"/>
                                </a:lnTo>
                                <a:lnTo>
                                  <a:pt x="532356" y="322545"/>
                                </a:lnTo>
                                <a:lnTo>
                                  <a:pt x="497910" y="300625"/>
                                </a:lnTo>
                                <a:lnTo>
                                  <a:pt x="510436" y="288099"/>
                                </a:lnTo>
                                <a:lnTo>
                                  <a:pt x="491647" y="272441"/>
                                </a:lnTo>
                                <a:lnTo>
                                  <a:pt x="466595" y="278704"/>
                                </a:lnTo>
                                <a:lnTo>
                                  <a:pt x="444674" y="291230"/>
                                </a:lnTo>
                                <a:lnTo>
                                  <a:pt x="413359" y="272441"/>
                                </a:lnTo>
                                <a:lnTo>
                                  <a:pt x="375781" y="297493"/>
                                </a:lnTo>
                                <a:lnTo>
                                  <a:pt x="344466" y="278704"/>
                                </a:lnTo>
                                <a:lnTo>
                                  <a:pt x="341334" y="335071"/>
                                </a:lnTo>
                                <a:lnTo>
                                  <a:pt x="338203" y="369518"/>
                                </a:lnTo>
                                <a:lnTo>
                                  <a:pt x="353861" y="403965"/>
                                </a:lnTo>
                                <a:lnTo>
                                  <a:pt x="344466" y="413359"/>
                                </a:lnTo>
                                <a:lnTo>
                                  <a:pt x="338203" y="385176"/>
                                </a:lnTo>
                                <a:lnTo>
                                  <a:pt x="338203" y="385176"/>
                                </a:lnTo>
                                <a:lnTo>
                                  <a:pt x="303756" y="375781"/>
                                </a:lnTo>
                                <a:lnTo>
                                  <a:pt x="288099" y="422754"/>
                                </a:lnTo>
                                <a:lnTo>
                                  <a:pt x="288099" y="441543"/>
                                </a:lnTo>
                                <a:lnTo>
                                  <a:pt x="319414" y="469726"/>
                                </a:lnTo>
                                <a:lnTo>
                                  <a:pt x="319414" y="469726"/>
                                </a:lnTo>
                                <a:lnTo>
                                  <a:pt x="356992" y="454069"/>
                                </a:lnTo>
                                <a:lnTo>
                                  <a:pt x="366387" y="469726"/>
                                </a:lnTo>
                                <a:lnTo>
                                  <a:pt x="335071" y="501041"/>
                                </a:lnTo>
                                <a:lnTo>
                                  <a:pt x="316282" y="522962"/>
                                </a:lnTo>
                                <a:lnTo>
                                  <a:pt x="306888" y="535488"/>
                                </a:lnTo>
                                <a:lnTo>
                                  <a:pt x="294362" y="538619"/>
                                </a:lnTo>
                                <a:lnTo>
                                  <a:pt x="269310" y="566803"/>
                                </a:lnTo>
                                <a:lnTo>
                                  <a:pt x="284967" y="579329"/>
                                </a:lnTo>
                                <a:lnTo>
                                  <a:pt x="319414" y="576197"/>
                                </a:lnTo>
                                <a:lnTo>
                                  <a:pt x="325677" y="591855"/>
                                </a:lnTo>
                                <a:lnTo>
                                  <a:pt x="331940" y="623170"/>
                                </a:lnTo>
                                <a:lnTo>
                                  <a:pt x="344466" y="645091"/>
                                </a:lnTo>
                                <a:lnTo>
                                  <a:pt x="331940" y="682669"/>
                                </a:lnTo>
                                <a:lnTo>
                                  <a:pt x="369518" y="657617"/>
                                </a:lnTo>
                                <a:lnTo>
                                  <a:pt x="388307" y="657617"/>
                                </a:lnTo>
                                <a:lnTo>
                                  <a:pt x="375781" y="682669"/>
                                </a:lnTo>
                                <a:lnTo>
                                  <a:pt x="410228" y="713984"/>
                                </a:lnTo>
                                <a:lnTo>
                                  <a:pt x="375781" y="723378"/>
                                </a:lnTo>
                                <a:lnTo>
                                  <a:pt x="363255" y="726510"/>
                                </a:lnTo>
                                <a:lnTo>
                                  <a:pt x="341334" y="745299"/>
                                </a:lnTo>
                                <a:lnTo>
                                  <a:pt x="316282" y="770351"/>
                                </a:lnTo>
                                <a:lnTo>
                                  <a:pt x="281836" y="751562"/>
                                </a:lnTo>
                                <a:lnTo>
                                  <a:pt x="256784" y="770351"/>
                                </a:lnTo>
                                <a:lnTo>
                                  <a:pt x="222337" y="754693"/>
                                </a:lnTo>
                                <a:lnTo>
                                  <a:pt x="184759" y="739036"/>
                                </a:lnTo>
                                <a:lnTo>
                                  <a:pt x="137787" y="754693"/>
                                </a:lnTo>
                                <a:lnTo>
                                  <a:pt x="122129" y="735904"/>
                                </a:lnTo>
                                <a:lnTo>
                                  <a:pt x="112734" y="713984"/>
                                </a:lnTo>
                                <a:lnTo>
                                  <a:pt x="100208" y="710852"/>
                                </a:lnTo>
                                <a:lnTo>
                                  <a:pt x="68893" y="720247"/>
                                </a:lnTo>
                                <a:lnTo>
                                  <a:pt x="0" y="657617"/>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0" name="Freeform 239"/>
                          <p:cNvSpPr/>
                          <p:nvPr/>
                        </p:nvSpPr>
                        <p:spPr>
                          <a:xfrm>
                            <a:off x="476684" y="4905097"/>
                            <a:ext cx="39698" cy="109455"/>
                          </a:xfrm>
                          <a:custGeom>
                            <a:avLst/>
                            <a:gdLst>
                              <a:gd name="connsiteX0" fmla="*/ 14287 w 35718"/>
                              <a:gd name="connsiteY0" fmla="*/ 0 h 109538"/>
                              <a:gd name="connsiteX1" fmla="*/ 7143 w 35718"/>
                              <a:gd name="connsiteY1" fmla="*/ 52388 h 109538"/>
                              <a:gd name="connsiteX2" fmla="*/ 0 w 35718"/>
                              <a:gd name="connsiteY2" fmla="*/ 95250 h 109538"/>
                              <a:gd name="connsiteX3" fmla="*/ 28575 w 35718"/>
                              <a:gd name="connsiteY3" fmla="*/ 109538 h 109538"/>
                              <a:gd name="connsiteX4" fmla="*/ 30956 w 35718"/>
                              <a:gd name="connsiteY4" fmla="*/ 85725 h 109538"/>
                              <a:gd name="connsiteX5" fmla="*/ 23812 w 35718"/>
                              <a:gd name="connsiteY5" fmla="*/ 71438 h 109538"/>
                              <a:gd name="connsiteX6" fmla="*/ 35718 w 35718"/>
                              <a:gd name="connsiteY6" fmla="*/ 47625 h 109538"/>
                              <a:gd name="connsiteX7" fmla="*/ 14287 w 35718"/>
                              <a:gd name="connsiteY7" fmla="*/ 0 h 109538"/>
                              <a:gd name="connsiteX0" fmla="*/ 14287 w 35718"/>
                              <a:gd name="connsiteY0" fmla="*/ 0 h 109538"/>
                              <a:gd name="connsiteX1" fmla="*/ 7143 w 35718"/>
                              <a:gd name="connsiteY1" fmla="*/ 28575 h 109538"/>
                              <a:gd name="connsiteX2" fmla="*/ 7143 w 35718"/>
                              <a:gd name="connsiteY2" fmla="*/ 52388 h 109538"/>
                              <a:gd name="connsiteX3" fmla="*/ 0 w 35718"/>
                              <a:gd name="connsiteY3" fmla="*/ 95250 h 109538"/>
                              <a:gd name="connsiteX4" fmla="*/ 28575 w 35718"/>
                              <a:gd name="connsiteY4" fmla="*/ 109538 h 109538"/>
                              <a:gd name="connsiteX5" fmla="*/ 30956 w 35718"/>
                              <a:gd name="connsiteY5" fmla="*/ 85725 h 109538"/>
                              <a:gd name="connsiteX6" fmla="*/ 23812 w 35718"/>
                              <a:gd name="connsiteY6" fmla="*/ 71438 h 109538"/>
                              <a:gd name="connsiteX7" fmla="*/ 35718 w 35718"/>
                              <a:gd name="connsiteY7" fmla="*/ 47625 h 109538"/>
                              <a:gd name="connsiteX8" fmla="*/ 14287 w 35718"/>
                              <a:gd name="connsiteY8" fmla="*/ 0 h 109538"/>
                              <a:gd name="connsiteX0" fmla="*/ 19050 w 40481"/>
                              <a:gd name="connsiteY0" fmla="*/ 0 h 109538"/>
                              <a:gd name="connsiteX1" fmla="*/ 0 w 40481"/>
                              <a:gd name="connsiteY1" fmla="*/ 21431 h 109538"/>
                              <a:gd name="connsiteX2" fmla="*/ 11906 w 40481"/>
                              <a:gd name="connsiteY2" fmla="*/ 52388 h 109538"/>
                              <a:gd name="connsiteX3" fmla="*/ 4763 w 40481"/>
                              <a:gd name="connsiteY3" fmla="*/ 95250 h 109538"/>
                              <a:gd name="connsiteX4" fmla="*/ 33338 w 40481"/>
                              <a:gd name="connsiteY4" fmla="*/ 109538 h 109538"/>
                              <a:gd name="connsiteX5" fmla="*/ 35719 w 40481"/>
                              <a:gd name="connsiteY5" fmla="*/ 85725 h 109538"/>
                              <a:gd name="connsiteX6" fmla="*/ 28575 w 40481"/>
                              <a:gd name="connsiteY6" fmla="*/ 71438 h 109538"/>
                              <a:gd name="connsiteX7" fmla="*/ 40481 w 40481"/>
                              <a:gd name="connsiteY7" fmla="*/ 47625 h 109538"/>
                              <a:gd name="connsiteX8" fmla="*/ 19050 w 40481"/>
                              <a:gd name="connsiteY8"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81" h="109538">
                                <a:moveTo>
                                  <a:pt x="19050" y="0"/>
                                </a:moveTo>
                                <a:lnTo>
                                  <a:pt x="0" y="21431"/>
                                </a:lnTo>
                                <a:lnTo>
                                  <a:pt x="11906" y="52388"/>
                                </a:lnTo>
                                <a:lnTo>
                                  <a:pt x="4763" y="95250"/>
                                </a:lnTo>
                                <a:lnTo>
                                  <a:pt x="33338" y="109538"/>
                                </a:lnTo>
                                <a:lnTo>
                                  <a:pt x="35719" y="85725"/>
                                </a:lnTo>
                                <a:lnTo>
                                  <a:pt x="28575" y="71438"/>
                                </a:lnTo>
                                <a:lnTo>
                                  <a:pt x="40481" y="47625"/>
                                </a:lnTo>
                                <a:lnTo>
                                  <a:pt x="19050"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238" name="Freeform 237"/>
                        <p:cNvSpPr/>
                        <p:nvPr/>
                      </p:nvSpPr>
                      <p:spPr>
                        <a:xfrm>
                          <a:off x="338703" y="5181968"/>
                          <a:ext cx="34934" cy="74557"/>
                        </a:xfrm>
                        <a:custGeom>
                          <a:avLst/>
                          <a:gdLst>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0 w 35718"/>
                            <a:gd name="connsiteY4"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16669 h 73819"/>
                            <a:gd name="connsiteX5" fmla="*/ 0 w 35718"/>
                            <a:gd name="connsiteY5" fmla="*/ 0 h 73819"/>
                            <a:gd name="connsiteX0" fmla="*/ 0 w 35718"/>
                            <a:gd name="connsiteY0" fmla="*/ 0 h 73819"/>
                            <a:gd name="connsiteX1" fmla="*/ 2381 w 35718"/>
                            <a:gd name="connsiteY1" fmla="*/ 66675 h 73819"/>
                            <a:gd name="connsiteX2" fmla="*/ 28575 w 35718"/>
                            <a:gd name="connsiteY2" fmla="*/ 73819 h 73819"/>
                            <a:gd name="connsiteX3" fmla="*/ 35718 w 35718"/>
                            <a:gd name="connsiteY3" fmla="*/ 40482 h 73819"/>
                            <a:gd name="connsiteX4" fmla="*/ 16668 w 35718"/>
                            <a:gd name="connsiteY4" fmla="*/ 9525 h 73819"/>
                            <a:gd name="connsiteX5" fmla="*/ 0 w 35718"/>
                            <a:gd name="connsiteY5" fmla="*/ 0 h 7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8" h="73819">
                              <a:moveTo>
                                <a:pt x="0" y="0"/>
                              </a:moveTo>
                              <a:cubicBezTo>
                                <a:pt x="794" y="22225"/>
                                <a:pt x="1587" y="44450"/>
                                <a:pt x="2381" y="66675"/>
                              </a:cubicBezTo>
                              <a:lnTo>
                                <a:pt x="28575" y="73819"/>
                              </a:lnTo>
                              <a:lnTo>
                                <a:pt x="35718" y="40482"/>
                              </a:lnTo>
                              <a:lnTo>
                                <a:pt x="16668" y="9525"/>
                              </a:lnTo>
                              <a:lnTo>
                                <a:pt x="0"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236" name="Freeform 235"/>
                      <p:cNvSpPr/>
                      <p:nvPr/>
                    </p:nvSpPr>
                    <p:spPr>
                      <a:xfrm>
                        <a:off x="505331" y="5741523"/>
                        <a:ext cx="130208" cy="71384"/>
                      </a:xfrm>
                      <a:custGeom>
                        <a:avLst/>
                        <a:gdLst>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0 w 130969"/>
                          <a:gd name="connsiteY16" fmla="*/ 7144 h 71438"/>
                          <a:gd name="connsiteX0" fmla="*/ 0 w 130969"/>
                          <a:gd name="connsiteY0" fmla="*/ 7144 h 71438"/>
                          <a:gd name="connsiteX1" fmla="*/ 2381 w 130969"/>
                          <a:gd name="connsiteY1" fmla="*/ 66675 h 71438"/>
                          <a:gd name="connsiteX2" fmla="*/ 19050 w 130969"/>
                          <a:gd name="connsiteY2" fmla="*/ 71438 h 71438"/>
                          <a:gd name="connsiteX3" fmla="*/ 33338 w 130969"/>
                          <a:gd name="connsiteY3" fmla="*/ 61913 h 71438"/>
                          <a:gd name="connsiteX4" fmla="*/ 54769 w 130969"/>
                          <a:gd name="connsiteY4" fmla="*/ 71438 h 71438"/>
                          <a:gd name="connsiteX5" fmla="*/ 69056 w 130969"/>
                          <a:gd name="connsiteY5" fmla="*/ 69056 h 71438"/>
                          <a:gd name="connsiteX6" fmla="*/ 88106 w 130969"/>
                          <a:gd name="connsiteY6" fmla="*/ 61913 h 71438"/>
                          <a:gd name="connsiteX7" fmla="*/ 92869 w 130969"/>
                          <a:gd name="connsiteY7" fmla="*/ 42863 h 71438"/>
                          <a:gd name="connsiteX8" fmla="*/ 76200 w 130969"/>
                          <a:gd name="connsiteY8" fmla="*/ 30956 h 71438"/>
                          <a:gd name="connsiteX9" fmla="*/ 107156 w 130969"/>
                          <a:gd name="connsiteY9" fmla="*/ 16669 h 71438"/>
                          <a:gd name="connsiteX10" fmla="*/ 128588 w 130969"/>
                          <a:gd name="connsiteY10" fmla="*/ 45244 h 71438"/>
                          <a:gd name="connsiteX11" fmla="*/ 130969 w 130969"/>
                          <a:gd name="connsiteY11" fmla="*/ 30956 h 71438"/>
                          <a:gd name="connsiteX12" fmla="*/ 116681 w 130969"/>
                          <a:gd name="connsiteY12" fmla="*/ 7144 h 71438"/>
                          <a:gd name="connsiteX13" fmla="*/ 88106 w 130969"/>
                          <a:gd name="connsiteY13" fmla="*/ 0 h 71438"/>
                          <a:gd name="connsiteX14" fmla="*/ 66675 w 130969"/>
                          <a:gd name="connsiteY14" fmla="*/ 21431 h 71438"/>
                          <a:gd name="connsiteX15" fmla="*/ 52388 w 130969"/>
                          <a:gd name="connsiteY15" fmla="*/ 16669 h 71438"/>
                          <a:gd name="connsiteX16" fmla="*/ 28575 w 130969"/>
                          <a:gd name="connsiteY16" fmla="*/ 14288 h 71438"/>
                          <a:gd name="connsiteX17" fmla="*/ 0 w 130969"/>
                          <a:gd name="connsiteY17" fmla="*/ 7144 h 7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0969" h="71438">
                            <a:moveTo>
                              <a:pt x="0" y="7144"/>
                            </a:moveTo>
                            <a:cubicBezTo>
                              <a:pt x="794" y="26988"/>
                              <a:pt x="1587" y="46831"/>
                              <a:pt x="2381" y="66675"/>
                            </a:cubicBezTo>
                            <a:lnTo>
                              <a:pt x="19050" y="71438"/>
                            </a:lnTo>
                            <a:lnTo>
                              <a:pt x="33338" y="61913"/>
                            </a:lnTo>
                            <a:lnTo>
                              <a:pt x="54769" y="71438"/>
                            </a:lnTo>
                            <a:lnTo>
                              <a:pt x="69056" y="69056"/>
                            </a:lnTo>
                            <a:lnTo>
                              <a:pt x="88106" y="61913"/>
                            </a:lnTo>
                            <a:lnTo>
                              <a:pt x="92869" y="42863"/>
                            </a:lnTo>
                            <a:lnTo>
                              <a:pt x="76200" y="30956"/>
                            </a:lnTo>
                            <a:lnTo>
                              <a:pt x="107156" y="16669"/>
                            </a:lnTo>
                            <a:lnTo>
                              <a:pt x="128588" y="45244"/>
                            </a:lnTo>
                            <a:lnTo>
                              <a:pt x="130969" y="30956"/>
                            </a:lnTo>
                            <a:lnTo>
                              <a:pt x="116681" y="7144"/>
                            </a:lnTo>
                            <a:lnTo>
                              <a:pt x="88106" y="0"/>
                            </a:lnTo>
                            <a:lnTo>
                              <a:pt x="66675" y="21431"/>
                            </a:lnTo>
                            <a:lnTo>
                              <a:pt x="52388" y="16669"/>
                            </a:lnTo>
                            <a:lnTo>
                              <a:pt x="28575" y="14288"/>
                            </a:lnTo>
                            <a:lnTo>
                              <a:pt x="0" y="7144"/>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234" name="Freeform 3121"/>
                    <p:cNvSpPr/>
                    <p:nvPr/>
                  </p:nvSpPr>
                  <p:spPr>
                    <a:xfrm>
                      <a:off x="1209235" y="6088923"/>
                      <a:ext cx="142911" cy="461617"/>
                    </a:xfrm>
                    <a:custGeom>
                      <a:avLst/>
                      <a:gdLst>
                        <a:gd name="connsiteX0" fmla="*/ 0 w 142875"/>
                        <a:gd name="connsiteY0" fmla="*/ 9525 h 461963"/>
                        <a:gd name="connsiteX1" fmla="*/ 21431 w 142875"/>
                        <a:gd name="connsiteY1" fmla="*/ 14288 h 461963"/>
                        <a:gd name="connsiteX2" fmla="*/ 61913 w 142875"/>
                        <a:gd name="connsiteY2" fmla="*/ 0 h 461963"/>
                        <a:gd name="connsiteX3" fmla="*/ 78581 w 142875"/>
                        <a:gd name="connsiteY3" fmla="*/ 35719 h 461963"/>
                        <a:gd name="connsiteX4" fmla="*/ 83344 w 142875"/>
                        <a:gd name="connsiteY4" fmla="*/ 73819 h 461963"/>
                        <a:gd name="connsiteX5" fmla="*/ 92869 w 142875"/>
                        <a:gd name="connsiteY5" fmla="*/ 252413 h 461963"/>
                        <a:gd name="connsiteX6" fmla="*/ 92869 w 142875"/>
                        <a:gd name="connsiteY6" fmla="*/ 273844 h 461963"/>
                        <a:gd name="connsiteX7" fmla="*/ 92869 w 142875"/>
                        <a:gd name="connsiteY7" fmla="*/ 302419 h 461963"/>
                        <a:gd name="connsiteX8" fmla="*/ 142875 w 142875"/>
                        <a:gd name="connsiteY8" fmla="*/ 385763 h 461963"/>
                        <a:gd name="connsiteX9" fmla="*/ 111919 w 142875"/>
                        <a:gd name="connsiteY9" fmla="*/ 438150 h 461963"/>
                        <a:gd name="connsiteX10" fmla="*/ 61913 w 142875"/>
                        <a:gd name="connsiteY10" fmla="*/ 461963 h 461963"/>
                        <a:gd name="connsiteX11" fmla="*/ 88106 w 142875"/>
                        <a:gd name="connsiteY11" fmla="*/ 419100 h 461963"/>
                        <a:gd name="connsiteX12" fmla="*/ 104775 w 142875"/>
                        <a:gd name="connsiteY12" fmla="*/ 352425 h 461963"/>
                        <a:gd name="connsiteX13" fmla="*/ 83344 w 142875"/>
                        <a:gd name="connsiteY13" fmla="*/ 335757 h 461963"/>
                        <a:gd name="connsiteX14" fmla="*/ 76200 w 142875"/>
                        <a:gd name="connsiteY14" fmla="*/ 297657 h 461963"/>
                        <a:gd name="connsiteX15" fmla="*/ 80963 w 142875"/>
                        <a:gd name="connsiteY15" fmla="*/ 271463 h 461963"/>
                        <a:gd name="connsiteX16" fmla="*/ 69056 w 142875"/>
                        <a:gd name="connsiteY16" fmla="*/ 261938 h 461963"/>
                        <a:gd name="connsiteX17" fmla="*/ 73819 w 142875"/>
                        <a:gd name="connsiteY17" fmla="*/ 230982 h 461963"/>
                        <a:gd name="connsiteX18" fmla="*/ 64294 w 142875"/>
                        <a:gd name="connsiteY18" fmla="*/ 230982 h 461963"/>
                        <a:gd name="connsiteX19" fmla="*/ 69056 w 142875"/>
                        <a:gd name="connsiteY19" fmla="*/ 200025 h 461963"/>
                        <a:gd name="connsiteX20" fmla="*/ 76200 w 142875"/>
                        <a:gd name="connsiteY20" fmla="*/ 190500 h 461963"/>
                        <a:gd name="connsiteX21" fmla="*/ 61913 w 142875"/>
                        <a:gd name="connsiteY21" fmla="*/ 145257 h 461963"/>
                        <a:gd name="connsiteX22" fmla="*/ 54769 w 142875"/>
                        <a:gd name="connsiteY22" fmla="*/ 97632 h 461963"/>
                        <a:gd name="connsiteX23" fmla="*/ 59531 w 142875"/>
                        <a:gd name="connsiteY23" fmla="*/ 61913 h 461963"/>
                        <a:gd name="connsiteX24" fmla="*/ 50006 w 142875"/>
                        <a:gd name="connsiteY24" fmla="*/ 26194 h 461963"/>
                        <a:gd name="connsiteX25" fmla="*/ 0 w 142875"/>
                        <a:gd name="connsiteY25" fmla="*/ 9525 h 4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875" h="461963">
                          <a:moveTo>
                            <a:pt x="0" y="9525"/>
                          </a:moveTo>
                          <a:lnTo>
                            <a:pt x="21431" y="14288"/>
                          </a:lnTo>
                          <a:lnTo>
                            <a:pt x="61913" y="0"/>
                          </a:lnTo>
                          <a:lnTo>
                            <a:pt x="78581" y="35719"/>
                          </a:lnTo>
                          <a:lnTo>
                            <a:pt x="83344" y="73819"/>
                          </a:lnTo>
                          <a:lnTo>
                            <a:pt x="92869" y="252413"/>
                          </a:lnTo>
                          <a:lnTo>
                            <a:pt x="92869" y="273844"/>
                          </a:lnTo>
                          <a:lnTo>
                            <a:pt x="92869" y="302419"/>
                          </a:lnTo>
                          <a:lnTo>
                            <a:pt x="142875" y="385763"/>
                          </a:lnTo>
                          <a:lnTo>
                            <a:pt x="111919" y="438150"/>
                          </a:lnTo>
                          <a:lnTo>
                            <a:pt x="61913" y="461963"/>
                          </a:lnTo>
                          <a:lnTo>
                            <a:pt x="88106" y="419100"/>
                          </a:lnTo>
                          <a:lnTo>
                            <a:pt x="104775" y="352425"/>
                          </a:lnTo>
                          <a:lnTo>
                            <a:pt x="83344" y="335757"/>
                          </a:lnTo>
                          <a:lnTo>
                            <a:pt x="76200" y="297657"/>
                          </a:lnTo>
                          <a:lnTo>
                            <a:pt x="80963" y="271463"/>
                          </a:lnTo>
                          <a:lnTo>
                            <a:pt x="69056" y="261938"/>
                          </a:lnTo>
                          <a:lnTo>
                            <a:pt x="73819" y="230982"/>
                          </a:lnTo>
                          <a:lnTo>
                            <a:pt x="64294" y="230982"/>
                          </a:lnTo>
                          <a:lnTo>
                            <a:pt x="69056" y="200025"/>
                          </a:lnTo>
                          <a:lnTo>
                            <a:pt x="76200" y="190500"/>
                          </a:lnTo>
                          <a:lnTo>
                            <a:pt x="61913" y="145257"/>
                          </a:lnTo>
                          <a:lnTo>
                            <a:pt x="54769" y="97632"/>
                          </a:lnTo>
                          <a:lnTo>
                            <a:pt x="59531" y="61913"/>
                          </a:lnTo>
                          <a:lnTo>
                            <a:pt x="50006" y="26194"/>
                          </a:lnTo>
                          <a:lnTo>
                            <a:pt x="0" y="9525"/>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232" name="Freeform 3123"/>
                  <p:cNvSpPr/>
                  <p:nvPr/>
                </p:nvSpPr>
                <p:spPr>
                  <a:xfrm>
                    <a:off x="1168666" y="6112387"/>
                    <a:ext cx="100037" cy="190357"/>
                  </a:xfrm>
                  <a:custGeom>
                    <a:avLst/>
                    <a:gdLst>
                      <a:gd name="connsiteX0" fmla="*/ 38100 w 100012"/>
                      <a:gd name="connsiteY0" fmla="*/ 0 h 190500"/>
                      <a:gd name="connsiteX1" fmla="*/ 52387 w 100012"/>
                      <a:gd name="connsiteY1" fmla="*/ 80962 h 190500"/>
                      <a:gd name="connsiteX2" fmla="*/ 33337 w 100012"/>
                      <a:gd name="connsiteY2" fmla="*/ 78581 h 190500"/>
                      <a:gd name="connsiteX3" fmla="*/ 7144 w 100012"/>
                      <a:gd name="connsiteY3" fmla="*/ 78581 h 190500"/>
                      <a:gd name="connsiteX4" fmla="*/ 0 w 100012"/>
                      <a:gd name="connsiteY4" fmla="*/ 109537 h 190500"/>
                      <a:gd name="connsiteX5" fmla="*/ 0 w 100012"/>
                      <a:gd name="connsiteY5" fmla="*/ 145256 h 190500"/>
                      <a:gd name="connsiteX6" fmla="*/ 21431 w 100012"/>
                      <a:gd name="connsiteY6" fmla="*/ 142875 h 190500"/>
                      <a:gd name="connsiteX7" fmla="*/ 38100 w 100012"/>
                      <a:gd name="connsiteY7" fmla="*/ 119062 h 190500"/>
                      <a:gd name="connsiteX8" fmla="*/ 54769 w 100012"/>
                      <a:gd name="connsiteY8" fmla="*/ 107156 h 190500"/>
                      <a:gd name="connsiteX9" fmla="*/ 73819 w 100012"/>
                      <a:gd name="connsiteY9" fmla="*/ 145256 h 190500"/>
                      <a:gd name="connsiteX10" fmla="*/ 50006 w 100012"/>
                      <a:gd name="connsiteY10" fmla="*/ 190500 h 190500"/>
                      <a:gd name="connsiteX11" fmla="*/ 88106 w 100012"/>
                      <a:gd name="connsiteY11" fmla="*/ 169069 h 190500"/>
                      <a:gd name="connsiteX12" fmla="*/ 100012 w 100012"/>
                      <a:gd name="connsiteY12" fmla="*/ 147637 h 190500"/>
                      <a:gd name="connsiteX13" fmla="*/ 88106 w 100012"/>
                      <a:gd name="connsiteY13" fmla="*/ 95250 h 190500"/>
                      <a:gd name="connsiteX14" fmla="*/ 76200 w 100012"/>
                      <a:gd name="connsiteY14" fmla="*/ 59531 h 190500"/>
                      <a:gd name="connsiteX15" fmla="*/ 38100 w 100012"/>
                      <a:gd name="connsiteY15"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12" h="190500">
                        <a:moveTo>
                          <a:pt x="38100" y="0"/>
                        </a:moveTo>
                        <a:lnTo>
                          <a:pt x="52387" y="80962"/>
                        </a:lnTo>
                        <a:lnTo>
                          <a:pt x="33337" y="78581"/>
                        </a:lnTo>
                        <a:lnTo>
                          <a:pt x="7144" y="78581"/>
                        </a:lnTo>
                        <a:lnTo>
                          <a:pt x="0" y="109537"/>
                        </a:lnTo>
                        <a:lnTo>
                          <a:pt x="0" y="145256"/>
                        </a:lnTo>
                        <a:lnTo>
                          <a:pt x="21431" y="142875"/>
                        </a:lnTo>
                        <a:lnTo>
                          <a:pt x="38100" y="119062"/>
                        </a:lnTo>
                        <a:lnTo>
                          <a:pt x="54769" y="107156"/>
                        </a:lnTo>
                        <a:lnTo>
                          <a:pt x="73819" y="145256"/>
                        </a:lnTo>
                        <a:lnTo>
                          <a:pt x="50006" y="190500"/>
                        </a:lnTo>
                        <a:lnTo>
                          <a:pt x="88106" y="169069"/>
                        </a:lnTo>
                        <a:lnTo>
                          <a:pt x="100012" y="147637"/>
                        </a:lnTo>
                        <a:lnTo>
                          <a:pt x="88106" y="95250"/>
                        </a:lnTo>
                        <a:lnTo>
                          <a:pt x="76200" y="59531"/>
                        </a:lnTo>
                        <a:lnTo>
                          <a:pt x="38100"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230" name="Freeform 3125"/>
                <p:cNvSpPr/>
                <p:nvPr/>
              </p:nvSpPr>
              <p:spPr>
                <a:xfrm>
                  <a:off x="1154211" y="6260437"/>
                  <a:ext cx="46049" cy="85661"/>
                </a:xfrm>
                <a:custGeom>
                  <a:avLst/>
                  <a:gdLst>
                    <a:gd name="connsiteX0" fmla="*/ 23813 w 45244"/>
                    <a:gd name="connsiteY0" fmla="*/ 0 h 85725"/>
                    <a:gd name="connsiteX1" fmla="*/ 0 w 45244"/>
                    <a:gd name="connsiteY1" fmla="*/ 52387 h 85725"/>
                    <a:gd name="connsiteX2" fmla="*/ 26194 w 45244"/>
                    <a:gd name="connsiteY2" fmla="*/ 85725 h 85725"/>
                    <a:gd name="connsiteX3" fmla="*/ 45244 w 45244"/>
                    <a:gd name="connsiteY3" fmla="*/ 61912 h 85725"/>
                    <a:gd name="connsiteX4" fmla="*/ 23813 w 45244"/>
                    <a:gd name="connsiteY4" fmla="*/ 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44" h="85725">
                      <a:moveTo>
                        <a:pt x="23813" y="0"/>
                      </a:moveTo>
                      <a:lnTo>
                        <a:pt x="0" y="52387"/>
                      </a:lnTo>
                      <a:lnTo>
                        <a:pt x="26194" y="85725"/>
                      </a:lnTo>
                      <a:lnTo>
                        <a:pt x="45244" y="61912"/>
                      </a:lnTo>
                      <a:lnTo>
                        <a:pt x="23813"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228" name="Freeform 3128"/>
              <p:cNvSpPr/>
              <p:nvPr/>
            </p:nvSpPr>
            <p:spPr>
              <a:xfrm>
                <a:off x="1201207" y="6397753"/>
                <a:ext cx="41285" cy="130078"/>
              </a:xfrm>
              <a:custGeom>
                <a:avLst/>
                <a:gdLst>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34184"/>
                  <a:gd name="connsiteY0" fmla="*/ 0 h 131036"/>
                  <a:gd name="connsiteX1" fmla="*/ 0 w 34184"/>
                  <a:gd name="connsiteY1" fmla="*/ 62670 h 131036"/>
                  <a:gd name="connsiteX2" fmla="*/ 8546 w 34184"/>
                  <a:gd name="connsiteY2" fmla="*/ 94004 h 131036"/>
                  <a:gd name="connsiteX3" fmla="*/ 8546 w 34184"/>
                  <a:gd name="connsiteY3" fmla="*/ 125339 h 131036"/>
                  <a:gd name="connsiteX4" fmla="*/ 25638 w 34184"/>
                  <a:gd name="connsiteY4" fmla="*/ 131036 h 131036"/>
                  <a:gd name="connsiteX5" fmla="*/ 34184 w 34184"/>
                  <a:gd name="connsiteY5" fmla="*/ 102550 h 131036"/>
                  <a:gd name="connsiteX6" fmla="*/ 25638 w 34184"/>
                  <a:gd name="connsiteY6" fmla="*/ 94004 h 131036"/>
                  <a:gd name="connsiteX7" fmla="*/ 34184 w 34184"/>
                  <a:gd name="connsiteY7" fmla="*/ 71215 h 131036"/>
                  <a:gd name="connsiteX8" fmla="*/ 25638 w 34184"/>
                  <a:gd name="connsiteY8" fmla="*/ 54124 h 131036"/>
                  <a:gd name="connsiteX9" fmla="*/ 25638 w 34184"/>
                  <a:gd name="connsiteY9" fmla="*/ 37032 h 131036"/>
                  <a:gd name="connsiteX10" fmla="*/ 25638 w 34184"/>
                  <a:gd name="connsiteY10" fmla="*/ 0 h 131036"/>
                  <a:gd name="connsiteX0" fmla="*/ 25638 w 41339"/>
                  <a:gd name="connsiteY0" fmla="*/ 0 h 131036"/>
                  <a:gd name="connsiteX1" fmla="*/ 0 w 41339"/>
                  <a:gd name="connsiteY1" fmla="*/ 62670 h 131036"/>
                  <a:gd name="connsiteX2" fmla="*/ 8546 w 41339"/>
                  <a:gd name="connsiteY2" fmla="*/ 94004 h 131036"/>
                  <a:gd name="connsiteX3" fmla="*/ 8546 w 41339"/>
                  <a:gd name="connsiteY3" fmla="*/ 125339 h 131036"/>
                  <a:gd name="connsiteX4" fmla="*/ 25638 w 41339"/>
                  <a:gd name="connsiteY4" fmla="*/ 131036 h 131036"/>
                  <a:gd name="connsiteX5" fmla="*/ 34184 w 41339"/>
                  <a:gd name="connsiteY5" fmla="*/ 102550 h 131036"/>
                  <a:gd name="connsiteX6" fmla="*/ 25638 w 41339"/>
                  <a:gd name="connsiteY6" fmla="*/ 94004 h 131036"/>
                  <a:gd name="connsiteX7" fmla="*/ 34184 w 41339"/>
                  <a:gd name="connsiteY7" fmla="*/ 71215 h 131036"/>
                  <a:gd name="connsiteX8" fmla="*/ 25638 w 41339"/>
                  <a:gd name="connsiteY8" fmla="*/ 54124 h 131036"/>
                  <a:gd name="connsiteX9" fmla="*/ 37032 w 41339"/>
                  <a:gd name="connsiteY9" fmla="*/ 37032 h 131036"/>
                  <a:gd name="connsiteX10" fmla="*/ 25638 w 41339"/>
                  <a:gd name="connsiteY10" fmla="*/ 0 h 1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39" h="131036">
                    <a:moveTo>
                      <a:pt x="25638" y="0"/>
                    </a:moveTo>
                    <a:lnTo>
                      <a:pt x="0" y="62670"/>
                    </a:lnTo>
                    <a:lnTo>
                      <a:pt x="8546" y="94004"/>
                    </a:lnTo>
                    <a:lnTo>
                      <a:pt x="8546" y="125339"/>
                    </a:lnTo>
                    <a:lnTo>
                      <a:pt x="25638" y="131036"/>
                    </a:lnTo>
                    <a:lnTo>
                      <a:pt x="34184" y="102550"/>
                    </a:lnTo>
                    <a:lnTo>
                      <a:pt x="25638" y="94004"/>
                    </a:lnTo>
                    <a:lnTo>
                      <a:pt x="34184" y="71215"/>
                    </a:lnTo>
                    <a:lnTo>
                      <a:pt x="25638" y="54124"/>
                    </a:lnTo>
                    <a:cubicBezTo>
                      <a:pt x="25638" y="48427"/>
                      <a:pt x="51275" y="17091"/>
                      <a:pt x="37032" y="37032"/>
                    </a:cubicBezTo>
                    <a:lnTo>
                      <a:pt x="25638"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grpSp>
        <p:nvGrpSpPr>
          <p:cNvPr id="241" name="Group 66"/>
          <p:cNvGrpSpPr>
            <a:grpSpLocks/>
          </p:cNvGrpSpPr>
          <p:nvPr/>
        </p:nvGrpSpPr>
        <p:grpSpPr bwMode="auto">
          <a:xfrm>
            <a:off x="2624924" y="5436503"/>
            <a:ext cx="1513036" cy="785858"/>
            <a:chOff x="2217965" y="5874544"/>
            <a:chExt cx="1375341" cy="795337"/>
          </a:xfrm>
          <a:solidFill>
            <a:schemeClr val="bg1">
              <a:lumMod val="75000"/>
            </a:schemeClr>
          </a:solidFill>
        </p:grpSpPr>
        <p:sp>
          <p:nvSpPr>
            <p:cNvPr id="242" name="Freeform 241"/>
            <p:cNvSpPr/>
            <p:nvPr/>
          </p:nvSpPr>
          <p:spPr>
            <a:xfrm>
              <a:off x="3283616" y="6302435"/>
              <a:ext cx="309690" cy="367446"/>
            </a:xfrm>
            <a:custGeom>
              <a:avLst/>
              <a:gdLst>
                <a:gd name="connsiteX0" fmla="*/ 23812 w 309562"/>
                <a:gd name="connsiteY0" fmla="*/ 0 h 366712"/>
                <a:gd name="connsiteX1" fmla="*/ 50006 w 309562"/>
                <a:gd name="connsiteY1" fmla="*/ 73819 h 366712"/>
                <a:gd name="connsiteX2" fmla="*/ 14287 w 309562"/>
                <a:gd name="connsiteY2" fmla="*/ 126206 h 366712"/>
                <a:gd name="connsiteX3" fmla="*/ 0 w 309562"/>
                <a:gd name="connsiteY3" fmla="*/ 152400 h 366712"/>
                <a:gd name="connsiteX4" fmla="*/ 30956 w 309562"/>
                <a:gd name="connsiteY4" fmla="*/ 195262 h 366712"/>
                <a:gd name="connsiteX5" fmla="*/ 47625 w 309562"/>
                <a:gd name="connsiteY5" fmla="*/ 233362 h 366712"/>
                <a:gd name="connsiteX6" fmla="*/ 61912 w 309562"/>
                <a:gd name="connsiteY6" fmla="*/ 273844 h 366712"/>
                <a:gd name="connsiteX7" fmla="*/ 57150 w 309562"/>
                <a:gd name="connsiteY7" fmla="*/ 333375 h 366712"/>
                <a:gd name="connsiteX8" fmla="*/ 133350 w 309562"/>
                <a:gd name="connsiteY8" fmla="*/ 366712 h 366712"/>
                <a:gd name="connsiteX9" fmla="*/ 147637 w 309562"/>
                <a:gd name="connsiteY9" fmla="*/ 326231 h 366712"/>
                <a:gd name="connsiteX10" fmla="*/ 147637 w 309562"/>
                <a:gd name="connsiteY10" fmla="*/ 309562 h 366712"/>
                <a:gd name="connsiteX11" fmla="*/ 190500 w 309562"/>
                <a:gd name="connsiteY11" fmla="*/ 276225 h 366712"/>
                <a:gd name="connsiteX12" fmla="*/ 209550 w 309562"/>
                <a:gd name="connsiteY12" fmla="*/ 252412 h 366712"/>
                <a:gd name="connsiteX13" fmla="*/ 238125 w 309562"/>
                <a:gd name="connsiteY13" fmla="*/ 261937 h 366712"/>
                <a:gd name="connsiteX14" fmla="*/ 292894 w 309562"/>
                <a:gd name="connsiteY14" fmla="*/ 204787 h 366712"/>
                <a:gd name="connsiteX15" fmla="*/ 309562 w 309562"/>
                <a:gd name="connsiteY15" fmla="*/ 188119 h 366712"/>
                <a:gd name="connsiteX16" fmla="*/ 309562 w 309562"/>
                <a:gd name="connsiteY16" fmla="*/ 173831 h 366712"/>
                <a:gd name="connsiteX17" fmla="*/ 276225 w 309562"/>
                <a:gd name="connsiteY17" fmla="*/ 147637 h 366712"/>
                <a:gd name="connsiteX18" fmla="*/ 257175 w 309562"/>
                <a:gd name="connsiteY18" fmla="*/ 121444 h 366712"/>
                <a:gd name="connsiteX19" fmla="*/ 242887 w 309562"/>
                <a:gd name="connsiteY19" fmla="*/ 123825 h 366712"/>
                <a:gd name="connsiteX20" fmla="*/ 226219 w 309562"/>
                <a:gd name="connsiteY20" fmla="*/ 73819 h 366712"/>
                <a:gd name="connsiteX21" fmla="*/ 173831 w 309562"/>
                <a:gd name="connsiteY21" fmla="*/ 47625 h 366712"/>
                <a:gd name="connsiteX22" fmla="*/ 126206 w 309562"/>
                <a:gd name="connsiteY22" fmla="*/ 35719 h 366712"/>
                <a:gd name="connsiteX23" fmla="*/ 100012 w 309562"/>
                <a:gd name="connsiteY23" fmla="*/ 30956 h 366712"/>
                <a:gd name="connsiteX24" fmla="*/ 23812 w 309562"/>
                <a:gd name="connsiteY24" fmla="*/ 0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562" h="366712">
                  <a:moveTo>
                    <a:pt x="23812" y="0"/>
                  </a:moveTo>
                  <a:lnTo>
                    <a:pt x="50006" y="73819"/>
                  </a:lnTo>
                  <a:lnTo>
                    <a:pt x="14287" y="126206"/>
                  </a:lnTo>
                  <a:lnTo>
                    <a:pt x="0" y="152400"/>
                  </a:lnTo>
                  <a:lnTo>
                    <a:pt x="30956" y="195262"/>
                  </a:lnTo>
                  <a:lnTo>
                    <a:pt x="47625" y="233362"/>
                  </a:lnTo>
                  <a:lnTo>
                    <a:pt x="61912" y="273844"/>
                  </a:lnTo>
                  <a:lnTo>
                    <a:pt x="57150" y="333375"/>
                  </a:lnTo>
                  <a:lnTo>
                    <a:pt x="133350" y="366712"/>
                  </a:lnTo>
                  <a:lnTo>
                    <a:pt x="147637" y="326231"/>
                  </a:lnTo>
                  <a:lnTo>
                    <a:pt x="147637" y="309562"/>
                  </a:lnTo>
                  <a:lnTo>
                    <a:pt x="190500" y="276225"/>
                  </a:lnTo>
                  <a:lnTo>
                    <a:pt x="209550" y="252412"/>
                  </a:lnTo>
                  <a:lnTo>
                    <a:pt x="238125" y="261937"/>
                  </a:lnTo>
                  <a:lnTo>
                    <a:pt x="292894" y="204787"/>
                  </a:lnTo>
                  <a:lnTo>
                    <a:pt x="309562" y="188119"/>
                  </a:lnTo>
                  <a:lnTo>
                    <a:pt x="309562" y="173831"/>
                  </a:lnTo>
                  <a:lnTo>
                    <a:pt x="276225" y="147637"/>
                  </a:lnTo>
                  <a:lnTo>
                    <a:pt x="257175" y="121444"/>
                  </a:lnTo>
                  <a:lnTo>
                    <a:pt x="242887" y="123825"/>
                  </a:lnTo>
                  <a:lnTo>
                    <a:pt x="226219" y="73819"/>
                  </a:lnTo>
                  <a:lnTo>
                    <a:pt x="173831" y="47625"/>
                  </a:lnTo>
                  <a:lnTo>
                    <a:pt x="126206" y="35719"/>
                  </a:lnTo>
                  <a:lnTo>
                    <a:pt x="100012" y="30956"/>
                  </a:lnTo>
                  <a:lnTo>
                    <a:pt x="23812" y="0"/>
                  </a:lnTo>
                  <a:close/>
                </a:path>
              </a:pathLst>
            </a:custGeom>
            <a:grpFill/>
            <a:ln w="12700">
              <a:solidFill>
                <a:srgbClr val="FFFFFF"/>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3" name="Freeform 242"/>
            <p:cNvSpPr/>
            <p:nvPr/>
          </p:nvSpPr>
          <p:spPr>
            <a:xfrm>
              <a:off x="3097802" y="6127461"/>
              <a:ext cx="169932" cy="120891"/>
            </a:xfrm>
            <a:custGeom>
              <a:avLst/>
              <a:gdLst>
                <a:gd name="connsiteX0" fmla="*/ 78582 w 169069"/>
                <a:gd name="connsiteY0" fmla="*/ 121444 h 121444"/>
                <a:gd name="connsiteX1" fmla="*/ 54769 w 169069"/>
                <a:gd name="connsiteY1" fmla="*/ 61913 h 121444"/>
                <a:gd name="connsiteX2" fmla="*/ 23813 w 169069"/>
                <a:gd name="connsiteY2" fmla="*/ 61913 h 121444"/>
                <a:gd name="connsiteX3" fmla="*/ 0 w 169069"/>
                <a:gd name="connsiteY3" fmla="*/ 21432 h 121444"/>
                <a:gd name="connsiteX4" fmla="*/ 16669 w 169069"/>
                <a:gd name="connsiteY4" fmla="*/ 0 h 121444"/>
                <a:gd name="connsiteX5" fmla="*/ 57150 w 169069"/>
                <a:gd name="connsiteY5" fmla="*/ 23813 h 121444"/>
                <a:gd name="connsiteX6" fmla="*/ 102394 w 169069"/>
                <a:gd name="connsiteY6" fmla="*/ 14288 h 121444"/>
                <a:gd name="connsiteX7" fmla="*/ 123825 w 169069"/>
                <a:gd name="connsiteY7" fmla="*/ 28575 h 121444"/>
                <a:gd name="connsiteX8" fmla="*/ 169069 w 169069"/>
                <a:gd name="connsiteY8" fmla="*/ 47625 h 121444"/>
                <a:gd name="connsiteX9" fmla="*/ 169069 w 169069"/>
                <a:gd name="connsiteY9" fmla="*/ 71438 h 121444"/>
                <a:gd name="connsiteX10" fmla="*/ 142875 w 169069"/>
                <a:gd name="connsiteY10" fmla="*/ 95250 h 121444"/>
                <a:gd name="connsiteX11" fmla="*/ 78582 w 169069"/>
                <a:gd name="connsiteY11" fmla="*/ 121444 h 12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069" h="121444">
                  <a:moveTo>
                    <a:pt x="78582" y="121444"/>
                  </a:moveTo>
                  <a:lnTo>
                    <a:pt x="54769" y="61913"/>
                  </a:lnTo>
                  <a:lnTo>
                    <a:pt x="23813" y="61913"/>
                  </a:lnTo>
                  <a:lnTo>
                    <a:pt x="0" y="21432"/>
                  </a:lnTo>
                  <a:lnTo>
                    <a:pt x="16669" y="0"/>
                  </a:lnTo>
                  <a:lnTo>
                    <a:pt x="57150" y="23813"/>
                  </a:lnTo>
                  <a:lnTo>
                    <a:pt x="102394" y="14288"/>
                  </a:lnTo>
                  <a:lnTo>
                    <a:pt x="123825" y="28575"/>
                  </a:lnTo>
                  <a:lnTo>
                    <a:pt x="169069" y="47625"/>
                  </a:lnTo>
                  <a:lnTo>
                    <a:pt x="169069" y="71438"/>
                  </a:lnTo>
                  <a:lnTo>
                    <a:pt x="142875" y="95250"/>
                  </a:lnTo>
                  <a:lnTo>
                    <a:pt x="78582" y="121444"/>
                  </a:lnTo>
                  <a:close/>
                </a:path>
              </a:pathLst>
            </a:custGeom>
            <a:grpFill/>
            <a:ln w="12700">
              <a:solidFill>
                <a:srgbClr val="FFFFFF"/>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4" name="Freeform 243"/>
            <p:cNvSpPr/>
            <p:nvPr/>
          </p:nvSpPr>
          <p:spPr>
            <a:xfrm>
              <a:off x="2705528" y="5981119"/>
              <a:ext cx="139758" cy="127254"/>
            </a:xfrm>
            <a:custGeom>
              <a:avLst/>
              <a:gdLst>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0 w 150019"/>
                <a:gd name="connsiteY9"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30956 w 150019"/>
                <a:gd name="connsiteY9" fmla="*/ 23813 h 119063"/>
                <a:gd name="connsiteX10" fmla="*/ 0 w 150019"/>
                <a:gd name="connsiteY10" fmla="*/ 47625 h 119063"/>
                <a:gd name="connsiteX0" fmla="*/ 0 w 150019"/>
                <a:gd name="connsiteY0" fmla="*/ 47625 h 119063"/>
                <a:gd name="connsiteX1" fmla="*/ 52388 w 150019"/>
                <a:gd name="connsiteY1" fmla="*/ 119063 h 119063"/>
                <a:gd name="connsiteX2" fmla="*/ 92869 w 150019"/>
                <a:gd name="connsiteY2" fmla="*/ 102394 h 119063"/>
                <a:gd name="connsiteX3" fmla="*/ 138113 w 150019"/>
                <a:gd name="connsiteY3" fmla="*/ 111919 h 119063"/>
                <a:gd name="connsiteX4" fmla="*/ 147638 w 150019"/>
                <a:gd name="connsiteY4" fmla="*/ 104775 h 119063"/>
                <a:gd name="connsiteX5" fmla="*/ 150019 w 150019"/>
                <a:gd name="connsiteY5" fmla="*/ 88106 h 119063"/>
                <a:gd name="connsiteX6" fmla="*/ 116681 w 150019"/>
                <a:gd name="connsiteY6" fmla="*/ 66675 h 119063"/>
                <a:gd name="connsiteX7" fmla="*/ 100013 w 150019"/>
                <a:gd name="connsiteY7" fmla="*/ 33338 h 119063"/>
                <a:gd name="connsiteX8" fmla="*/ 66675 w 150019"/>
                <a:gd name="connsiteY8" fmla="*/ 0 h 119063"/>
                <a:gd name="connsiteX9" fmla="*/ 42862 w 150019"/>
                <a:gd name="connsiteY9" fmla="*/ 54769 h 119063"/>
                <a:gd name="connsiteX10" fmla="*/ 0 w 150019"/>
                <a:gd name="connsiteY10" fmla="*/ 47625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35719 w 142876"/>
                <a:gd name="connsiteY9" fmla="*/ 54769 h 119063"/>
                <a:gd name="connsiteX10" fmla="*/ 0 w 142876"/>
                <a:gd name="connsiteY10" fmla="*/ 54769 h 119063"/>
                <a:gd name="connsiteX0" fmla="*/ 0 w 142876"/>
                <a:gd name="connsiteY0" fmla="*/ 54769 h 119063"/>
                <a:gd name="connsiteX1" fmla="*/ 45245 w 142876"/>
                <a:gd name="connsiteY1" fmla="*/ 119063 h 119063"/>
                <a:gd name="connsiteX2" fmla="*/ 85726 w 142876"/>
                <a:gd name="connsiteY2" fmla="*/ 102394 h 119063"/>
                <a:gd name="connsiteX3" fmla="*/ 130970 w 142876"/>
                <a:gd name="connsiteY3" fmla="*/ 111919 h 119063"/>
                <a:gd name="connsiteX4" fmla="*/ 140495 w 142876"/>
                <a:gd name="connsiteY4" fmla="*/ 104775 h 119063"/>
                <a:gd name="connsiteX5" fmla="*/ 142876 w 142876"/>
                <a:gd name="connsiteY5" fmla="*/ 88106 h 119063"/>
                <a:gd name="connsiteX6" fmla="*/ 109538 w 142876"/>
                <a:gd name="connsiteY6" fmla="*/ 66675 h 119063"/>
                <a:gd name="connsiteX7" fmla="*/ 92870 w 142876"/>
                <a:gd name="connsiteY7" fmla="*/ 33338 h 119063"/>
                <a:gd name="connsiteX8" fmla="*/ 59532 w 142876"/>
                <a:gd name="connsiteY8" fmla="*/ 0 h 119063"/>
                <a:gd name="connsiteX9" fmla="*/ 42863 w 142876"/>
                <a:gd name="connsiteY9" fmla="*/ 47625 h 119063"/>
                <a:gd name="connsiteX10" fmla="*/ 0 w 142876"/>
                <a:gd name="connsiteY10" fmla="*/ 54769 h 119063"/>
                <a:gd name="connsiteX0" fmla="*/ 0 w 140495"/>
                <a:gd name="connsiteY0" fmla="*/ 40482 h 119063"/>
                <a:gd name="connsiteX1" fmla="*/ 42864 w 140495"/>
                <a:gd name="connsiteY1" fmla="*/ 119063 h 119063"/>
                <a:gd name="connsiteX2" fmla="*/ 83345 w 140495"/>
                <a:gd name="connsiteY2" fmla="*/ 102394 h 119063"/>
                <a:gd name="connsiteX3" fmla="*/ 128589 w 140495"/>
                <a:gd name="connsiteY3" fmla="*/ 111919 h 119063"/>
                <a:gd name="connsiteX4" fmla="*/ 138114 w 140495"/>
                <a:gd name="connsiteY4" fmla="*/ 104775 h 119063"/>
                <a:gd name="connsiteX5" fmla="*/ 140495 w 140495"/>
                <a:gd name="connsiteY5" fmla="*/ 88106 h 119063"/>
                <a:gd name="connsiteX6" fmla="*/ 107157 w 140495"/>
                <a:gd name="connsiteY6" fmla="*/ 66675 h 119063"/>
                <a:gd name="connsiteX7" fmla="*/ 90489 w 140495"/>
                <a:gd name="connsiteY7" fmla="*/ 33338 h 119063"/>
                <a:gd name="connsiteX8" fmla="*/ 57151 w 140495"/>
                <a:gd name="connsiteY8" fmla="*/ 0 h 119063"/>
                <a:gd name="connsiteX9" fmla="*/ 40482 w 140495"/>
                <a:gd name="connsiteY9" fmla="*/ 47625 h 119063"/>
                <a:gd name="connsiteX10" fmla="*/ 0 w 140495"/>
                <a:gd name="connsiteY10" fmla="*/ 40482 h 119063"/>
                <a:gd name="connsiteX0" fmla="*/ 0 w 140495"/>
                <a:gd name="connsiteY0" fmla="*/ 40482 h 126206"/>
                <a:gd name="connsiteX1" fmla="*/ 42864 w 140495"/>
                <a:gd name="connsiteY1" fmla="*/ 119063 h 126206"/>
                <a:gd name="connsiteX2" fmla="*/ 83345 w 140495"/>
                <a:gd name="connsiteY2" fmla="*/ 126206 h 126206"/>
                <a:gd name="connsiteX3" fmla="*/ 128589 w 140495"/>
                <a:gd name="connsiteY3" fmla="*/ 111919 h 126206"/>
                <a:gd name="connsiteX4" fmla="*/ 138114 w 140495"/>
                <a:gd name="connsiteY4" fmla="*/ 104775 h 126206"/>
                <a:gd name="connsiteX5" fmla="*/ 140495 w 140495"/>
                <a:gd name="connsiteY5" fmla="*/ 88106 h 126206"/>
                <a:gd name="connsiteX6" fmla="*/ 107157 w 140495"/>
                <a:gd name="connsiteY6" fmla="*/ 66675 h 126206"/>
                <a:gd name="connsiteX7" fmla="*/ 90489 w 140495"/>
                <a:gd name="connsiteY7" fmla="*/ 33338 h 126206"/>
                <a:gd name="connsiteX8" fmla="*/ 57151 w 140495"/>
                <a:gd name="connsiteY8" fmla="*/ 0 h 126206"/>
                <a:gd name="connsiteX9" fmla="*/ 40482 w 140495"/>
                <a:gd name="connsiteY9" fmla="*/ 47625 h 126206"/>
                <a:gd name="connsiteX10" fmla="*/ 0 w 140495"/>
                <a:gd name="connsiteY10" fmla="*/ 40482 h 12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95" h="126206">
                  <a:moveTo>
                    <a:pt x="0" y="40482"/>
                  </a:moveTo>
                  <a:lnTo>
                    <a:pt x="42864" y="119063"/>
                  </a:lnTo>
                  <a:lnTo>
                    <a:pt x="83345" y="126206"/>
                  </a:lnTo>
                  <a:lnTo>
                    <a:pt x="128589" y="111919"/>
                  </a:lnTo>
                  <a:lnTo>
                    <a:pt x="138114" y="104775"/>
                  </a:lnTo>
                  <a:lnTo>
                    <a:pt x="140495" y="88106"/>
                  </a:lnTo>
                  <a:lnTo>
                    <a:pt x="107157" y="66675"/>
                  </a:lnTo>
                  <a:lnTo>
                    <a:pt x="90489" y="33338"/>
                  </a:lnTo>
                  <a:lnTo>
                    <a:pt x="57151" y="0"/>
                  </a:lnTo>
                  <a:lnTo>
                    <a:pt x="40482" y="47625"/>
                  </a:lnTo>
                  <a:lnTo>
                    <a:pt x="0" y="40482"/>
                  </a:lnTo>
                  <a:close/>
                </a:path>
              </a:pathLst>
            </a:custGeom>
            <a:grpFill/>
            <a:ln w="12700">
              <a:solidFill>
                <a:srgbClr val="FFFFFF"/>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5" name="Freeform 244"/>
            <p:cNvSpPr/>
            <p:nvPr/>
          </p:nvSpPr>
          <p:spPr>
            <a:xfrm>
              <a:off x="2325959" y="5874544"/>
              <a:ext cx="107994" cy="100212"/>
            </a:xfrm>
            <a:custGeom>
              <a:avLst/>
              <a:gdLst>
                <a:gd name="connsiteX0" fmla="*/ 0 w 107157"/>
                <a:gd name="connsiteY0" fmla="*/ 73819 h 100012"/>
                <a:gd name="connsiteX1" fmla="*/ 64294 w 107157"/>
                <a:gd name="connsiteY1" fmla="*/ 100012 h 100012"/>
                <a:gd name="connsiteX2" fmla="*/ 102394 w 107157"/>
                <a:gd name="connsiteY2" fmla="*/ 88106 h 100012"/>
                <a:gd name="connsiteX3" fmla="*/ 107157 w 107157"/>
                <a:gd name="connsiteY3" fmla="*/ 57150 h 100012"/>
                <a:gd name="connsiteX4" fmla="*/ 107157 w 107157"/>
                <a:gd name="connsiteY4" fmla="*/ 28575 h 100012"/>
                <a:gd name="connsiteX5" fmla="*/ 92869 w 107157"/>
                <a:gd name="connsiteY5" fmla="*/ 2381 h 100012"/>
                <a:gd name="connsiteX6" fmla="*/ 78582 w 107157"/>
                <a:gd name="connsiteY6" fmla="*/ 4762 h 100012"/>
                <a:gd name="connsiteX7" fmla="*/ 57150 w 107157"/>
                <a:gd name="connsiteY7" fmla="*/ 11906 h 100012"/>
                <a:gd name="connsiteX8" fmla="*/ 52388 w 107157"/>
                <a:gd name="connsiteY8" fmla="*/ 0 h 100012"/>
                <a:gd name="connsiteX9" fmla="*/ 16669 w 107157"/>
                <a:gd name="connsiteY9" fmla="*/ 23812 h 100012"/>
                <a:gd name="connsiteX10" fmla="*/ 0 w 107157"/>
                <a:gd name="connsiteY10" fmla="*/ 73819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57" h="100012">
                  <a:moveTo>
                    <a:pt x="0" y="73819"/>
                  </a:moveTo>
                  <a:lnTo>
                    <a:pt x="64294" y="100012"/>
                  </a:lnTo>
                  <a:lnTo>
                    <a:pt x="102394" y="88106"/>
                  </a:lnTo>
                  <a:lnTo>
                    <a:pt x="107157" y="57150"/>
                  </a:lnTo>
                  <a:lnTo>
                    <a:pt x="107157" y="28575"/>
                  </a:lnTo>
                  <a:lnTo>
                    <a:pt x="92869" y="2381"/>
                  </a:lnTo>
                  <a:lnTo>
                    <a:pt x="78582" y="4762"/>
                  </a:lnTo>
                  <a:lnTo>
                    <a:pt x="57150" y="11906"/>
                  </a:lnTo>
                  <a:lnTo>
                    <a:pt x="52388" y="0"/>
                  </a:lnTo>
                  <a:lnTo>
                    <a:pt x="16669" y="23812"/>
                  </a:lnTo>
                  <a:lnTo>
                    <a:pt x="0" y="73819"/>
                  </a:lnTo>
                  <a:close/>
                </a:path>
              </a:pathLst>
            </a:custGeom>
            <a:grpFill/>
            <a:ln w="12700">
              <a:solidFill>
                <a:srgbClr val="FFFFFF"/>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6" name="Freeform 245"/>
            <p:cNvSpPr/>
            <p:nvPr/>
          </p:nvSpPr>
          <p:spPr>
            <a:xfrm>
              <a:off x="2217965" y="5955668"/>
              <a:ext cx="44468" cy="73171"/>
            </a:xfrm>
            <a:custGeom>
              <a:avLst/>
              <a:gdLst>
                <a:gd name="connsiteX0" fmla="*/ 0 w 42863"/>
                <a:gd name="connsiteY0" fmla="*/ 26194 h 26194"/>
                <a:gd name="connsiteX1" fmla="*/ 42863 w 42863"/>
                <a:gd name="connsiteY1" fmla="*/ 0 h 26194"/>
                <a:gd name="connsiteX2" fmla="*/ 0 w 42863"/>
                <a:gd name="connsiteY2" fmla="*/ 26194 h 26194"/>
                <a:gd name="connsiteX0" fmla="*/ 603 w 43819"/>
                <a:gd name="connsiteY0" fmla="*/ 26585 h 48016"/>
                <a:gd name="connsiteX1" fmla="*/ 43466 w 43819"/>
                <a:gd name="connsiteY1" fmla="*/ 391 h 48016"/>
                <a:gd name="connsiteX2" fmla="*/ 19653 w 43819"/>
                <a:gd name="connsiteY2" fmla="*/ 48016 h 48016"/>
                <a:gd name="connsiteX3" fmla="*/ 603 w 43819"/>
                <a:gd name="connsiteY3" fmla="*/ 26585 h 48016"/>
                <a:gd name="connsiteX0" fmla="*/ 1361 w 44335"/>
                <a:gd name="connsiteY0" fmla="*/ 27889 h 75514"/>
                <a:gd name="connsiteX1" fmla="*/ 44224 w 44335"/>
                <a:gd name="connsiteY1" fmla="*/ 1695 h 75514"/>
                <a:gd name="connsiteX2" fmla="*/ 13267 w 44335"/>
                <a:gd name="connsiteY2" fmla="*/ 75514 h 75514"/>
                <a:gd name="connsiteX3" fmla="*/ 1361 w 44335"/>
                <a:gd name="connsiteY3" fmla="*/ 27889 h 75514"/>
                <a:gd name="connsiteX0" fmla="*/ 1361 w 45202"/>
                <a:gd name="connsiteY0" fmla="*/ 27889 h 75682"/>
                <a:gd name="connsiteX1" fmla="*/ 44224 w 45202"/>
                <a:gd name="connsiteY1" fmla="*/ 1695 h 75682"/>
                <a:gd name="connsiteX2" fmla="*/ 29936 w 45202"/>
                <a:gd name="connsiteY2" fmla="*/ 42177 h 75682"/>
                <a:gd name="connsiteX3" fmla="*/ 13267 w 45202"/>
                <a:gd name="connsiteY3" fmla="*/ 75514 h 75682"/>
                <a:gd name="connsiteX4" fmla="*/ 1361 w 45202"/>
                <a:gd name="connsiteY4" fmla="*/ 27889 h 75682"/>
                <a:gd name="connsiteX0" fmla="*/ 1361 w 44448"/>
                <a:gd name="connsiteY0" fmla="*/ 26261 h 74017"/>
                <a:gd name="connsiteX1" fmla="*/ 44224 w 44448"/>
                <a:gd name="connsiteY1" fmla="*/ 67 h 74017"/>
                <a:gd name="connsiteX2" fmla="*/ 18030 w 44448"/>
                <a:gd name="connsiteY2" fmla="*/ 33405 h 74017"/>
                <a:gd name="connsiteX3" fmla="*/ 13267 w 44448"/>
                <a:gd name="connsiteY3" fmla="*/ 73886 h 74017"/>
                <a:gd name="connsiteX4" fmla="*/ 1361 w 44448"/>
                <a:gd name="connsiteY4" fmla="*/ 26261 h 74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8" h="74017">
                  <a:moveTo>
                    <a:pt x="1361" y="26261"/>
                  </a:moveTo>
                  <a:cubicBezTo>
                    <a:pt x="6520" y="13958"/>
                    <a:pt x="41446" y="-1124"/>
                    <a:pt x="44224" y="67"/>
                  </a:cubicBezTo>
                  <a:cubicBezTo>
                    <a:pt x="47002" y="1258"/>
                    <a:pt x="23189" y="21102"/>
                    <a:pt x="18030" y="33405"/>
                  </a:cubicBezTo>
                  <a:cubicBezTo>
                    <a:pt x="12871" y="45708"/>
                    <a:pt x="18029" y="76267"/>
                    <a:pt x="13267" y="73886"/>
                  </a:cubicBezTo>
                  <a:cubicBezTo>
                    <a:pt x="6917" y="66742"/>
                    <a:pt x="-3798" y="38564"/>
                    <a:pt x="1361" y="26261"/>
                  </a:cubicBezTo>
                  <a:close/>
                </a:path>
              </a:pathLst>
            </a:custGeom>
            <a:grpFill/>
            <a:ln w="12700">
              <a:solidFill>
                <a:srgbClr val="FFFFFF"/>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7" name="Freeform 246"/>
            <p:cNvSpPr/>
            <p:nvPr/>
          </p:nvSpPr>
          <p:spPr>
            <a:xfrm>
              <a:off x="2934222" y="6076559"/>
              <a:ext cx="149286" cy="50902"/>
            </a:xfrm>
            <a:custGeom>
              <a:avLst/>
              <a:gdLst>
                <a:gd name="connsiteX0" fmla="*/ 0 w 133350"/>
                <a:gd name="connsiteY0" fmla="*/ 9525 h 47625"/>
                <a:gd name="connsiteX1" fmla="*/ 38100 w 133350"/>
                <a:gd name="connsiteY1" fmla="*/ 47625 h 47625"/>
                <a:gd name="connsiteX2" fmla="*/ 59531 w 133350"/>
                <a:gd name="connsiteY2" fmla="*/ 40481 h 47625"/>
                <a:gd name="connsiteX3" fmla="*/ 73819 w 133350"/>
                <a:gd name="connsiteY3" fmla="*/ 47625 h 47625"/>
                <a:gd name="connsiteX4" fmla="*/ 100012 w 133350"/>
                <a:gd name="connsiteY4" fmla="*/ 45244 h 47625"/>
                <a:gd name="connsiteX5" fmla="*/ 133350 w 133350"/>
                <a:gd name="connsiteY5" fmla="*/ 26194 h 47625"/>
                <a:gd name="connsiteX6" fmla="*/ 119062 w 133350"/>
                <a:gd name="connsiteY6" fmla="*/ 14288 h 47625"/>
                <a:gd name="connsiteX7" fmla="*/ 83344 w 133350"/>
                <a:gd name="connsiteY7" fmla="*/ 21431 h 47625"/>
                <a:gd name="connsiteX8" fmla="*/ 64294 w 133350"/>
                <a:gd name="connsiteY8" fmla="*/ 0 h 47625"/>
                <a:gd name="connsiteX9" fmla="*/ 57150 w 133350"/>
                <a:gd name="connsiteY9" fmla="*/ 19050 h 47625"/>
                <a:gd name="connsiteX10" fmla="*/ 0 w 133350"/>
                <a:gd name="connsiteY10" fmla="*/ 9525 h 47625"/>
                <a:gd name="connsiteX0" fmla="*/ 0 w 133350"/>
                <a:gd name="connsiteY0" fmla="*/ 9525 h 47625"/>
                <a:gd name="connsiteX1" fmla="*/ 21431 w 133350"/>
                <a:gd name="connsiteY1" fmla="*/ 30956 h 47625"/>
                <a:gd name="connsiteX2" fmla="*/ 38100 w 133350"/>
                <a:gd name="connsiteY2" fmla="*/ 47625 h 47625"/>
                <a:gd name="connsiteX3" fmla="*/ 59531 w 133350"/>
                <a:gd name="connsiteY3" fmla="*/ 40481 h 47625"/>
                <a:gd name="connsiteX4" fmla="*/ 73819 w 133350"/>
                <a:gd name="connsiteY4" fmla="*/ 47625 h 47625"/>
                <a:gd name="connsiteX5" fmla="*/ 100012 w 133350"/>
                <a:gd name="connsiteY5" fmla="*/ 45244 h 47625"/>
                <a:gd name="connsiteX6" fmla="*/ 133350 w 133350"/>
                <a:gd name="connsiteY6" fmla="*/ 26194 h 47625"/>
                <a:gd name="connsiteX7" fmla="*/ 119062 w 133350"/>
                <a:gd name="connsiteY7" fmla="*/ 14288 h 47625"/>
                <a:gd name="connsiteX8" fmla="*/ 83344 w 133350"/>
                <a:gd name="connsiteY8" fmla="*/ 21431 h 47625"/>
                <a:gd name="connsiteX9" fmla="*/ 64294 w 133350"/>
                <a:gd name="connsiteY9" fmla="*/ 0 h 47625"/>
                <a:gd name="connsiteX10" fmla="*/ 57150 w 133350"/>
                <a:gd name="connsiteY10" fmla="*/ 19050 h 47625"/>
                <a:gd name="connsiteX11" fmla="*/ 0 w 133350"/>
                <a:gd name="connsiteY11" fmla="*/ 9525 h 47625"/>
                <a:gd name="connsiteX0" fmla="*/ 16669 w 150019"/>
                <a:gd name="connsiteY0" fmla="*/ 9525 h 50006"/>
                <a:gd name="connsiteX1" fmla="*/ 0 w 150019"/>
                <a:gd name="connsiteY1" fmla="*/ 50006 h 50006"/>
                <a:gd name="connsiteX2" fmla="*/ 54769 w 150019"/>
                <a:gd name="connsiteY2" fmla="*/ 47625 h 50006"/>
                <a:gd name="connsiteX3" fmla="*/ 76200 w 150019"/>
                <a:gd name="connsiteY3" fmla="*/ 40481 h 50006"/>
                <a:gd name="connsiteX4" fmla="*/ 90488 w 150019"/>
                <a:gd name="connsiteY4" fmla="*/ 47625 h 50006"/>
                <a:gd name="connsiteX5" fmla="*/ 116681 w 150019"/>
                <a:gd name="connsiteY5" fmla="*/ 45244 h 50006"/>
                <a:gd name="connsiteX6" fmla="*/ 150019 w 150019"/>
                <a:gd name="connsiteY6" fmla="*/ 26194 h 50006"/>
                <a:gd name="connsiteX7" fmla="*/ 135731 w 150019"/>
                <a:gd name="connsiteY7" fmla="*/ 14288 h 50006"/>
                <a:gd name="connsiteX8" fmla="*/ 100013 w 150019"/>
                <a:gd name="connsiteY8" fmla="*/ 21431 h 50006"/>
                <a:gd name="connsiteX9" fmla="*/ 80963 w 150019"/>
                <a:gd name="connsiteY9" fmla="*/ 0 h 50006"/>
                <a:gd name="connsiteX10" fmla="*/ 73819 w 150019"/>
                <a:gd name="connsiteY10" fmla="*/ 19050 h 50006"/>
                <a:gd name="connsiteX11" fmla="*/ 16669 w 150019"/>
                <a:gd name="connsiteY11" fmla="*/ 9525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019" h="50006">
                  <a:moveTo>
                    <a:pt x="16669" y="9525"/>
                  </a:moveTo>
                  <a:lnTo>
                    <a:pt x="0" y="50006"/>
                  </a:lnTo>
                  <a:lnTo>
                    <a:pt x="54769" y="47625"/>
                  </a:lnTo>
                  <a:lnTo>
                    <a:pt x="76200" y="40481"/>
                  </a:lnTo>
                  <a:lnTo>
                    <a:pt x="90488" y="47625"/>
                  </a:lnTo>
                  <a:lnTo>
                    <a:pt x="116681" y="45244"/>
                  </a:lnTo>
                  <a:lnTo>
                    <a:pt x="150019" y="26194"/>
                  </a:lnTo>
                  <a:lnTo>
                    <a:pt x="135731" y="14288"/>
                  </a:lnTo>
                  <a:lnTo>
                    <a:pt x="100013" y="21431"/>
                  </a:lnTo>
                  <a:lnTo>
                    <a:pt x="80963" y="0"/>
                  </a:lnTo>
                  <a:lnTo>
                    <a:pt x="73819" y="19050"/>
                  </a:lnTo>
                  <a:lnTo>
                    <a:pt x="16669" y="9525"/>
                  </a:lnTo>
                  <a:close/>
                </a:path>
              </a:pathLst>
            </a:custGeom>
            <a:grpFill/>
            <a:ln w="12700">
              <a:solidFill>
                <a:srgbClr val="FFFFFF"/>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8" name="Freeform 247"/>
            <p:cNvSpPr/>
            <p:nvPr/>
          </p:nvSpPr>
          <p:spPr>
            <a:xfrm>
              <a:off x="3007277" y="6160865"/>
              <a:ext cx="65115" cy="57264"/>
            </a:xfrm>
            <a:custGeom>
              <a:avLst/>
              <a:gdLst>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0 w 64294"/>
                <a:gd name="connsiteY4" fmla="*/ 0 h 52388"/>
                <a:gd name="connsiteX0" fmla="*/ 0 w 64294"/>
                <a:gd name="connsiteY0" fmla="*/ 0 h 52388"/>
                <a:gd name="connsiteX1" fmla="*/ 21431 w 64294"/>
                <a:gd name="connsiteY1" fmla="*/ 52388 h 52388"/>
                <a:gd name="connsiteX2" fmla="*/ 42862 w 64294"/>
                <a:gd name="connsiteY2" fmla="*/ 50007 h 52388"/>
                <a:gd name="connsiteX3" fmla="*/ 64294 w 64294"/>
                <a:gd name="connsiteY3" fmla="*/ 28575 h 52388"/>
                <a:gd name="connsiteX4" fmla="*/ 26194 w 64294"/>
                <a:gd name="connsiteY4" fmla="*/ 9525 h 52388"/>
                <a:gd name="connsiteX5" fmla="*/ 0 w 64294"/>
                <a:gd name="connsiteY5" fmla="*/ 0 h 52388"/>
                <a:gd name="connsiteX0" fmla="*/ 0 w 64294"/>
                <a:gd name="connsiteY0" fmla="*/ 4762 h 57150"/>
                <a:gd name="connsiteX1" fmla="*/ 21431 w 64294"/>
                <a:gd name="connsiteY1" fmla="*/ 57150 h 57150"/>
                <a:gd name="connsiteX2" fmla="*/ 42862 w 64294"/>
                <a:gd name="connsiteY2" fmla="*/ 54769 h 57150"/>
                <a:gd name="connsiteX3" fmla="*/ 64294 w 64294"/>
                <a:gd name="connsiteY3" fmla="*/ 33337 h 57150"/>
                <a:gd name="connsiteX4" fmla="*/ 28576 w 64294"/>
                <a:gd name="connsiteY4" fmla="*/ 0 h 57150"/>
                <a:gd name="connsiteX5" fmla="*/ 0 w 64294"/>
                <a:gd name="connsiteY5" fmla="*/ 476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4" h="57150">
                  <a:moveTo>
                    <a:pt x="0" y="4762"/>
                  </a:moveTo>
                  <a:lnTo>
                    <a:pt x="21431" y="57150"/>
                  </a:lnTo>
                  <a:lnTo>
                    <a:pt x="42862" y="54769"/>
                  </a:lnTo>
                  <a:lnTo>
                    <a:pt x="64294" y="33337"/>
                  </a:lnTo>
                  <a:lnTo>
                    <a:pt x="28576" y="0"/>
                  </a:lnTo>
                  <a:lnTo>
                    <a:pt x="0" y="4762"/>
                  </a:lnTo>
                  <a:close/>
                </a:path>
              </a:pathLst>
            </a:custGeom>
            <a:grpFill/>
            <a:ln w="12700">
              <a:solidFill>
                <a:srgbClr val="FFFFFF"/>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9" name="Freeform 248"/>
            <p:cNvSpPr/>
            <p:nvPr/>
          </p:nvSpPr>
          <p:spPr>
            <a:xfrm>
              <a:off x="3107331" y="6235626"/>
              <a:ext cx="38116" cy="31813"/>
            </a:xfrm>
            <a:custGeom>
              <a:avLst/>
              <a:gdLst>
                <a:gd name="connsiteX0" fmla="*/ 0 w 9525"/>
                <a:gd name="connsiteY0" fmla="*/ 0 h 23813"/>
                <a:gd name="connsiteX1" fmla="*/ 9525 w 9525"/>
                <a:gd name="connsiteY1" fmla="*/ 23813 h 23813"/>
                <a:gd name="connsiteX2" fmla="*/ 0 w 9525"/>
                <a:gd name="connsiteY2" fmla="*/ 0 h 23813"/>
                <a:gd name="connsiteX0" fmla="*/ 414 w 10422"/>
                <a:gd name="connsiteY0" fmla="*/ 0 h 11276"/>
                <a:gd name="connsiteX1" fmla="*/ 10414 w 10422"/>
                <a:gd name="connsiteY1" fmla="*/ 10000 h 11276"/>
                <a:gd name="connsiteX2" fmla="*/ 2080 w 10422"/>
                <a:gd name="connsiteY2" fmla="*/ 10000 h 11276"/>
                <a:gd name="connsiteX3" fmla="*/ 414 w 10422"/>
                <a:gd name="connsiteY3" fmla="*/ 0 h 11276"/>
                <a:gd name="connsiteX0" fmla="*/ 4640 w 8508"/>
                <a:gd name="connsiteY0" fmla="*/ 0 h 6867"/>
                <a:gd name="connsiteX1" fmla="*/ 8390 w 8508"/>
                <a:gd name="connsiteY1" fmla="*/ 5833 h 6867"/>
                <a:gd name="connsiteX2" fmla="*/ 56 w 8508"/>
                <a:gd name="connsiteY2" fmla="*/ 5833 h 6867"/>
                <a:gd name="connsiteX3" fmla="*/ 4640 w 8508"/>
                <a:gd name="connsiteY3" fmla="*/ 0 h 6867"/>
              </a:gdLst>
              <a:ahLst/>
              <a:cxnLst>
                <a:cxn ang="0">
                  <a:pos x="connsiteX0" y="connsiteY0"/>
                </a:cxn>
                <a:cxn ang="0">
                  <a:pos x="connsiteX1" y="connsiteY1"/>
                </a:cxn>
                <a:cxn ang="0">
                  <a:pos x="connsiteX2" y="connsiteY2"/>
                </a:cxn>
                <a:cxn ang="0">
                  <a:pos x="connsiteX3" y="connsiteY3"/>
                </a:cxn>
              </a:cxnLst>
              <a:rect l="l" t="t" r="r" b="b"/>
              <a:pathLst>
                <a:path w="8508" h="6867">
                  <a:moveTo>
                    <a:pt x="4640" y="0"/>
                  </a:moveTo>
                  <a:cubicBezTo>
                    <a:pt x="6029" y="0"/>
                    <a:pt x="9154" y="4861"/>
                    <a:pt x="8390" y="5833"/>
                  </a:cubicBezTo>
                  <a:cubicBezTo>
                    <a:pt x="7626" y="6805"/>
                    <a:pt x="2139" y="7569"/>
                    <a:pt x="56" y="5833"/>
                  </a:cubicBezTo>
                  <a:cubicBezTo>
                    <a:pt x="-499" y="2500"/>
                    <a:pt x="3251" y="0"/>
                    <a:pt x="4640" y="0"/>
                  </a:cubicBezTo>
                  <a:close/>
                </a:path>
              </a:pathLst>
            </a:custGeom>
            <a:grpFill/>
            <a:ln w="12700">
              <a:solidFill>
                <a:srgbClr val="FFFFFF"/>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250" name="Tekstboks 486"/>
          <p:cNvSpPr txBox="1">
            <a:spLocks noChangeArrowheads="1"/>
          </p:cNvSpPr>
          <p:nvPr/>
        </p:nvSpPr>
        <p:spPr bwMode="auto">
          <a:xfrm>
            <a:off x="1031518" y="5039221"/>
            <a:ext cx="317716"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defTabSz="457200">
              <a:defRPr sz="3200">
                <a:solidFill>
                  <a:schemeClr val="tx1"/>
                </a:solidFill>
                <a:latin typeface="Arial" charset="0"/>
              </a:defRPr>
            </a:lvl1pPr>
            <a:lvl2pPr defTabSz="457200">
              <a:defRPr sz="2800">
                <a:solidFill>
                  <a:schemeClr val="tx1"/>
                </a:solidFill>
                <a:latin typeface="Arial" charset="0"/>
              </a:defRPr>
            </a:lvl2pPr>
            <a:lvl3pPr defTabSz="457200">
              <a:defRPr sz="2400">
                <a:solidFill>
                  <a:schemeClr val="tx1"/>
                </a:solidFill>
                <a:latin typeface="Arial" charset="0"/>
              </a:defRPr>
            </a:lvl3pPr>
            <a:lvl4pPr defTabSz="457200">
              <a:defRPr sz="2000">
                <a:solidFill>
                  <a:schemeClr val="tx1"/>
                </a:solidFill>
                <a:latin typeface="Arial" charset="0"/>
              </a:defRPr>
            </a:lvl4pPr>
            <a:lvl5pPr defTabSz="457200">
              <a:defRPr sz="2000">
                <a:solidFill>
                  <a:schemeClr val="tx1"/>
                </a:solidFill>
                <a:latin typeface="Arial" charset="0"/>
              </a:defRPr>
            </a:lvl5pPr>
            <a:lvl6pPr defTabSz="457200" eaLnBrk="0" hangingPunct="0">
              <a:defRPr sz="2000">
                <a:solidFill>
                  <a:schemeClr val="tx1"/>
                </a:solidFill>
                <a:latin typeface="Arial" charset="0"/>
              </a:defRPr>
            </a:lvl6pPr>
            <a:lvl7pPr defTabSz="457200" eaLnBrk="0" hangingPunct="0">
              <a:defRPr sz="2000">
                <a:solidFill>
                  <a:schemeClr val="tx1"/>
                </a:solidFill>
                <a:latin typeface="Arial" charset="0"/>
              </a:defRPr>
            </a:lvl7pPr>
            <a:lvl8pPr defTabSz="457200" eaLnBrk="0" hangingPunct="0">
              <a:defRPr sz="2000">
                <a:solidFill>
                  <a:schemeClr val="tx1"/>
                </a:solidFill>
                <a:latin typeface="Arial" charset="0"/>
              </a:defRPr>
            </a:lvl8pPr>
            <a:lvl9pPr defTabSz="457200" eaLnBrk="0" hangingPunct="0">
              <a:defRPr sz="2000">
                <a:solidFill>
                  <a:schemeClr val="tx1"/>
                </a:solidFill>
                <a:latin typeface="Arial" charset="0"/>
              </a:defRPr>
            </a:lvl9pPr>
          </a:lstStyle>
          <a:p>
            <a:r>
              <a:rPr lang="da-DK" altLang="en-US" sz="900" b="1">
                <a:solidFill>
                  <a:schemeClr val="bg1"/>
                </a:solidFill>
                <a:latin typeface="Calibri" pitchFamily="34" charset="0"/>
                <a:ea typeface="MS PGothic" pitchFamily="34" charset="-128"/>
                <a:cs typeface="Calibri" pitchFamily="34" charset="0"/>
              </a:rPr>
              <a:t>AK</a:t>
            </a:r>
          </a:p>
        </p:txBody>
      </p:sp>
      <p:sp>
        <p:nvSpPr>
          <p:cNvPr id="251" name="Tekstboks 486"/>
          <p:cNvSpPr txBox="1">
            <a:spLocks noChangeArrowheads="1"/>
          </p:cNvSpPr>
          <p:nvPr/>
        </p:nvSpPr>
        <p:spPr bwMode="auto">
          <a:xfrm>
            <a:off x="3799012" y="5665103"/>
            <a:ext cx="287258" cy="2308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defTabSz="457200">
              <a:defRPr sz="3200">
                <a:solidFill>
                  <a:schemeClr val="tx1"/>
                </a:solidFill>
                <a:latin typeface="Arial" charset="0"/>
              </a:defRPr>
            </a:lvl1pPr>
            <a:lvl2pPr defTabSz="457200">
              <a:defRPr sz="2800">
                <a:solidFill>
                  <a:schemeClr val="tx1"/>
                </a:solidFill>
                <a:latin typeface="Arial" charset="0"/>
              </a:defRPr>
            </a:lvl2pPr>
            <a:lvl3pPr defTabSz="457200">
              <a:defRPr sz="2400">
                <a:solidFill>
                  <a:schemeClr val="tx1"/>
                </a:solidFill>
                <a:latin typeface="Arial" charset="0"/>
              </a:defRPr>
            </a:lvl3pPr>
            <a:lvl4pPr defTabSz="457200">
              <a:defRPr sz="2000">
                <a:solidFill>
                  <a:schemeClr val="tx1"/>
                </a:solidFill>
                <a:latin typeface="Arial" charset="0"/>
              </a:defRPr>
            </a:lvl4pPr>
            <a:lvl5pPr defTabSz="457200">
              <a:defRPr sz="2000">
                <a:solidFill>
                  <a:schemeClr val="tx1"/>
                </a:solidFill>
                <a:latin typeface="Arial" charset="0"/>
              </a:defRPr>
            </a:lvl5pPr>
            <a:lvl6pPr defTabSz="457200" eaLnBrk="0" hangingPunct="0">
              <a:defRPr sz="2000">
                <a:solidFill>
                  <a:schemeClr val="tx1"/>
                </a:solidFill>
                <a:latin typeface="Arial" charset="0"/>
              </a:defRPr>
            </a:lvl6pPr>
            <a:lvl7pPr defTabSz="457200" eaLnBrk="0" hangingPunct="0">
              <a:defRPr sz="2000">
                <a:solidFill>
                  <a:schemeClr val="tx1"/>
                </a:solidFill>
                <a:latin typeface="Arial" charset="0"/>
              </a:defRPr>
            </a:lvl7pPr>
            <a:lvl8pPr defTabSz="457200" eaLnBrk="0" hangingPunct="0">
              <a:defRPr sz="2000">
                <a:solidFill>
                  <a:schemeClr val="tx1"/>
                </a:solidFill>
                <a:latin typeface="Arial" charset="0"/>
              </a:defRPr>
            </a:lvl8pPr>
            <a:lvl9pPr defTabSz="457200" eaLnBrk="0" hangingPunct="0">
              <a:defRPr sz="2000">
                <a:solidFill>
                  <a:schemeClr val="tx1"/>
                </a:solidFill>
                <a:latin typeface="Arial" charset="0"/>
              </a:defRPr>
            </a:lvl9pPr>
          </a:lstStyle>
          <a:p>
            <a:r>
              <a:rPr lang="da-DK" altLang="en-US" sz="900" b="1">
                <a:solidFill>
                  <a:srgbClr val="171717"/>
                </a:solidFill>
                <a:latin typeface="Calibri" pitchFamily="34" charset="0"/>
                <a:ea typeface="MS PGothic" pitchFamily="34" charset="-128"/>
                <a:cs typeface="Calibri" pitchFamily="34" charset="0"/>
              </a:rPr>
              <a:t>HI</a:t>
            </a:r>
          </a:p>
        </p:txBody>
      </p:sp>
      <p:grpSp>
        <p:nvGrpSpPr>
          <p:cNvPr id="372" name="Group 371"/>
          <p:cNvGrpSpPr/>
          <p:nvPr/>
        </p:nvGrpSpPr>
        <p:grpSpPr>
          <a:xfrm>
            <a:off x="1298543" y="1757678"/>
            <a:ext cx="6890166" cy="2098032"/>
            <a:chOff x="1067089" y="963844"/>
            <a:chExt cx="6890166" cy="2098032"/>
          </a:xfrm>
        </p:grpSpPr>
        <p:sp>
          <p:nvSpPr>
            <p:cNvPr id="363" name="4-Point Star 362"/>
            <p:cNvSpPr>
              <a:spLocks noChangeAspect="1"/>
            </p:cNvSpPr>
            <p:nvPr/>
          </p:nvSpPr>
          <p:spPr>
            <a:xfrm>
              <a:off x="7628071" y="1488151"/>
              <a:ext cx="329184" cy="329184"/>
            </a:xfrm>
            <a:prstGeom prst="star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6" name="4-Point Star 365"/>
            <p:cNvSpPr>
              <a:spLocks noChangeAspect="1"/>
            </p:cNvSpPr>
            <p:nvPr/>
          </p:nvSpPr>
          <p:spPr>
            <a:xfrm>
              <a:off x="6304466" y="2732692"/>
              <a:ext cx="329184" cy="329184"/>
            </a:xfrm>
            <a:prstGeom prst="star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a:p>
              <a:pPr algn="ctr"/>
              <a:endParaRPr lang="en-US"/>
            </a:p>
          </p:txBody>
        </p:sp>
        <p:sp>
          <p:nvSpPr>
            <p:cNvPr id="367" name="4-Point Star 366"/>
            <p:cNvSpPr>
              <a:spLocks noChangeAspect="1"/>
            </p:cNvSpPr>
            <p:nvPr/>
          </p:nvSpPr>
          <p:spPr>
            <a:xfrm>
              <a:off x="5584871" y="2721833"/>
              <a:ext cx="329184" cy="329184"/>
            </a:xfrm>
            <a:prstGeom prst="star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8" name="4-Point Star 367"/>
            <p:cNvSpPr>
              <a:spLocks noChangeAspect="1"/>
            </p:cNvSpPr>
            <p:nvPr/>
          </p:nvSpPr>
          <p:spPr>
            <a:xfrm>
              <a:off x="6208219" y="2024906"/>
              <a:ext cx="329184" cy="329184"/>
            </a:xfrm>
            <a:prstGeom prst="star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9" name="4-Point Star 368"/>
            <p:cNvSpPr>
              <a:spLocks noChangeAspect="1"/>
            </p:cNvSpPr>
            <p:nvPr/>
          </p:nvSpPr>
          <p:spPr>
            <a:xfrm>
              <a:off x="1067089" y="963844"/>
              <a:ext cx="329184" cy="329184"/>
            </a:xfrm>
            <a:prstGeom prst="star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0" name="4-Point Star 369"/>
            <p:cNvSpPr>
              <a:spLocks noChangeAspect="1"/>
            </p:cNvSpPr>
            <p:nvPr/>
          </p:nvSpPr>
          <p:spPr>
            <a:xfrm>
              <a:off x="5956852" y="2225746"/>
              <a:ext cx="329184" cy="329184"/>
            </a:xfrm>
            <a:prstGeom prst="star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1" name="4-Point Star 370"/>
            <p:cNvSpPr>
              <a:spLocks noChangeAspect="1"/>
            </p:cNvSpPr>
            <p:nvPr/>
          </p:nvSpPr>
          <p:spPr>
            <a:xfrm>
              <a:off x="6450181" y="2522437"/>
              <a:ext cx="329184" cy="329184"/>
            </a:xfrm>
            <a:prstGeom prst="star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1" name="Group 380"/>
          <p:cNvGrpSpPr>
            <a:grpSpLocks noChangeAspect="1"/>
          </p:cNvGrpSpPr>
          <p:nvPr/>
        </p:nvGrpSpPr>
        <p:grpSpPr>
          <a:xfrm>
            <a:off x="2496909" y="1693288"/>
            <a:ext cx="6033659" cy="3627313"/>
            <a:chOff x="2265454" y="899453"/>
            <a:chExt cx="6033659" cy="3627313"/>
          </a:xfrm>
          <a:solidFill>
            <a:srgbClr val="307BFF"/>
          </a:solidFill>
        </p:grpSpPr>
        <p:sp>
          <p:nvSpPr>
            <p:cNvPr id="376" name="8-Point Star 375"/>
            <p:cNvSpPr>
              <a:spLocks noChangeAspect="1"/>
            </p:cNvSpPr>
            <p:nvPr/>
          </p:nvSpPr>
          <p:spPr>
            <a:xfrm>
              <a:off x="6629701" y="3555612"/>
              <a:ext cx="256032" cy="256032"/>
            </a:xfrm>
            <a:prstGeom prst="star8">
              <a:avLst/>
            </a:prstGeom>
            <a:grp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7" name="8-Point Star 376"/>
            <p:cNvSpPr>
              <a:spLocks noChangeAspect="1"/>
            </p:cNvSpPr>
            <p:nvPr/>
          </p:nvSpPr>
          <p:spPr>
            <a:xfrm>
              <a:off x="5528758" y="4270734"/>
              <a:ext cx="256032" cy="256032"/>
            </a:xfrm>
            <a:prstGeom prst="star8">
              <a:avLst/>
            </a:prstGeom>
            <a:grp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8" name="8-Point Star 377"/>
            <p:cNvSpPr>
              <a:spLocks noChangeAspect="1"/>
            </p:cNvSpPr>
            <p:nvPr/>
          </p:nvSpPr>
          <p:spPr>
            <a:xfrm>
              <a:off x="2265454" y="3705304"/>
              <a:ext cx="256032" cy="256032"/>
            </a:xfrm>
            <a:prstGeom prst="star8">
              <a:avLst/>
            </a:prstGeom>
            <a:grp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9" name="8-Point Star 378"/>
            <p:cNvSpPr>
              <a:spLocks noChangeAspect="1"/>
            </p:cNvSpPr>
            <p:nvPr/>
          </p:nvSpPr>
          <p:spPr>
            <a:xfrm>
              <a:off x="8043081" y="899453"/>
              <a:ext cx="256032" cy="256032"/>
            </a:xfrm>
            <a:prstGeom prst="star8">
              <a:avLst/>
            </a:prstGeom>
            <a:grp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0" name="Group 389"/>
          <p:cNvGrpSpPr>
            <a:grpSpLocks noChangeAspect="1"/>
          </p:cNvGrpSpPr>
          <p:nvPr/>
        </p:nvGrpSpPr>
        <p:grpSpPr>
          <a:xfrm>
            <a:off x="2565940" y="2434059"/>
            <a:ext cx="5890711" cy="3764445"/>
            <a:chOff x="2334485" y="1640224"/>
            <a:chExt cx="5890711" cy="3764445"/>
          </a:xfrm>
        </p:grpSpPr>
        <p:sp>
          <p:nvSpPr>
            <p:cNvPr id="382" name="5-Point Star 381"/>
            <p:cNvSpPr>
              <a:spLocks noChangeAspect="1"/>
            </p:cNvSpPr>
            <p:nvPr/>
          </p:nvSpPr>
          <p:spPr>
            <a:xfrm>
              <a:off x="7920580" y="1640224"/>
              <a:ext cx="304616" cy="304800"/>
            </a:xfrm>
            <a:prstGeom prst="star5">
              <a:avLst/>
            </a:prstGeom>
            <a:solidFill>
              <a:srgbClr val="9425C9"/>
            </a:solidFill>
            <a:ln>
              <a:solidFill>
                <a:srgbClr val="9425C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3" name="5-Point Star 382"/>
            <p:cNvSpPr>
              <a:spLocks noChangeAspect="1"/>
            </p:cNvSpPr>
            <p:nvPr/>
          </p:nvSpPr>
          <p:spPr>
            <a:xfrm>
              <a:off x="3179637" y="2895803"/>
              <a:ext cx="304616" cy="304800"/>
            </a:xfrm>
            <a:prstGeom prst="star5">
              <a:avLst/>
            </a:prstGeom>
            <a:solidFill>
              <a:srgbClr val="9425C9"/>
            </a:solidFill>
            <a:ln>
              <a:solidFill>
                <a:srgbClr val="9425C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4" name="5-Point Star 383"/>
            <p:cNvSpPr>
              <a:spLocks noChangeAspect="1"/>
            </p:cNvSpPr>
            <p:nvPr/>
          </p:nvSpPr>
          <p:spPr>
            <a:xfrm>
              <a:off x="6160825" y="3211178"/>
              <a:ext cx="304616" cy="304800"/>
            </a:xfrm>
            <a:prstGeom prst="star5">
              <a:avLst/>
            </a:prstGeom>
            <a:solidFill>
              <a:srgbClr val="9425C9"/>
            </a:solidFill>
            <a:ln>
              <a:solidFill>
                <a:srgbClr val="9425C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5" name="5-Point Star 384"/>
            <p:cNvSpPr>
              <a:spLocks noChangeAspect="1"/>
            </p:cNvSpPr>
            <p:nvPr/>
          </p:nvSpPr>
          <p:spPr>
            <a:xfrm>
              <a:off x="3548339" y="5099869"/>
              <a:ext cx="304620" cy="304800"/>
            </a:xfrm>
            <a:prstGeom prst="star5">
              <a:avLst/>
            </a:prstGeom>
            <a:solidFill>
              <a:srgbClr val="9425C9"/>
            </a:solidFill>
            <a:ln>
              <a:solidFill>
                <a:srgbClr val="9425C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6" name="5-Point Star 385"/>
            <p:cNvSpPr>
              <a:spLocks noChangeAspect="1"/>
            </p:cNvSpPr>
            <p:nvPr/>
          </p:nvSpPr>
          <p:spPr>
            <a:xfrm>
              <a:off x="2334485" y="2829942"/>
              <a:ext cx="304617" cy="304800"/>
            </a:xfrm>
            <a:prstGeom prst="star5">
              <a:avLst/>
            </a:prstGeom>
            <a:solidFill>
              <a:srgbClr val="9425C9"/>
            </a:solidFill>
            <a:ln>
              <a:solidFill>
                <a:srgbClr val="9425C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7" name="5-Point Star 386"/>
            <p:cNvSpPr>
              <a:spLocks noChangeAspect="1"/>
            </p:cNvSpPr>
            <p:nvPr/>
          </p:nvSpPr>
          <p:spPr>
            <a:xfrm>
              <a:off x="7405525" y="2170785"/>
              <a:ext cx="304616" cy="304800"/>
            </a:xfrm>
            <a:prstGeom prst="star5">
              <a:avLst/>
            </a:prstGeom>
            <a:solidFill>
              <a:srgbClr val="9425C9"/>
            </a:solidFill>
            <a:ln>
              <a:solidFill>
                <a:srgbClr val="9425C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4887073" y="2582321"/>
            <a:ext cx="3283595" cy="2069021"/>
            <a:chOff x="4655618" y="1788486"/>
            <a:chExt cx="3283595" cy="2069021"/>
          </a:xfrm>
        </p:grpSpPr>
        <p:sp>
          <p:nvSpPr>
            <p:cNvPr id="2" name="Wave 1"/>
            <p:cNvSpPr>
              <a:spLocks noChangeAspect="1"/>
            </p:cNvSpPr>
            <p:nvPr/>
          </p:nvSpPr>
          <p:spPr>
            <a:xfrm>
              <a:off x="6729927" y="3628765"/>
              <a:ext cx="251291" cy="228742"/>
            </a:xfrm>
            <a:prstGeom prst="wave">
              <a:avLst/>
            </a:prstGeom>
            <a:solidFill>
              <a:srgbClr val="2435C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 name="Wave 347"/>
            <p:cNvSpPr>
              <a:spLocks noChangeAspect="1"/>
            </p:cNvSpPr>
            <p:nvPr/>
          </p:nvSpPr>
          <p:spPr>
            <a:xfrm>
              <a:off x="7687922" y="1788486"/>
              <a:ext cx="251291" cy="228742"/>
            </a:xfrm>
            <a:prstGeom prst="wave">
              <a:avLst/>
            </a:prstGeom>
            <a:solidFill>
              <a:srgbClr val="2435C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Wave 352"/>
            <p:cNvSpPr>
              <a:spLocks noChangeAspect="1"/>
            </p:cNvSpPr>
            <p:nvPr/>
          </p:nvSpPr>
          <p:spPr>
            <a:xfrm>
              <a:off x="4655618" y="3400023"/>
              <a:ext cx="251291" cy="228742"/>
            </a:xfrm>
            <a:prstGeom prst="wave">
              <a:avLst/>
            </a:prstGeom>
            <a:solidFill>
              <a:srgbClr val="2435C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4" name="Wave 353"/>
            <p:cNvSpPr>
              <a:spLocks noChangeAspect="1"/>
            </p:cNvSpPr>
            <p:nvPr/>
          </p:nvSpPr>
          <p:spPr>
            <a:xfrm>
              <a:off x="7298861" y="2295989"/>
              <a:ext cx="251291" cy="228742"/>
            </a:xfrm>
            <a:prstGeom prst="wave">
              <a:avLst/>
            </a:prstGeom>
            <a:solidFill>
              <a:srgbClr val="2435C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3" name="4-Point Star 372"/>
          <p:cNvSpPr/>
          <p:nvPr/>
        </p:nvSpPr>
        <p:spPr>
          <a:xfrm>
            <a:off x="8971072" y="3481581"/>
            <a:ext cx="204890" cy="164592"/>
          </a:xfrm>
          <a:prstGeom prst="star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8" name="Tekstboks 486"/>
          <p:cNvSpPr txBox="1">
            <a:spLocks noChangeArrowheads="1"/>
          </p:cNvSpPr>
          <p:nvPr/>
        </p:nvSpPr>
        <p:spPr bwMode="auto">
          <a:xfrm>
            <a:off x="9167500" y="4884194"/>
            <a:ext cx="2542495" cy="70788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defTabSz="457200">
              <a:defRPr sz="3200">
                <a:solidFill>
                  <a:schemeClr val="tx1"/>
                </a:solidFill>
                <a:latin typeface="Arial" charset="0"/>
              </a:defRPr>
            </a:lvl1pPr>
            <a:lvl2pPr defTabSz="457200">
              <a:defRPr sz="2800">
                <a:solidFill>
                  <a:schemeClr val="tx1"/>
                </a:solidFill>
                <a:latin typeface="Arial" charset="0"/>
              </a:defRPr>
            </a:lvl2pPr>
            <a:lvl3pPr defTabSz="457200">
              <a:defRPr sz="2400">
                <a:solidFill>
                  <a:schemeClr val="tx1"/>
                </a:solidFill>
                <a:latin typeface="Arial" charset="0"/>
              </a:defRPr>
            </a:lvl3pPr>
            <a:lvl4pPr defTabSz="457200">
              <a:defRPr sz="2000">
                <a:solidFill>
                  <a:schemeClr val="tx1"/>
                </a:solidFill>
                <a:latin typeface="Arial" charset="0"/>
              </a:defRPr>
            </a:lvl4pPr>
            <a:lvl5pPr defTabSz="457200">
              <a:defRPr sz="2000">
                <a:solidFill>
                  <a:schemeClr val="tx1"/>
                </a:solidFill>
                <a:latin typeface="Arial" charset="0"/>
              </a:defRPr>
            </a:lvl5pPr>
            <a:lvl6pPr defTabSz="457200" eaLnBrk="0" hangingPunct="0">
              <a:defRPr sz="2000">
                <a:solidFill>
                  <a:schemeClr val="tx1"/>
                </a:solidFill>
                <a:latin typeface="Arial" charset="0"/>
              </a:defRPr>
            </a:lvl6pPr>
            <a:lvl7pPr defTabSz="457200" eaLnBrk="0" hangingPunct="0">
              <a:defRPr sz="2000">
                <a:solidFill>
                  <a:schemeClr val="tx1"/>
                </a:solidFill>
                <a:latin typeface="Arial" charset="0"/>
              </a:defRPr>
            </a:lvl7pPr>
            <a:lvl8pPr defTabSz="457200" eaLnBrk="0" hangingPunct="0">
              <a:defRPr sz="2000">
                <a:solidFill>
                  <a:schemeClr val="tx1"/>
                </a:solidFill>
                <a:latin typeface="Arial" charset="0"/>
              </a:defRPr>
            </a:lvl8pPr>
            <a:lvl9pPr defTabSz="457200" eaLnBrk="0" hangingPunct="0">
              <a:defRPr sz="2000">
                <a:solidFill>
                  <a:schemeClr val="tx1"/>
                </a:solidFill>
                <a:latin typeface="Arial" charset="0"/>
              </a:defRPr>
            </a:lvl9pPr>
          </a:lstStyle>
          <a:p>
            <a:endParaRPr lang="da-DK" altLang="en-US" sz="400">
              <a:solidFill>
                <a:srgbClr val="171717"/>
              </a:solidFill>
              <a:latin typeface="Calibri" pitchFamily="34" charset="0"/>
              <a:ea typeface="MS PGothic" pitchFamily="34" charset="-128"/>
              <a:cs typeface="Calibri" pitchFamily="34" charset="0"/>
            </a:endParaRPr>
          </a:p>
          <a:p>
            <a:r>
              <a:rPr lang="da-DK" altLang="en-US" sz="1400">
                <a:latin typeface="Calibri" pitchFamily="34" charset="0"/>
                <a:ea typeface="MS PGothic" pitchFamily="34" charset="-128"/>
                <a:cs typeface="Calibri" pitchFamily="34" charset="0"/>
              </a:rPr>
              <a:t>State human service depts. with 2Gen strategies</a:t>
            </a:r>
            <a:endParaRPr lang="da-DK" altLang="en-US" sz="400">
              <a:latin typeface="Calibri" pitchFamily="34" charset="0"/>
              <a:ea typeface="MS PGothic" pitchFamily="34" charset="-128"/>
              <a:cs typeface="Calibri" pitchFamily="34" charset="0"/>
            </a:endParaRPr>
          </a:p>
          <a:p>
            <a:endParaRPr lang="da-DK" altLang="en-US" sz="400" b="1">
              <a:solidFill>
                <a:srgbClr val="171717"/>
              </a:solidFill>
              <a:latin typeface="Calibri" pitchFamily="34" charset="0"/>
              <a:ea typeface="MS PGothic" pitchFamily="34" charset="-128"/>
              <a:cs typeface="Calibri" pitchFamily="34" charset="0"/>
            </a:endParaRPr>
          </a:p>
          <a:p>
            <a:endParaRPr lang="da-DK" altLang="en-US" sz="400" b="1">
              <a:solidFill>
                <a:srgbClr val="171717"/>
              </a:solidFill>
              <a:latin typeface="Calibri" pitchFamily="34" charset="0"/>
              <a:ea typeface="MS PGothic" pitchFamily="34" charset="-128"/>
              <a:cs typeface="Calibri" pitchFamily="34" charset="0"/>
            </a:endParaRPr>
          </a:p>
        </p:txBody>
      </p:sp>
      <p:sp>
        <p:nvSpPr>
          <p:cNvPr id="287" name="Rounded Rectangle 286"/>
          <p:cNvSpPr/>
          <p:nvPr/>
        </p:nvSpPr>
        <p:spPr>
          <a:xfrm>
            <a:off x="8979676" y="6115690"/>
            <a:ext cx="157347" cy="161064"/>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9146068" y="5952286"/>
            <a:ext cx="2580296" cy="761747"/>
          </a:xfrm>
          <a:prstGeom prst="rect">
            <a:avLst/>
          </a:prstGeom>
        </p:spPr>
        <p:txBody>
          <a:bodyPr wrap="square">
            <a:spAutoFit/>
          </a:bodyPr>
          <a:lstStyle/>
          <a:p>
            <a:r>
              <a:rPr lang="da-DK" altLang="en-US" sz="1450">
                <a:latin typeface="Calibri" pitchFamily="34" charset="0"/>
                <a:ea typeface="MS PGothic" pitchFamily="34" charset="-128"/>
                <a:cs typeface="Calibri" pitchFamily="34" charset="0"/>
              </a:rPr>
              <a:t>Innovate+Educate and NAWB 2Gen </a:t>
            </a:r>
            <a:r>
              <a:rPr lang="da-DK" altLang="en-US" sz="1450" err="1">
                <a:latin typeface="Calibri" pitchFamily="34" charset="0"/>
                <a:ea typeface="MS PGothic" pitchFamily="34" charset="-128"/>
                <a:cs typeface="Calibri" pitchFamily="34" charset="0"/>
              </a:rPr>
              <a:t>winners</a:t>
            </a:r>
            <a:br>
              <a:rPr lang="da-DK" altLang="en-US" sz="1450">
                <a:latin typeface="Calibri" pitchFamily="34" charset="0"/>
                <a:ea typeface="MS PGothic" pitchFamily="34" charset="-128"/>
                <a:cs typeface="Calibri" pitchFamily="34" charset="0"/>
              </a:rPr>
            </a:br>
            <a:endParaRPr lang="da-DK" altLang="en-US" sz="1450">
              <a:latin typeface="Calibri" pitchFamily="34" charset="0"/>
              <a:ea typeface="MS PGothic" pitchFamily="34" charset="-128"/>
              <a:cs typeface="Calibri" pitchFamily="34" charset="0"/>
            </a:endParaRPr>
          </a:p>
        </p:txBody>
      </p:sp>
      <p:sp>
        <p:nvSpPr>
          <p:cNvPr id="292" name="Rounded Rectangle 291"/>
          <p:cNvSpPr>
            <a:spLocks noChangeAspect="1"/>
          </p:cNvSpPr>
          <p:nvPr/>
        </p:nvSpPr>
        <p:spPr>
          <a:xfrm>
            <a:off x="7775396" y="2974441"/>
            <a:ext cx="219456" cy="21945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Rounded Rectangle 292"/>
          <p:cNvSpPr>
            <a:spLocks noChangeAspect="1"/>
          </p:cNvSpPr>
          <p:nvPr/>
        </p:nvSpPr>
        <p:spPr>
          <a:xfrm>
            <a:off x="3927074" y="5175651"/>
            <a:ext cx="219456" cy="21945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Rounded Rectangle 293"/>
          <p:cNvSpPr>
            <a:spLocks noChangeAspect="1"/>
          </p:cNvSpPr>
          <p:nvPr/>
        </p:nvSpPr>
        <p:spPr>
          <a:xfrm>
            <a:off x="2304588" y="4163429"/>
            <a:ext cx="219456" cy="21945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9" name="5-Point Star 328"/>
          <p:cNvSpPr>
            <a:spLocks noChangeAspect="1"/>
          </p:cNvSpPr>
          <p:nvPr/>
        </p:nvSpPr>
        <p:spPr>
          <a:xfrm>
            <a:off x="1374455" y="2464703"/>
            <a:ext cx="304617" cy="304800"/>
          </a:xfrm>
          <a:prstGeom prst="star5">
            <a:avLst/>
          </a:prstGeom>
          <a:solidFill>
            <a:srgbClr val="FFFF00"/>
          </a:solidFill>
          <a:ln>
            <a:solidFill>
              <a:srgbClr val="7648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0" name="5-Point Star 329"/>
          <p:cNvSpPr>
            <a:spLocks noChangeAspect="1"/>
          </p:cNvSpPr>
          <p:nvPr/>
        </p:nvSpPr>
        <p:spPr>
          <a:xfrm>
            <a:off x="3660455" y="3455303"/>
            <a:ext cx="304617" cy="304800"/>
          </a:xfrm>
          <a:prstGeom prst="star5">
            <a:avLst/>
          </a:prstGeom>
          <a:solidFill>
            <a:srgbClr val="FFFF00"/>
          </a:solidFill>
          <a:ln>
            <a:solidFill>
              <a:srgbClr val="7648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1" name="5-Point Star 330"/>
          <p:cNvSpPr>
            <a:spLocks noChangeAspect="1"/>
          </p:cNvSpPr>
          <p:nvPr/>
        </p:nvSpPr>
        <p:spPr>
          <a:xfrm>
            <a:off x="4955855" y="2159903"/>
            <a:ext cx="304617" cy="304800"/>
          </a:xfrm>
          <a:prstGeom prst="star5">
            <a:avLst/>
          </a:prstGeom>
          <a:solidFill>
            <a:srgbClr val="FFFF00"/>
          </a:solidFill>
          <a:ln>
            <a:solidFill>
              <a:srgbClr val="7648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2" name="5-Point Star 331"/>
          <p:cNvSpPr>
            <a:spLocks noChangeAspect="1"/>
          </p:cNvSpPr>
          <p:nvPr/>
        </p:nvSpPr>
        <p:spPr>
          <a:xfrm>
            <a:off x="7927655" y="2769503"/>
            <a:ext cx="304617" cy="304800"/>
          </a:xfrm>
          <a:prstGeom prst="star5">
            <a:avLst/>
          </a:prstGeom>
          <a:solidFill>
            <a:srgbClr val="FFFF00"/>
          </a:solidFill>
          <a:ln>
            <a:solidFill>
              <a:srgbClr val="7648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3" name="5-Point Star 332"/>
          <p:cNvSpPr>
            <a:spLocks noChangeAspect="1"/>
          </p:cNvSpPr>
          <p:nvPr/>
        </p:nvSpPr>
        <p:spPr>
          <a:xfrm>
            <a:off x="6937055" y="4445903"/>
            <a:ext cx="304617" cy="304800"/>
          </a:xfrm>
          <a:prstGeom prst="star5">
            <a:avLst/>
          </a:prstGeom>
          <a:solidFill>
            <a:srgbClr val="FFFF00"/>
          </a:solidFill>
          <a:ln>
            <a:solidFill>
              <a:srgbClr val="7648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9162438" y="5571112"/>
            <a:ext cx="2547557" cy="307777"/>
          </a:xfrm>
          <a:prstGeom prst="rect">
            <a:avLst/>
          </a:prstGeom>
        </p:spPr>
        <p:txBody>
          <a:bodyPr wrap="none">
            <a:spAutoFit/>
          </a:bodyPr>
          <a:lstStyle/>
          <a:p>
            <a:r>
              <a:rPr lang="da-DK" altLang="en-US" sz="1400">
                <a:latin typeface="Calibri" pitchFamily="34" charset="0"/>
                <a:ea typeface="MS PGothic" pitchFamily="34" charset="-128"/>
                <a:cs typeface="Calibri" pitchFamily="34" charset="0"/>
              </a:rPr>
              <a:t>NGA 2Gen State Policy Network</a:t>
            </a:r>
          </a:p>
        </p:txBody>
      </p:sp>
      <p:sp>
        <p:nvSpPr>
          <p:cNvPr id="309" name="Rectangle 308"/>
          <p:cNvSpPr/>
          <p:nvPr/>
        </p:nvSpPr>
        <p:spPr>
          <a:xfrm>
            <a:off x="8968854" y="3034009"/>
            <a:ext cx="228338" cy="212630"/>
          </a:xfrm>
          <a:prstGeom prst="rect">
            <a:avLst/>
          </a:prstGeom>
          <a:solidFill>
            <a:srgbClr val="FF8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0" name="Tekstboks 486"/>
          <p:cNvSpPr txBox="1">
            <a:spLocks noChangeArrowheads="1"/>
          </p:cNvSpPr>
          <p:nvPr/>
        </p:nvSpPr>
        <p:spPr bwMode="auto">
          <a:xfrm>
            <a:off x="9217970" y="2990602"/>
            <a:ext cx="1431826" cy="3616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defRPr sz="3200">
                <a:solidFill>
                  <a:schemeClr val="tx1"/>
                </a:solidFill>
                <a:latin typeface="Arial" charset="0"/>
              </a:defRPr>
            </a:lvl1pPr>
            <a:lvl2pPr defTabSz="457200">
              <a:defRPr sz="2800">
                <a:solidFill>
                  <a:schemeClr val="tx1"/>
                </a:solidFill>
                <a:latin typeface="Arial" charset="0"/>
              </a:defRPr>
            </a:lvl2pPr>
            <a:lvl3pPr defTabSz="457200">
              <a:defRPr sz="2400">
                <a:solidFill>
                  <a:schemeClr val="tx1"/>
                </a:solidFill>
                <a:latin typeface="Arial" charset="0"/>
              </a:defRPr>
            </a:lvl3pPr>
            <a:lvl4pPr defTabSz="457200">
              <a:defRPr sz="2000">
                <a:solidFill>
                  <a:schemeClr val="tx1"/>
                </a:solidFill>
                <a:latin typeface="Arial" charset="0"/>
              </a:defRPr>
            </a:lvl4pPr>
            <a:lvl5pPr defTabSz="457200">
              <a:defRPr sz="2000">
                <a:solidFill>
                  <a:schemeClr val="tx1"/>
                </a:solidFill>
                <a:latin typeface="Arial" charset="0"/>
              </a:defRPr>
            </a:lvl5pPr>
            <a:lvl6pPr defTabSz="457200" eaLnBrk="0" hangingPunct="0">
              <a:defRPr sz="2000">
                <a:solidFill>
                  <a:schemeClr val="tx1"/>
                </a:solidFill>
                <a:latin typeface="Arial" charset="0"/>
              </a:defRPr>
            </a:lvl6pPr>
            <a:lvl7pPr defTabSz="457200" eaLnBrk="0" hangingPunct="0">
              <a:defRPr sz="2000">
                <a:solidFill>
                  <a:schemeClr val="tx1"/>
                </a:solidFill>
                <a:latin typeface="Arial" charset="0"/>
              </a:defRPr>
            </a:lvl7pPr>
            <a:lvl8pPr defTabSz="457200" eaLnBrk="0" hangingPunct="0">
              <a:defRPr sz="2000">
                <a:solidFill>
                  <a:schemeClr val="tx1"/>
                </a:solidFill>
                <a:latin typeface="Arial" charset="0"/>
              </a:defRPr>
            </a:lvl8pPr>
            <a:lvl9pPr defTabSz="457200" eaLnBrk="0" hangingPunct="0">
              <a:defRPr sz="2000">
                <a:solidFill>
                  <a:schemeClr val="tx1"/>
                </a:solidFill>
                <a:latin typeface="Arial" charset="0"/>
              </a:defRPr>
            </a:lvl9pPr>
          </a:lstStyle>
          <a:p>
            <a:r>
              <a:rPr lang="da-DK" altLang="en-US" sz="1450">
                <a:solidFill>
                  <a:srgbClr val="171717"/>
                </a:solidFill>
                <a:latin typeface="Calibri" pitchFamily="34" charset="0"/>
                <a:ea typeface="MS PGothic" pitchFamily="34" charset="-128"/>
                <a:cs typeface="Calibri" pitchFamily="34" charset="0"/>
              </a:rPr>
              <a:t>Ascend Network</a:t>
            </a:r>
          </a:p>
          <a:p>
            <a:endParaRPr lang="da-DK" altLang="en-US" sz="300" b="1">
              <a:solidFill>
                <a:srgbClr val="171717"/>
              </a:solidFill>
              <a:latin typeface="Calibri" pitchFamily="34" charset="0"/>
              <a:ea typeface="MS PGothic" pitchFamily="34" charset="-128"/>
              <a:cs typeface="Calibri" pitchFamily="34" charset="0"/>
            </a:endParaRPr>
          </a:p>
        </p:txBody>
      </p:sp>
      <p:sp>
        <p:nvSpPr>
          <p:cNvPr id="255" name="Rectangle 254"/>
          <p:cNvSpPr/>
          <p:nvPr/>
        </p:nvSpPr>
        <p:spPr>
          <a:xfrm>
            <a:off x="9196948" y="3331271"/>
            <a:ext cx="2401605" cy="538609"/>
          </a:xfrm>
          <a:prstGeom prst="rect">
            <a:avLst/>
          </a:prstGeom>
        </p:spPr>
        <p:txBody>
          <a:bodyPr wrap="square">
            <a:spAutoFit/>
          </a:bodyPr>
          <a:lstStyle/>
          <a:p>
            <a:r>
              <a:rPr lang="da-DK" altLang="en-US" sz="1450">
                <a:solidFill>
                  <a:srgbClr val="171717"/>
                </a:solidFill>
                <a:latin typeface="Calibri" pitchFamily="34" charset="0"/>
                <a:ea typeface="MS PGothic" pitchFamily="34" charset="-128"/>
                <a:cs typeface="Calibri" pitchFamily="34" charset="0"/>
              </a:rPr>
              <a:t>W.K. Kellogg Foundation  STEPS </a:t>
            </a:r>
            <a:r>
              <a:rPr lang="da-DK" altLang="en-US" sz="1450" err="1">
                <a:solidFill>
                  <a:srgbClr val="171717"/>
                </a:solidFill>
                <a:latin typeface="Calibri" pitchFamily="34" charset="0"/>
                <a:ea typeface="MS PGothic" pitchFamily="34" charset="-128"/>
                <a:cs typeface="Calibri" pitchFamily="34" charset="0"/>
              </a:rPr>
              <a:t>grantees</a:t>
            </a:r>
            <a:endParaRPr lang="da-DK" altLang="en-US" sz="1450">
              <a:solidFill>
                <a:srgbClr val="171717"/>
              </a:solidFill>
              <a:latin typeface="Calibri" pitchFamily="34" charset="0"/>
              <a:ea typeface="MS PGothic" pitchFamily="34" charset="-128"/>
              <a:cs typeface="Calibri" pitchFamily="34" charset="0"/>
            </a:endParaRPr>
          </a:p>
        </p:txBody>
      </p:sp>
      <p:sp>
        <p:nvSpPr>
          <p:cNvPr id="256" name="Rectangle 255"/>
          <p:cNvSpPr/>
          <p:nvPr/>
        </p:nvSpPr>
        <p:spPr>
          <a:xfrm>
            <a:off x="9204289" y="3848912"/>
            <a:ext cx="2401605" cy="538609"/>
          </a:xfrm>
          <a:prstGeom prst="rect">
            <a:avLst/>
          </a:prstGeom>
        </p:spPr>
        <p:txBody>
          <a:bodyPr wrap="square">
            <a:spAutoFit/>
          </a:bodyPr>
          <a:lstStyle/>
          <a:p>
            <a:r>
              <a:rPr lang="da-DK" altLang="en-US" sz="1450">
                <a:solidFill>
                  <a:srgbClr val="171717"/>
                </a:solidFill>
                <a:latin typeface="Calibri" pitchFamily="34" charset="0"/>
                <a:ea typeface="MS PGothic" pitchFamily="34" charset="-128"/>
                <a:cs typeface="Calibri" pitchFamily="34" charset="0"/>
              </a:rPr>
              <a:t>Annie E. Casey Foundation 2Gen sites</a:t>
            </a:r>
          </a:p>
        </p:txBody>
      </p:sp>
      <p:sp>
        <p:nvSpPr>
          <p:cNvPr id="257" name="Rectangle 256"/>
          <p:cNvSpPr/>
          <p:nvPr/>
        </p:nvSpPr>
        <p:spPr>
          <a:xfrm>
            <a:off x="9211353" y="4366553"/>
            <a:ext cx="2498642" cy="538609"/>
          </a:xfrm>
          <a:prstGeom prst="rect">
            <a:avLst/>
          </a:prstGeom>
        </p:spPr>
        <p:txBody>
          <a:bodyPr wrap="square">
            <a:spAutoFit/>
          </a:bodyPr>
          <a:lstStyle/>
          <a:p>
            <a:r>
              <a:rPr lang="da-DK" altLang="en-US" sz="1450" err="1">
                <a:solidFill>
                  <a:srgbClr val="171717"/>
                </a:solidFill>
                <a:latin typeface="Calibri" pitchFamily="34" charset="0"/>
                <a:ea typeface="MS PGothic" pitchFamily="34" charset="-128"/>
                <a:cs typeface="Calibri" pitchFamily="34" charset="0"/>
              </a:rPr>
              <a:t>Educare</a:t>
            </a:r>
            <a:r>
              <a:rPr lang="da-DK" altLang="en-US" sz="1450">
                <a:solidFill>
                  <a:srgbClr val="171717"/>
                </a:solidFill>
                <a:latin typeface="Calibri" pitchFamily="34" charset="0"/>
                <a:ea typeface="MS PGothic" pitchFamily="34" charset="-128"/>
                <a:cs typeface="Calibri" pitchFamily="34" charset="0"/>
              </a:rPr>
              <a:t> Learning Network 2Gen Acceleration </a:t>
            </a:r>
            <a:r>
              <a:rPr lang="da-DK" altLang="en-US" sz="1450" err="1">
                <a:solidFill>
                  <a:srgbClr val="171717"/>
                </a:solidFill>
                <a:latin typeface="Calibri" pitchFamily="34" charset="0"/>
                <a:ea typeface="MS PGothic" pitchFamily="34" charset="-128"/>
                <a:cs typeface="Calibri" pitchFamily="34" charset="0"/>
              </a:rPr>
              <a:t>grantees</a:t>
            </a:r>
            <a:endParaRPr lang="da-DK" altLang="en-US" sz="1450">
              <a:solidFill>
                <a:srgbClr val="171717"/>
              </a:solidFill>
              <a:latin typeface="Calibri" pitchFamily="34" charset="0"/>
              <a:ea typeface="MS PGothic" pitchFamily="34" charset="-128"/>
              <a:cs typeface="Calibri" pitchFamily="34" charset="0"/>
            </a:endParaRPr>
          </a:p>
        </p:txBody>
      </p:sp>
      <p:sp>
        <p:nvSpPr>
          <p:cNvPr id="314" name="8-Point Star 313"/>
          <p:cNvSpPr>
            <a:spLocks noChangeAspect="1"/>
          </p:cNvSpPr>
          <p:nvPr/>
        </p:nvSpPr>
        <p:spPr>
          <a:xfrm>
            <a:off x="8971061" y="4444558"/>
            <a:ext cx="240291" cy="240291"/>
          </a:xfrm>
          <a:prstGeom prst="star8">
            <a:avLst/>
          </a:prstGeom>
          <a:solidFill>
            <a:srgbClr val="307BFF"/>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5" name="5-Point Star 314"/>
          <p:cNvSpPr>
            <a:spLocks noChangeAspect="1"/>
          </p:cNvSpPr>
          <p:nvPr/>
        </p:nvSpPr>
        <p:spPr>
          <a:xfrm>
            <a:off x="8944363" y="5573411"/>
            <a:ext cx="249785" cy="249935"/>
          </a:xfrm>
          <a:prstGeom prst="star5">
            <a:avLst/>
          </a:prstGeom>
          <a:solidFill>
            <a:srgbClr val="FFFF00"/>
          </a:solidFill>
          <a:ln>
            <a:solidFill>
              <a:srgbClr val="7648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5-Point Star 315"/>
          <p:cNvSpPr>
            <a:spLocks noChangeAspect="1"/>
          </p:cNvSpPr>
          <p:nvPr/>
        </p:nvSpPr>
        <p:spPr>
          <a:xfrm>
            <a:off x="8943815" y="5023685"/>
            <a:ext cx="241748" cy="241891"/>
          </a:xfrm>
          <a:prstGeom prst="star5">
            <a:avLst/>
          </a:prstGeom>
          <a:solidFill>
            <a:srgbClr val="9425C9"/>
          </a:solidFill>
          <a:ln>
            <a:solidFill>
              <a:srgbClr val="9425C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7" name="Wave 316"/>
          <p:cNvSpPr>
            <a:spLocks noChangeAspect="1"/>
          </p:cNvSpPr>
          <p:nvPr/>
        </p:nvSpPr>
        <p:spPr>
          <a:xfrm>
            <a:off x="8973816" y="4016001"/>
            <a:ext cx="228673" cy="167214"/>
          </a:xfrm>
          <a:prstGeom prst="wave">
            <a:avLst/>
          </a:prstGeom>
          <a:solidFill>
            <a:srgbClr val="2435C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Title 251">
            <a:extLst>
              <a:ext uri="{FF2B5EF4-FFF2-40B4-BE49-F238E27FC236}">
                <a16:creationId xmlns:a16="http://schemas.microsoft.com/office/drawing/2014/main" id="{090B9A6B-C6A5-914A-9F4B-93954C1EE6C4}"/>
              </a:ext>
            </a:extLst>
          </p:cNvPr>
          <p:cNvSpPr>
            <a:spLocks noGrp="1"/>
          </p:cNvSpPr>
          <p:nvPr>
            <p:ph type="title"/>
          </p:nvPr>
        </p:nvSpPr>
        <p:spPr>
          <a:xfrm>
            <a:off x="724276" y="151724"/>
            <a:ext cx="10629524" cy="1325563"/>
          </a:xfrm>
        </p:spPr>
        <p:txBody>
          <a:bodyPr/>
          <a:lstStyle/>
          <a:p>
            <a:r>
              <a:rPr lang="en-US" dirty="0"/>
              <a:t>2Gen Momentum: Confluence of Strategies and Investments</a:t>
            </a:r>
          </a:p>
        </p:txBody>
      </p:sp>
      <p:sp>
        <p:nvSpPr>
          <p:cNvPr id="305" name="Slide Number Placeholder 1">
            <a:extLst>
              <a:ext uri="{FF2B5EF4-FFF2-40B4-BE49-F238E27FC236}">
                <a16:creationId xmlns:a16="http://schemas.microsoft.com/office/drawing/2014/main" id="{E7C2990B-6677-A744-B2D9-5033EF99E4F9}"/>
              </a:ext>
            </a:extLst>
          </p:cNvPr>
          <p:cNvSpPr>
            <a:spLocks noGrp="1"/>
          </p:cNvSpPr>
          <p:nvPr>
            <p:ph type="sldNum" sz="quarter" idx="12"/>
          </p:nvPr>
        </p:nvSpPr>
        <p:spPr>
          <a:xfrm>
            <a:off x="8610600" y="6356350"/>
            <a:ext cx="2743200" cy="365125"/>
          </a:xfrm>
        </p:spPr>
        <p:txBody>
          <a:bodyPr/>
          <a:lstStyle/>
          <a:p>
            <a:fld id="{C632C30A-AE17-3C46-BF72-5A01932F34BF}" type="slidenum">
              <a:rPr lang="en-US" smtClean="0"/>
              <a:t>14</a:t>
            </a:fld>
            <a:endParaRPr lang="en-US"/>
          </a:p>
        </p:txBody>
      </p:sp>
      <p:sp>
        <p:nvSpPr>
          <p:cNvPr id="313" name="TextBox 312">
            <a:extLst>
              <a:ext uri="{FF2B5EF4-FFF2-40B4-BE49-F238E27FC236}">
                <a16:creationId xmlns:a16="http://schemas.microsoft.com/office/drawing/2014/main" id="{AC600959-A016-984B-B970-299B8528B8CC}"/>
              </a:ext>
            </a:extLst>
          </p:cNvPr>
          <p:cNvSpPr txBox="1"/>
          <p:nvPr/>
        </p:nvSpPr>
        <p:spPr>
          <a:xfrm>
            <a:off x="9171653" y="2596703"/>
            <a:ext cx="603853" cy="400110"/>
          </a:xfrm>
          <a:prstGeom prst="rect">
            <a:avLst/>
          </a:prstGeom>
          <a:noFill/>
        </p:spPr>
        <p:txBody>
          <a:bodyPr wrap="square" rtlCol="0">
            <a:spAutoFit/>
          </a:bodyPr>
          <a:lstStyle/>
          <a:p>
            <a:r>
              <a:rPr lang="en-US" sz="2000" b="1">
                <a:solidFill>
                  <a:srgbClr val="1E7BB5"/>
                </a:solidFill>
              </a:rPr>
              <a:t>Key</a:t>
            </a:r>
          </a:p>
        </p:txBody>
      </p:sp>
    </p:spTree>
    <p:extLst>
      <p:ext uri="{BB962C8B-B14F-4D97-AF65-F5344CB8AC3E}">
        <p14:creationId xmlns:p14="http://schemas.microsoft.com/office/powerpoint/2010/main" val="1908678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6DAC11-7461-FC4A-A0DA-0475E58E64DB}"/>
              </a:ext>
            </a:extLst>
          </p:cNvPr>
          <p:cNvSpPr txBox="1"/>
          <p:nvPr/>
        </p:nvSpPr>
        <p:spPr>
          <a:xfrm>
            <a:off x="0" y="145279"/>
            <a:ext cx="12192000" cy="846033"/>
          </a:xfrm>
          <a:prstGeom prst="rect">
            <a:avLst/>
          </a:prstGeom>
          <a:solidFill>
            <a:srgbClr val="1E7BB5"/>
          </a:solidFill>
        </p:spPr>
        <p:txBody>
          <a:bodyPr wrap="square" lIns="205740" rIns="205740" rtlCol="0" anchor="ctr">
            <a:noAutofit/>
          </a:bodyPr>
          <a:lstStyle/>
          <a:p>
            <a:r>
              <a:rPr lang="en-US" sz="3200" b="1" dirty="0">
                <a:solidFill>
                  <a:schemeClr val="bg1"/>
                </a:solidFill>
              </a:rPr>
              <a:t>Tools and Publications </a:t>
            </a:r>
          </a:p>
        </p:txBody>
      </p:sp>
      <p:grpSp>
        <p:nvGrpSpPr>
          <p:cNvPr id="19" name="Group 18">
            <a:extLst>
              <a:ext uri="{FF2B5EF4-FFF2-40B4-BE49-F238E27FC236}">
                <a16:creationId xmlns:a16="http://schemas.microsoft.com/office/drawing/2014/main" id="{F32CAA08-BB65-4F66-AAA4-F8FD4752540F}"/>
              </a:ext>
            </a:extLst>
          </p:cNvPr>
          <p:cNvGrpSpPr/>
          <p:nvPr/>
        </p:nvGrpSpPr>
        <p:grpSpPr>
          <a:xfrm>
            <a:off x="1985066" y="2519653"/>
            <a:ext cx="7989279" cy="2647394"/>
            <a:chOff x="1985066" y="2961083"/>
            <a:chExt cx="7989279" cy="2647394"/>
          </a:xfrm>
        </p:grpSpPr>
        <p:pic>
          <p:nvPicPr>
            <p:cNvPr id="2" name="Picture 1">
              <a:extLst>
                <a:ext uri="{FF2B5EF4-FFF2-40B4-BE49-F238E27FC236}">
                  <a16:creationId xmlns:a16="http://schemas.microsoft.com/office/drawing/2014/main" id="{229ADA11-3F8B-49DD-999C-2573B2699D0D}"/>
                </a:ext>
              </a:extLst>
            </p:cNvPr>
            <p:cNvPicPr>
              <a:picLocks noChangeAspect="1"/>
            </p:cNvPicPr>
            <p:nvPr/>
          </p:nvPicPr>
          <p:blipFill rotWithShape="1">
            <a:blip r:embed="rId2"/>
            <a:srcRect l="35191" t="16735" r="36425" b="13241"/>
            <a:stretch/>
          </p:blipFill>
          <p:spPr>
            <a:xfrm>
              <a:off x="8075696" y="2980316"/>
              <a:ext cx="1898649" cy="253855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E98932E-11CA-47C2-BD00-E4111EFF481A}"/>
                </a:ext>
              </a:extLst>
            </p:cNvPr>
            <p:cNvPicPr>
              <a:picLocks noChangeAspect="1"/>
            </p:cNvPicPr>
            <p:nvPr/>
          </p:nvPicPr>
          <p:blipFill rotWithShape="1">
            <a:blip r:embed="rId3"/>
            <a:srcRect l="33518" t="19800" r="34078"/>
            <a:stretch/>
          </p:blipFill>
          <p:spPr>
            <a:xfrm>
              <a:off x="1985066" y="2999896"/>
              <a:ext cx="1983944" cy="260858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80243C7-6EB0-4F40-9685-068CD4F7D712}"/>
                </a:ext>
              </a:extLst>
            </p:cNvPr>
            <p:cNvPicPr>
              <a:picLocks noChangeAspect="1"/>
            </p:cNvPicPr>
            <p:nvPr/>
          </p:nvPicPr>
          <p:blipFill rotWithShape="1">
            <a:blip r:embed="rId4"/>
            <a:srcRect l="33592" t="18703" r="34952" b="2348"/>
            <a:stretch/>
          </p:blipFill>
          <p:spPr>
            <a:xfrm>
              <a:off x="4048232" y="2961083"/>
              <a:ext cx="1949778" cy="259970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6148C1C-9C43-4991-B5CB-2A3106A7FA62}"/>
                </a:ext>
              </a:extLst>
            </p:cNvPr>
            <p:cNvPicPr>
              <a:picLocks noChangeAspect="1"/>
            </p:cNvPicPr>
            <p:nvPr/>
          </p:nvPicPr>
          <p:blipFill rotWithShape="1">
            <a:blip r:embed="rId5"/>
            <a:srcRect l="35051" t="24973" r="37175" b="4511"/>
            <a:stretch/>
          </p:blipFill>
          <p:spPr>
            <a:xfrm>
              <a:off x="6087530" y="2980406"/>
              <a:ext cx="1898649" cy="2561063"/>
            </a:xfrm>
            <a:prstGeom prst="rect">
              <a:avLst/>
            </a:prstGeom>
            <a:ln>
              <a:noFill/>
            </a:ln>
            <a:effectLst>
              <a:outerShdw blurRad="292100" dist="139700" dir="2700000" algn="tl" rotWithShape="0">
                <a:srgbClr val="333333">
                  <a:alpha val="65000"/>
                </a:srgbClr>
              </a:outerShdw>
            </a:effectLst>
          </p:spPr>
        </p:pic>
      </p:grpSp>
      <p:pic>
        <p:nvPicPr>
          <p:cNvPr id="11" name="Picture 10">
            <a:extLst>
              <a:ext uri="{FF2B5EF4-FFF2-40B4-BE49-F238E27FC236}">
                <a16:creationId xmlns:a16="http://schemas.microsoft.com/office/drawing/2014/main" id="{ABF93B32-FE7A-4B91-8A84-12C405032AF5}"/>
              </a:ext>
            </a:extLst>
          </p:cNvPr>
          <p:cNvPicPr>
            <a:picLocks noChangeAspect="1"/>
          </p:cNvPicPr>
          <p:nvPr/>
        </p:nvPicPr>
        <p:blipFill rotWithShape="1">
          <a:blip r:embed="rId6"/>
          <a:srcRect l="36239" t="18886" r="37819" b="17150"/>
          <a:stretch/>
        </p:blipFill>
        <p:spPr>
          <a:xfrm>
            <a:off x="2268979" y="4058516"/>
            <a:ext cx="1757045" cy="230149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110780B-A899-4801-B994-3E914A580D9B}"/>
              </a:ext>
            </a:extLst>
          </p:cNvPr>
          <p:cNvPicPr>
            <a:picLocks noChangeAspect="1"/>
          </p:cNvPicPr>
          <p:nvPr/>
        </p:nvPicPr>
        <p:blipFill rotWithShape="1">
          <a:blip r:embed="rId7"/>
          <a:srcRect l="39515" t="23553" r="41076" b="16786"/>
          <a:stretch/>
        </p:blipFill>
        <p:spPr>
          <a:xfrm>
            <a:off x="4218081" y="4058515"/>
            <a:ext cx="1412901" cy="2307256"/>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AD1E4C7-A565-4459-A749-E9AD8887393E}"/>
              </a:ext>
            </a:extLst>
          </p:cNvPr>
          <p:cNvPicPr>
            <a:picLocks noChangeAspect="1"/>
          </p:cNvPicPr>
          <p:nvPr/>
        </p:nvPicPr>
        <p:blipFill rotWithShape="1">
          <a:blip r:embed="rId8"/>
          <a:srcRect l="3106" t="44768" r="2428" b="4809"/>
          <a:stretch/>
        </p:blipFill>
        <p:spPr>
          <a:xfrm>
            <a:off x="3055568" y="991312"/>
            <a:ext cx="5884884" cy="1508723"/>
          </a:xfrm>
          <a:prstGeom prst="rect">
            <a:avLst/>
          </a:prstGeom>
        </p:spPr>
      </p:pic>
      <p:pic>
        <p:nvPicPr>
          <p:cNvPr id="16" name="Picture 15">
            <a:extLst>
              <a:ext uri="{FF2B5EF4-FFF2-40B4-BE49-F238E27FC236}">
                <a16:creationId xmlns:a16="http://schemas.microsoft.com/office/drawing/2014/main" id="{B4A074EE-818A-490F-BFD1-11AC8E02D30F}"/>
              </a:ext>
            </a:extLst>
          </p:cNvPr>
          <p:cNvPicPr>
            <a:picLocks noChangeAspect="1"/>
          </p:cNvPicPr>
          <p:nvPr/>
        </p:nvPicPr>
        <p:blipFill rotWithShape="1">
          <a:blip r:embed="rId9"/>
          <a:srcRect l="36602" t="21262" r="38252" b="16053"/>
          <a:stretch/>
        </p:blipFill>
        <p:spPr>
          <a:xfrm>
            <a:off x="5823039" y="4058515"/>
            <a:ext cx="1742213" cy="2307256"/>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E6F77863-D0F7-4B51-8E8D-6A2B5EF7531E}"/>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7" name="Rectangle 6">
            <a:extLst>
              <a:ext uri="{FF2B5EF4-FFF2-40B4-BE49-F238E27FC236}">
                <a16:creationId xmlns:a16="http://schemas.microsoft.com/office/drawing/2014/main" id="{86CE5B58-1A9F-4DBC-9737-B384874FA0BA}"/>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9" name="Rectangle 8">
            <a:extLst>
              <a:ext uri="{FF2B5EF4-FFF2-40B4-BE49-F238E27FC236}">
                <a16:creationId xmlns:a16="http://schemas.microsoft.com/office/drawing/2014/main" id="{8D7DD244-3290-4F52-87D5-E647A81F5150}"/>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0" name="Rectangle 9">
            <a:extLst>
              <a:ext uri="{FF2B5EF4-FFF2-40B4-BE49-F238E27FC236}">
                <a16:creationId xmlns:a16="http://schemas.microsoft.com/office/drawing/2014/main" id="{86C356D3-FB6F-4328-A45A-DD771B9275DE}"/>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3" name="Rectangle 12">
            <a:extLst>
              <a:ext uri="{FF2B5EF4-FFF2-40B4-BE49-F238E27FC236}">
                <a16:creationId xmlns:a16="http://schemas.microsoft.com/office/drawing/2014/main" id="{068D8E2E-C5A2-4CE8-9286-4C2239834C3C}"/>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4" name="Rectangle 13">
            <a:extLst>
              <a:ext uri="{FF2B5EF4-FFF2-40B4-BE49-F238E27FC236}">
                <a16:creationId xmlns:a16="http://schemas.microsoft.com/office/drawing/2014/main" id="{BF1131E2-86DF-401B-81C8-7B7BF2609A0D}"/>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7" name="Rectangle 16">
            <a:extLst>
              <a:ext uri="{FF2B5EF4-FFF2-40B4-BE49-F238E27FC236}">
                <a16:creationId xmlns:a16="http://schemas.microsoft.com/office/drawing/2014/main" id="{6A6C7F55-04D2-4851-8F57-D3CFACEABF86}"/>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8" name="Rectangle 17">
            <a:extLst>
              <a:ext uri="{FF2B5EF4-FFF2-40B4-BE49-F238E27FC236}">
                <a16:creationId xmlns:a16="http://schemas.microsoft.com/office/drawing/2014/main" id="{EA55AC1E-701D-4863-B4FB-8AAB51F642D3}"/>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20" name="Picture 19">
            <a:extLst>
              <a:ext uri="{FF2B5EF4-FFF2-40B4-BE49-F238E27FC236}">
                <a16:creationId xmlns:a16="http://schemas.microsoft.com/office/drawing/2014/main" id="{E346E935-0899-4C55-A7C7-47E008EC3214}"/>
              </a:ext>
            </a:extLst>
          </p:cNvPr>
          <p:cNvPicPr>
            <a:picLocks noChangeAspect="1"/>
          </p:cNvPicPr>
          <p:nvPr/>
        </p:nvPicPr>
        <p:blipFill>
          <a:blip r:embed="rId10"/>
          <a:stretch>
            <a:fillRect/>
          </a:stretch>
        </p:blipFill>
        <p:spPr>
          <a:xfrm>
            <a:off x="7690307" y="4058516"/>
            <a:ext cx="1778429" cy="2301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6521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4E1E416-F2F1-FD47-B647-B4F5BCBF29AD}" type="slidenum">
              <a:rPr lang="en-US" smtClean="0"/>
              <a:t>16</a:t>
            </a:fld>
            <a:endParaRPr lang="en-US"/>
          </a:p>
        </p:txBody>
      </p:sp>
      <p:sp>
        <p:nvSpPr>
          <p:cNvPr id="3" name="Title 2">
            <a:extLst>
              <a:ext uri="{FF2B5EF4-FFF2-40B4-BE49-F238E27FC236}">
                <a16:creationId xmlns:a16="http://schemas.microsoft.com/office/drawing/2014/main" id="{E8C1A864-E480-D44A-920E-6920EFEC67BD}"/>
              </a:ext>
            </a:extLst>
          </p:cNvPr>
          <p:cNvSpPr>
            <a:spLocks noGrp="1"/>
          </p:cNvSpPr>
          <p:nvPr>
            <p:ph type="title"/>
          </p:nvPr>
        </p:nvSpPr>
        <p:spPr/>
        <p:txBody>
          <a:bodyPr/>
          <a:lstStyle/>
          <a:p>
            <a:r>
              <a:rPr lang="en-US" dirty="0"/>
              <a:t>Outcomes Bank</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1334" y="1379538"/>
            <a:ext cx="7870866" cy="474998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Rectangle 4"/>
          <p:cNvSpPr/>
          <p:nvPr/>
        </p:nvSpPr>
        <p:spPr>
          <a:xfrm>
            <a:off x="3524700" y="6194061"/>
            <a:ext cx="4827284" cy="461665"/>
          </a:xfrm>
          <a:prstGeom prst="rect">
            <a:avLst/>
          </a:prstGeom>
        </p:spPr>
        <p:txBody>
          <a:bodyPr wrap="none">
            <a:spAutoFit/>
          </a:bodyPr>
          <a:lstStyle/>
          <a:p>
            <a:r>
              <a:rPr lang="en-US" sz="2400" b="1">
                <a:solidFill>
                  <a:schemeClr val="bg1"/>
                </a:solidFill>
                <a:hlinkClick r:id="rId4"/>
              </a:rPr>
              <a:t>outcomes.ascend.aspeninstitute.org</a:t>
            </a:r>
            <a:endParaRPr lang="en-US" sz="2400" b="1">
              <a:solidFill>
                <a:schemeClr val="bg1"/>
              </a:solidFill>
            </a:endParaRPr>
          </a:p>
        </p:txBody>
      </p:sp>
    </p:spTree>
    <p:extLst>
      <p:ext uri="{BB962C8B-B14F-4D97-AF65-F5344CB8AC3E}">
        <p14:creationId xmlns:p14="http://schemas.microsoft.com/office/powerpoint/2010/main" val="2053646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50837" y="6237949"/>
            <a:ext cx="4564455" cy="461665"/>
          </a:xfrm>
          <a:prstGeom prst="rect">
            <a:avLst/>
          </a:prstGeom>
        </p:spPr>
        <p:txBody>
          <a:bodyPr wrap="none">
            <a:spAutoFit/>
          </a:bodyPr>
          <a:lstStyle/>
          <a:p>
            <a:pPr algn="ctr"/>
            <a:r>
              <a:rPr lang="en-US" sz="2400" b="1" dirty="0"/>
              <a:t>Marjorie.sims@aspeninstitute.org</a:t>
            </a:r>
          </a:p>
        </p:txBody>
      </p:sp>
      <p:grpSp>
        <p:nvGrpSpPr>
          <p:cNvPr id="12" name="Group 11">
            <a:extLst>
              <a:ext uri="{FF2B5EF4-FFF2-40B4-BE49-F238E27FC236}">
                <a16:creationId xmlns:a16="http://schemas.microsoft.com/office/drawing/2014/main" id="{8A21E919-A293-CF43-835C-93002CAEBD8F}"/>
              </a:ext>
            </a:extLst>
          </p:cNvPr>
          <p:cNvGrpSpPr/>
          <p:nvPr/>
        </p:nvGrpSpPr>
        <p:grpSpPr>
          <a:xfrm>
            <a:off x="2175596" y="1439426"/>
            <a:ext cx="8214685" cy="4304994"/>
            <a:chOff x="2125721" y="1273172"/>
            <a:chExt cx="8214685" cy="4304994"/>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5721" y="1273172"/>
              <a:ext cx="8214685" cy="4304994"/>
            </a:xfrm>
            <a:prstGeom prst="rect">
              <a:avLst/>
            </a:prstGeom>
          </p:spPr>
        </p:pic>
        <p:sp>
          <p:nvSpPr>
            <p:cNvPr id="7" name="Rectangle 6"/>
            <p:cNvSpPr/>
            <p:nvPr/>
          </p:nvSpPr>
          <p:spPr>
            <a:xfrm>
              <a:off x="4100811" y="5103612"/>
              <a:ext cx="4103013" cy="461665"/>
            </a:xfrm>
            <a:prstGeom prst="rect">
              <a:avLst/>
            </a:prstGeom>
          </p:spPr>
          <p:txBody>
            <a:bodyPr wrap="square">
              <a:spAutoFit/>
            </a:bodyPr>
            <a:lstStyle/>
            <a:p>
              <a:pPr lvl="0" algn="ctr">
                <a:defRPr/>
              </a:pPr>
              <a:r>
                <a:rPr lang="en-US" sz="2400" b="1">
                  <a:solidFill>
                    <a:schemeClr val="bg1"/>
                  </a:solidFill>
                  <a:latin typeface="Calibri" charset="0"/>
                  <a:ea typeface="MS PGothic" charset="0"/>
                </a:rPr>
                <a:t>ascend.aspeninstitute.org</a:t>
              </a:r>
            </a:p>
          </p:txBody>
        </p:sp>
      </p:grpSp>
      <p:sp>
        <p:nvSpPr>
          <p:cNvPr id="2" name="Slide Number Placeholder 1"/>
          <p:cNvSpPr>
            <a:spLocks noGrp="1"/>
          </p:cNvSpPr>
          <p:nvPr>
            <p:ph type="sldNum" sz="quarter" idx="12"/>
          </p:nvPr>
        </p:nvSpPr>
        <p:spPr/>
        <p:txBody>
          <a:bodyPr/>
          <a:lstStyle/>
          <a:p>
            <a:fld id="{74E1E416-F2F1-FD47-B647-B4F5BCBF29AD}" type="slidenum">
              <a:rPr lang="en-US" smtClean="0"/>
              <a:t>17</a:t>
            </a:fld>
            <a:endParaRPr lang="en-US"/>
          </a:p>
        </p:txBody>
      </p:sp>
      <p:sp>
        <p:nvSpPr>
          <p:cNvPr id="3" name="Title 2">
            <a:extLst>
              <a:ext uri="{FF2B5EF4-FFF2-40B4-BE49-F238E27FC236}">
                <a16:creationId xmlns:a16="http://schemas.microsoft.com/office/drawing/2014/main" id="{188E216A-108F-CC42-BDB9-90C7552B7926}"/>
              </a:ext>
            </a:extLst>
          </p:cNvPr>
          <p:cNvSpPr>
            <a:spLocks noGrp="1"/>
          </p:cNvSpPr>
          <p:nvPr>
            <p:ph type="title"/>
          </p:nvPr>
        </p:nvSpPr>
        <p:spPr/>
        <p:txBody>
          <a:bodyPr/>
          <a:lstStyle/>
          <a:p>
            <a:r>
              <a:rPr lang="en-US"/>
              <a:t>Stay Connected!</a:t>
            </a:r>
          </a:p>
        </p:txBody>
      </p:sp>
      <p:grpSp>
        <p:nvGrpSpPr>
          <p:cNvPr id="10" name="Group 9">
            <a:extLst>
              <a:ext uri="{FF2B5EF4-FFF2-40B4-BE49-F238E27FC236}">
                <a16:creationId xmlns:a16="http://schemas.microsoft.com/office/drawing/2014/main" id="{CB3C856C-F678-1745-9159-B260DEFC61CC}"/>
              </a:ext>
            </a:extLst>
          </p:cNvPr>
          <p:cNvGrpSpPr/>
          <p:nvPr/>
        </p:nvGrpSpPr>
        <p:grpSpPr>
          <a:xfrm>
            <a:off x="4827638" y="5775058"/>
            <a:ext cx="2819331" cy="461665"/>
            <a:chOff x="4827638" y="5775058"/>
            <a:chExt cx="2819331" cy="461665"/>
          </a:xfrm>
        </p:grpSpPr>
        <p:sp>
          <p:nvSpPr>
            <p:cNvPr id="8" name="Rectangle 7"/>
            <p:cNvSpPr/>
            <p:nvPr/>
          </p:nvSpPr>
          <p:spPr>
            <a:xfrm>
              <a:off x="5072271" y="5775058"/>
              <a:ext cx="2321587" cy="461665"/>
            </a:xfrm>
            <a:prstGeom prst="rect">
              <a:avLst/>
            </a:prstGeom>
          </p:spPr>
          <p:txBody>
            <a:bodyPr wrap="square">
              <a:spAutoFit/>
            </a:bodyPr>
            <a:lstStyle/>
            <a:p>
              <a:pPr lvl="0" algn="ctr">
                <a:defRPr/>
              </a:pPr>
              <a:r>
                <a:rPr lang="en-US" sz="2400" b="1">
                  <a:latin typeface="Calibri" charset="0"/>
                  <a:ea typeface="MS PGothic" charset="0"/>
                </a:rPr>
                <a:t>@AspenAscend</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7638" y="5894199"/>
              <a:ext cx="303625" cy="24775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8380" y="5859310"/>
              <a:ext cx="308589" cy="308589"/>
            </a:xfrm>
            <a:prstGeom prst="rect">
              <a:avLst/>
            </a:prstGeom>
          </p:spPr>
        </p:pic>
      </p:grpSp>
    </p:spTree>
    <p:extLst>
      <p:ext uri="{BB962C8B-B14F-4D97-AF65-F5344CB8AC3E}">
        <p14:creationId xmlns:p14="http://schemas.microsoft.com/office/powerpoint/2010/main" val="1176136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bells_aspen.jpg">
            <a:extLst>
              <a:ext uri="{FF2B5EF4-FFF2-40B4-BE49-F238E27FC236}">
                <a16:creationId xmlns:a16="http://schemas.microsoft.com/office/drawing/2014/main" id="{A9AAE4AD-BC9F-F245-92EA-E37D6989B0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9481"/>
          <a:stretch/>
        </p:blipFill>
        <p:spPr>
          <a:xfrm>
            <a:off x="5118850" y="0"/>
            <a:ext cx="7414738" cy="6906439"/>
          </a:xfrm>
          <a:prstGeom prst="rect">
            <a:avLst/>
          </a:prstGeom>
        </p:spPr>
      </p:pic>
      <p:sp>
        <p:nvSpPr>
          <p:cNvPr id="11" name="Title 10">
            <a:extLst>
              <a:ext uri="{FF2B5EF4-FFF2-40B4-BE49-F238E27FC236}">
                <a16:creationId xmlns:a16="http://schemas.microsoft.com/office/drawing/2014/main" id="{7F67DF2C-78A5-C84D-9017-ECEA99FAB597}"/>
              </a:ext>
            </a:extLst>
          </p:cNvPr>
          <p:cNvSpPr>
            <a:spLocks noGrp="1"/>
          </p:cNvSpPr>
          <p:nvPr>
            <p:ph type="title"/>
          </p:nvPr>
        </p:nvSpPr>
        <p:spPr>
          <a:xfrm>
            <a:off x="502161" y="316524"/>
            <a:ext cx="4787292" cy="1600200"/>
          </a:xfrm>
        </p:spPr>
        <p:txBody>
          <a:bodyPr anchor="ctr">
            <a:noAutofit/>
          </a:bodyPr>
          <a:lstStyle/>
          <a:p>
            <a:r>
              <a:rPr lang="en-US" sz="3600" b="1">
                <a:solidFill>
                  <a:srgbClr val="1E7BB5"/>
                </a:solidFill>
                <a:latin typeface="Calibri" panose="020F0502020204030204" pitchFamily="34" charset="0"/>
                <a:cs typeface="Calibri" panose="020F0502020204030204" pitchFamily="34" charset="0"/>
              </a:rPr>
              <a:t>The Aspen Institute:   </a:t>
            </a:r>
            <a:r>
              <a:rPr lang="en-US" sz="3600" b="0">
                <a:latin typeface="Calibri" panose="020F0502020204030204" pitchFamily="34" charset="0"/>
                <a:cs typeface="Calibri" panose="020F0502020204030204" pitchFamily="34" charset="0"/>
              </a:rPr>
              <a:t>Principles that Endure and Inspire</a:t>
            </a:r>
          </a:p>
        </p:txBody>
      </p:sp>
      <p:sp>
        <p:nvSpPr>
          <p:cNvPr id="3" name="Content Placeholder 2">
            <a:extLst>
              <a:ext uri="{FF2B5EF4-FFF2-40B4-BE49-F238E27FC236}">
                <a16:creationId xmlns:a16="http://schemas.microsoft.com/office/drawing/2014/main" id="{CC70637F-DB82-C44D-9852-2A77ED2A6C4C}"/>
              </a:ext>
            </a:extLst>
          </p:cNvPr>
          <p:cNvSpPr>
            <a:spLocks noGrp="1"/>
          </p:cNvSpPr>
          <p:nvPr>
            <p:ph type="body" sz="half" idx="2"/>
          </p:nvPr>
        </p:nvSpPr>
        <p:spPr>
          <a:xfrm>
            <a:off x="502161" y="2289743"/>
            <a:ext cx="3932237" cy="3902122"/>
          </a:xfrm>
        </p:spPr>
        <p:txBody>
          <a:bodyPr anchor="ctr">
            <a:normAutofit/>
          </a:bodyPr>
          <a:lstStyle/>
          <a:p>
            <a:pPr marL="0" indent="0">
              <a:buNone/>
            </a:pPr>
            <a:r>
              <a:rPr lang="en-US" sz="2000">
                <a:solidFill>
                  <a:schemeClr val="tx1">
                    <a:lumMod val="75000"/>
                    <a:lumOff val="25000"/>
                  </a:schemeClr>
                </a:solidFill>
              </a:rPr>
              <a:t>The Aspen Institute is an educational and policy studies organization with the mission of fostering values-based leadership and providing a nonpartisan venue for dialogue around critical issues.</a:t>
            </a:r>
          </a:p>
          <a:p>
            <a:endParaRPr lang="en-US" sz="2000">
              <a:solidFill>
                <a:schemeClr val="tx1">
                  <a:lumMod val="75000"/>
                  <a:lumOff val="25000"/>
                </a:schemeClr>
              </a:solidFill>
            </a:endParaRPr>
          </a:p>
          <a:p>
            <a:pPr marL="0" indent="0">
              <a:buNone/>
            </a:pPr>
            <a:r>
              <a:rPr lang="en-US" sz="2000">
                <a:solidFill>
                  <a:schemeClr val="tx1">
                    <a:lumMod val="75000"/>
                    <a:lumOff val="25000"/>
                  </a:schemeClr>
                </a:solidFill>
              </a:rPr>
              <a:t>The timeless values that inspired the creation of the Institute after World War II continue to guide us today.</a:t>
            </a:r>
          </a:p>
          <a:p>
            <a:pPr marL="0" indent="0">
              <a:buNone/>
            </a:pPr>
            <a:endParaRPr lang="en-US" sz="1800"/>
          </a:p>
        </p:txBody>
      </p:sp>
      <p:sp>
        <p:nvSpPr>
          <p:cNvPr id="4" name="Slide Number Placeholder 3">
            <a:extLst>
              <a:ext uri="{FF2B5EF4-FFF2-40B4-BE49-F238E27FC236}">
                <a16:creationId xmlns:a16="http://schemas.microsoft.com/office/drawing/2014/main" id="{02FF8E0A-598C-BD45-9997-D61A5D82413A}"/>
              </a:ext>
            </a:extLst>
          </p:cNvPr>
          <p:cNvSpPr>
            <a:spLocks noGrp="1"/>
          </p:cNvSpPr>
          <p:nvPr>
            <p:ph type="sldNum" sz="quarter" idx="12"/>
          </p:nvPr>
        </p:nvSpPr>
        <p:spPr>
          <a:prstGeom prst="ellipse">
            <a:avLst/>
          </a:prstGeom>
        </p:spPr>
        <p:txBody>
          <a:bodyPr>
            <a:normAutofit/>
          </a:bodyPr>
          <a:lstStyle/>
          <a:p>
            <a:pPr>
              <a:lnSpc>
                <a:spcPct val="90000"/>
              </a:lnSpc>
              <a:spcAft>
                <a:spcPts val="600"/>
              </a:spcAft>
            </a:pPr>
            <a:fld id="{DB5487D8-2C2E-654C-B6E2-E66BEB5CD593}" type="slidenum">
              <a:rPr lang="en-US">
                <a:solidFill>
                  <a:prstClr val="white"/>
                </a:solidFill>
              </a:rPr>
              <a:pPr>
                <a:lnSpc>
                  <a:spcPct val="90000"/>
                </a:lnSpc>
                <a:spcAft>
                  <a:spcPts val="600"/>
                </a:spcAft>
              </a:pPr>
              <a:t>2</a:t>
            </a:fld>
            <a:endParaRPr lang="en-US">
              <a:solidFill>
                <a:prstClr val="white"/>
              </a:solidFill>
            </a:endParaRPr>
          </a:p>
        </p:txBody>
      </p:sp>
      <p:sp>
        <p:nvSpPr>
          <p:cNvPr id="7" name="Oval 6">
            <a:extLst>
              <a:ext uri="{FF2B5EF4-FFF2-40B4-BE49-F238E27FC236}">
                <a16:creationId xmlns:a16="http://schemas.microsoft.com/office/drawing/2014/main" id="{A36CF651-D008-D047-B4D0-D2140099A9F3}"/>
              </a:ext>
            </a:extLst>
          </p:cNvPr>
          <p:cNvSpPr/>
          <p:nvPr/>
        </p:nvSpPr>
        <p:spPr>
          <a:xfrm>
            <a:off x="11115741" y="3608872"/>
            <a:ext cx="1029840" cy="102984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6C35913E-8774-D64B-A8CC-E24BE68A760D}"/>
              </a:ext>
            </a:extLst>
          </p:cNvPr>
          <p:cNvSpPr/>
          <p:nvPr/>
        </p:nvSpPr>
        <p:spPr>
          <a:xfrm rot="18900000">
            <a:off x="10059666" y="5051787"/>
            <a:ext cx="942056" cy="942056"/>
          </a:xfrm>
          <a:prstGeom prst="r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B956707A-EE9D-C443-A384-633C3BAF3E65}"/>
              </a:ext>
            </a:extLst>
          </p:cNvPr>
          <p:cNvSpPr/>
          <p:nvPr/>
        </p:nvSpPr>
        <p:spPr>
          <a:xfrm rot="5400000">
            <a:off x="11249944" y="5525730"/>
            <a:ext cx="1332270" cy="1332270"/>
          </a:xfrm>
          <a:prstGeom prst="r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3A955BEA-E024-0740-9CFB-C76C1982C9DE}"/>
              </a:ext>
            </a:extLst>
          </p:cNvPr>
          <p:cNvSpPr/>
          <p:nvPr/>
        </p:nvSpPr>
        <p:spPr>
          <a:xfrm rot="8100000">
            <a:off x="10066071" y="6378186"/>
            <a:ext cx="942056" cy="942056"/>
          </a:xfrm>
          <a:prstGeom prst="r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7BEB9203-D676-544B-AB36-DDE234DB73ED}"/>
              </a:ext>
            </a:extLst>
          </p:cNvPr>
          <p:cNvSpPr/>
          <p:nvPr/>
        </p:nvSpPr>
        <p:spPr>
          <a:xfrm rot="8100000">
            <a:off x="8707245" y="6378188"/>
            <a:ext cx="942056" cy="942056"/>
          </a:xfrm>
          <a:prstGeom prst="r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8C9831F-D0F7-754E-A5A1-1A33F1356F17}"/>
              </a:ext>
            </a:extLst>
          </p:cNvPr>
          <p:cNvSpPr/>
          <p:nvPr/>
        </p:nvSpPr>
        <p:spPr>
          <a:xfrm>
            <a:off x="7096560" y="6356350"/>
            <a:ext cx="1029840" cy="102984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692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EE22D2-164F-C24F-8E04-796CC06DFC3B}"/>
              </a:ext>
            </a:extLst>
          </p:cNvPr>
          <p:cNvPicPr>
            <a:picLocks noChangeAspect="1"/>
          </p:cNvPicPr>
          <p:nvPr/>
        </p:nvPicPr>
        <p:blipFill>
          <a:blip r:embed="rId3"/>
          <a:stretch>
            <a:fillRect/>
          </a:stretch>
        </p:blipFill>
        <p:spPr>
          <a:xfrm>
            <a:off x="5132137" y="-27295"/>
            <a:ext cx="7059863" cy="7089279"/>
          </a:xfrm>
          <a:prstGeom prst="rect">
            <a:avLst/>
          </a:prstGeom>
        </p:spPr>
      </p:pic>
      <p:sp>
        <p:nvSpPr>
          <p:cNvPr id="4" name="Slide Number Placeholder 3">
            <a:extLst>
              <a:ext uri="{FF2B5EF4-FFF2-40B4-BE49-F238E27FC236}">
                <a16:creationId xmlns:a16="http://schemas.microsoft.com/office/drawing/2014/main" id="{02FF8E0A-598C-BD45-9997-D61A5D82413A}"/>
              </a:ext>
            </a:extLst>
          </p:cNvPr>
          <p:cNvSpPr>
            <a:spLocks noGrp="1"/>
          </p:cNvSpPr>
          <p:nvPr>
            <p:ph type="sldNum" sz="quarter" idx="12"/>
          </p:nvPr>
        </p:nvSpPr>
        <p:spPr>
          <a:xfrm>
            <a:off x="8610600" y="6356350"/>
            <a:ext cx="2743200" cy="365125"/>
          </a:xfrm>
        </p:spPr>
        <p:txBody>
          <a:bodyPr>
            <a:normAutofit/>
          </a:bodyPr>
          <a:lstStyle/>
          <a:p>
            <a:pPr>
              <a:spcAft>
                <a:spcPts val="600"/>
              </a:spcAft>
            </a:pPr>
            <a:fld id="{DB5487D8-2C2E-654C-B6E2-E66BEB5CD593}" type="slidenum">
              <a:rPr lang="en-US">
                <a:solidFill>
                  <a:srgbClr val="FFFFFF"/>
                </a:solidFill>
              </a:rPr>
              <a:pPr>
                <a:spcAft>
                  <a:spcPts val="600"/>
                </a:spcAft>
              </a:pPr>
              <a:t>3</a:t>
            </a:fld>
            <a:endParaRPr lang="en-US">
              <a:solidFill>
                <a:srgbClr val="FFFFFF"/>
              </a:solidFill>
            </a:endParaRPr>
          </a:p>
        </p:txBody>
      </p:sp>
      <p:sp>
        <p:nvSpPr>
          <p:cNvPr id="2" name="Title 1">
            <a:extLst>
              <a:ext uri="{FF2B5EF4-FFF2-40B4-BE49-F238E27FC236}">
                <a16:creationId xmlns:a16="http://schemas.microsoft.com/office/drawing/2014/main" id="{8A54CD4D-B5FD-3B44-8281-2D4BA3B2776E}"/>
              </a:ext>
            </a:extLst>
          </p:cNvPr>
          <p:cNvSpPr>
            <a:spLocks noGrp="1"/>
          </p:cNvSpPr>
          <p:nvPr>
            <p:ph type="title" idx="4294967295"/>
          </p:nvPr>
        </p:nvSpPr>
        <p:spPr>
          <a:xfrm>
            <a:off x="480448" y="225425"/>
            <a:ext cx="8867775" cy="1676400"/>
          </a:xfrm>
        </p:spPr>
        <p:txBody>
          <a:bodyPr>
            <a:noAutofit/>
          </a:bodyPr>
          <a:lstStyle/>
          <a:p>
            <a:r>
              <a:rPr lang="en-US" sz="3600" b="1">
                <a:solidFill>
                  <a:srgbClr val="DF6841"/>
                </a:solidFill>
                <a:latin typeface="+mn-lt"/>
              </a:rPr>
              <a:t>Ascend at the Aspen Institute: </a:t>
            </a:r>
            <a:br>
              <a:rPr lang="en-US" sz="3600">
                <a:solidFill>
                  <a:srgbClr val="1E7BB5"/>
                </a:solidFill>
                <a:latin typeface="+mn-lt"/>
              </a:rPr>
            </a:br>
            <a:r>
              <a:rPr lang="en-US" sz="3600">
                <a:solidFill>
                  <a:srgbClr val="1E7BB5"/>
                </a:solidFill>
                <a:latin typeface="+mn-lt"/>
              </a:rPr>
              <a:t>A New Way Forward for Children and Families</a:t>
            </a:r>
          </a:p>
        </p:txBody>
      </p:sp>
      <p:sp>
        <p:nvSpPr>
          <p:cNvPr id="3" name="Content Placeholder 2">
            <a:extLst>
              <a:ext uri="{FF2B5EF4-FFF2-40B4-BE49-F238E27FC236}">
                <a16:creationId xmlns:a16="http://schemas.microsoft.com/office/drawing/2014/main" id="{CC70637F-DB82-C44D-9852-2A77ED2A6C4C}"/>
              </a:ext>
            </a:extLst>
          </p:cNvPr>
          <p:cNvSpPr>
            <a:spLocks noGrp="1"/>
          </p:cNvSpPr>
          <p:nvPr>
            <p:ph idx="4294967295"/>
          </p:nvPr>
        </p:nvSpPr>
        <p:spPr>
          <a:xfrm>
            <a:off x="480448" y="1901825"/>
            <a:ext cx="4764088" cy="4202112"/>
          </a:xfrm>
        </p:spPr>
        <p:txBody>
          <a:bodyPr>
            <a:normAutofit/>
          </a:bodyPr>
          <a:lstStyle/>
          <a:p>
            <a:pPr marL="0" indent="0">
              <a:buNone/>
            </a:pPr>
            <a:r>
              <a:rPr lang="en-US" sz="2000">
                <a:solidFill>
                  <a:schemeClr val="tx1">
                    <a:lumMod val="75000"/>
                    <a:lumOff val="25000"/>
                  </a:schemeClr>
                </a:solidFill>
                <a:ea typeface="Microsoft Yi Baiti" panose="03000500000000000000" pitchFamily="66" charset="0"/>
                <a:cs typeface="Al Nile" pitchFamily="2" charset="-78"/>
              </a:rPr>
              <a:t>Ascend at the Aspen Institute is the national hub for breakthrough ideas and collaborations that move children and the adults in their lives toward educational success, economic security, and health and well-being.</a:t>
            </a:r>
          </a:p>
          <a:p>
            <a:pPr marL="0" indent="0">
              <a:buNone/>
            </a:pPr>
            <a:r>
              <a:rPr lang="en-US" sz="2000">
                <a:solidFill>
                  <a:schemeClr val="tx1">
                    <a:lumMod val="75000"/>
                    <a:lumOff val="25000"/>
                  </a:schemeClr>
                </a:solidFill>
                <a:ea typeface="Microsoft Yi Baiti" panose="03000500000000000000" pitchFamily="66" charset="0"/>
                <a:cs typeface="Al Nile" pitchFamily="2" charset="-78"/>
              </a:rPr>
              <a:t>We embrace a two-generation approach and a commitment to racial equity and a gender lens. </a:t>
            </a:r>
            <a:r>
              <a:rPr lang="en-US" sz="2000">
                <a:solidFill>
                  <a:schemeClr val="tx1">
                    <a:lumMod val="75000"/>
                    <a:lumOff val="25000"/>
                  </a:schemeClr>
                </a:solidFill>
                <a:ea typeface="Microsoft Yi Baiti" panose="03000500000000000000" pitchFamily="66" charset="0"/>
                <a:cs typeface="Times New Roman" panose="02020603050405020304" pitchFamily="18" charset="0"/>
              </a:rPr>
              <a:t>How we work:</a:t>
            </a:r>
          </a:p>
          <a:p>
            <a:r>
              <a:rPr lang="en-US" sz="2000" b="1">
                <a:solidFill>
                  <a:schemeClr val="tx1">
                    <a:lumMod val="75000"/>
                    <a:lumOff val="25000"/>
                  </a:schemeClr>
                </a:solidFill>
                <a:ea typeface="Microsoft Yi Baiti" panose="03000500000000000000" pitchFamily="66" charset="0"/>
                <a:cs typeface="Al Nile" pitchFamily="2" charset="-78"/>
              </a:rPr>
              <a:t>Convene and communicate</a:t>
            </a:r>
          </a:p>
          <a:p>
            <a:r>
              <a:rPr lang="en-US" sz="2000" b="1">
                <a:solidFill>
                  <a:schemeClr val="tx1">
                    <a:lumMod val="75000"/>
                    <a:lumOff val="25000"/>
                  </a:schemeClr>
                </a:solidFill>
                <a:ea typeface="Microsoft Yi Baiti" panose="03000500000000000000" pitchFamily="66" charset="0"/>
                <a:cs typeface="Al Nile" pitchFamily="2" charset="-78"/>
              </a:rPr>
              <a:t>Build leadership and a national network</a:t>
            </a:r>
          </a:p>
          <a:p>
            <a:r>
              <a:rPr lang="en-US" sz="2000" b="1">
                <a:solidFill>
                  <a:schemeClr val="tx1">
                    <a:lumMod val="75000"/>
                    <a:lumOff val="25000"/>
                  </a:schemeClr>
                </a:solidFill>
                <a:ea typeface="Microsoft Yi Baiti" panose="03000500000000000000" pitchFamily="66" charset="0"/>
                <a:cs typeface="Al Nile" pitchFamily="2" charset="-78"/>
              </a:rPr>
              <a:t>Advance practice and policy solutions</a:t>
            </a:r>
            <a:endParaRPr lang="en-US" sz="2000" b="1">
              <a:solidFill>
                <a:schemeClr val="tx1">
                  <a:lumMod val="75000"/>
                  <a:lumOff val="25000"/>
                </a:schemeClr>
              </a:solidFill>
            </a:endParaRPr>
          </a:p>
        </p:txBody>
      </p:sp>
      <p:sp>
        <p:nvSpPr>
          <p:cNvPr id="7" name="Oval 6">
            <a:extLst>
              <a:ext uri="{FF2B5EF4-FFF2-40B4-BE49-F238E27FC236}">
                <a16:creationId xmlns:a16="http://schemas.microsoft.com/office/drawing/2014/main" id="{3E98E3CA-9AE1-4E42-B28E-3F507DEEF6F1}"/>
              </a:ext>
            </a:extLst>
          </p:cNvPr>
          <p:cNvSpPr/>
          <p:nvPr/>
        </p:nvSpPr>
        <p:spPr>
          <a:xfrm>
            <a:off x="11115741" y="3608872"/>
            <a:ext cx="1029840" cy="102984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0F8657FC-8324-0F48-997B-F9E2514E8061}"/>
              </a:ext>
            </a:extLst>
          </p:cNvPr>
          <p:cNvSpPr/>
          <p:nvPr/>
        </p:nvSpPr>
        <p:spPr>
          <a:xfrm rot="18900000">
            <a:off x="10059666" y="5051787"/>
            <a:ext cx="942056" cy="942056"/>
          </a:xfrm>
          <a:prstGeom prst="r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04BA30F3-0639-214A-AE3B-EFBE5A065177}"/>
              </a:ext>
            </a:extLst>
          </p:cNvPr>
          <p:cNvSpPr/>
          <p:nvPr/>
        </p:nvSpPr>
        <p:spPr>
          <a:xfrm rot="5400000">
            <a:off x="11249944" y="5525730"/>
            <a:ext cx="1332270" cy="1332270"/>
          </a:xfrm>
          <a:prstGeom prst="r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EDE7749D-AAD4-C34C-8AA9-761DCC3A09D8}"/>
              </a:ext>
            </a:extLst>
          </p:cNvPr>
          <p:cNvSpPr/>
          <p:nvPr/>
        </p:nvSpPr>
        <p:spPr>
          <a:xfrm rot="8100000">
            <a:off x="10066071" y="6378186"/>
            <a:ext cx="942056" cy="942056"/>
          </a:xfrm>
          <a:prstGeom prst="r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90C5300B-7378-0C4F-95A2-E0442720D782}"/>
              </a:ext>
            </a:extLst>
          </p:cNvPr>
          <p:cNvSpPr/>
          <p:nvPr/>
        </p:nvSpPr>
        <p:spPr>
          <a:xfrm rot="8100000">
            <a:off x="8707245" y="6378188"/>
            <a:ext cx="942056" cy="942056"/>
          </a:xfrm>
          <a:prstGeom prst="rtTriangl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4C00665-28BF-8746-ACE2-BAA425D6E731}"/>
              </a:ext>
            </a:extLst>
          </p:cNvPr>
          <p:cNvSpPr/>
          <p:nvPr/>
        </p:nvSpPr>
        <p:spPr>
          <a:xfrm>
            <a:off x="7096560" y="6356350"/>
            <a:ext cx="1029840" cy="102984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05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5641AE-C78A-A04D-8E44-E94C78FAFE5D}"/>
              </a:ext>
            </a:extLst>
          </p:cNvPr>
          <p:cNvSpPr>
            <a:spLocks noGrp="1"/>
          </p:cNvSpPr>
          <p:nvPr>
            <p:ph type="title"/>
          </p:nvPr>
        </p:nvSpPr>
        <p:spPr/>
        <p:txBody>
          <a:bodyPr/>
          <a:lstStyle/>
          <a:p>
            <a:r>
              <a:rPr lang="en-US"/>
              <a:t>Our Vision</a:t>
            </a:r>
          </a:p>
        </p:txBody>
      </p:sp>
      <p:sp>
        <p:nvSpPr>
          <p:cNvPr id="3" name="Slide Number Placeholder 2">
            <a:extLst>
              <a:ext uri="{FF2B5EF4-FFF2-40B4-BE49-F238E27FC236}">
                <a16:creationId xmlns:a16="http://schemas.microsoft.com/office/drawing/2014/main" id="{2E1135D6-FA61-DD4C-8F20-99DD7AFB1344}"/>
              </a:ext>
            </a:extLst>
          </p:cNvPr>
          <p:cNvSpPr>
            <a:spLocks noGrp="1"/>
          </p:cNvSpPr>
          <p:nvPr>
            <p:ph type="sldNum" sz="quarter" idx="12"/>
          </p:nvPr>
        </p:nvSpPr>
        <p:spPr/>
        <p:txBody>
          <a:bodyPr/>
          <a:lstStyle/>
          <a:p>
            <a:fld id="{DB5487D8-2C2E-654C-B6E2-E66BEB5CD593}" type="slidenum">
              <a:rPr lang="en-US" smtClean="0"/>
              <a:t>4</a:t>
            </a:fld>
            <a:endParaRPr lang="en-US"/>
          </a:p>
        </p:txBody>
      </p:sp>
      <p:pic>
        <p:nvPicPr>
          <p:cNvPr id="7" name="Picture 6" descr="Vision_Text.jpg">
            <a:extLst>
              <a:ext uri="{FF2B5EF4-FFF2-40B4-BE49-F238E27FC236}">
                <a16:creationId xmlns:a16="http://schemas.microsoft.com/office/drawing/2014/main" id="{53C42F78-568A-434E-83E0-E400D5DE91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0385" y="1057984"/>
            <a:ext cx="6713415" cy="4743659"/>
          </a:xfrm>
          <a:prstGeom prst="rect">
            <a:avLst/>
          </a:prstGeom>
        </p:spPr>
      </p:pic>
    </p:spTree>
    <p:extLst>
      <p:ext uri="{BB962C8B-B14F-4D97-AF65-F5344CB8AC3E}">
        <p14:creationId xmlns:p14="http://schemas.microsoft.com/office/powerpoint/2010/main" val="3841621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B279B2-D8D8-4C44-B425-DE630E33A01C}"/>
              </a:ext>
            </a:extLst>
          </p:cNvPr>
          <p:cNvSpPr>
            <a:spLocks noGrp="1"/>
          </p:cNvSpPr>
          <p:nvPr>
            <p:ph type="sldNum" sz="quarter" idx="12"/>
          </p:nvPr>
        </p:nvSpPr>
        <p:spPr/>
        <p:txBody>
          <a:bodyPr/>
          <a:lstStyle/>
          <a:p>
            <a:fld id="{DB5487D8-2C2E-654C-B6E2-E66BEB5CD593}" type="slidenum">
              <a:rPr lang="en-US" smtClean="0"/>
              <a:t>5</a:t>
            </a:fld>
            <a:endParaRPr lang="en-US"/>
          </a:p>
        </p:txBody>
      </p:sp>
      <p:sp>
        <p:nvSpPr>
          <p:cNvPr id="6" name="Title 5">
            <a:extLst>
              <a:ext uri="{FF2B5EF4-FFF2-40B4-BE49-F238E27FC236}">
                <a16:creationId xmlns:a16="http://schemas.microsoft.com/office/drawing/2014/main" id="{4DE1A3D6-C045-6641-8E0D-5E199D408D34}"/>
              </a:ext>
            </a:extLst>
          </p:cNvPr>
          <p:cNvSpPr>
            <a:spLocks noGrp="1"/>
          </p:cNvSpPr>
          <p:nvPr>
            <p:ph type="title"/>
          </p:nvPr>
        </p:nvSpPr>
        <p:spPr/>
        <p:txBody>
          <a:bodyPr/>
          <a:lstStyle/>
          <a:p>
            <a:r>
              <a:rPr lang="en-US"/>
              <a:t>The Two-Generation (2Gen) Approach</a:t>
            </a:r>
          </a:p>
        </p:txBody>
      </p:sp>
      <p:pic>
        <p:nvPicPr>
          <p:cNvPr id="8" name="Picture 7">
            <a:extLst>
              <a:ext uri="{FF2B5EF4-FFF2-40B4-BE49-F238E27FC236}">
                <a16:creationId xmlns:a16="http://schemas.microsoft.com/office/drawing/2014/main" id="{F087BE98-D325-8743-A0B4-26ACB31C9903}"/>
              </a:ext>
            </a:extLst>
          </p:cNvPr>
          <p:cNvPicPr>
            <a:picLocks noChangeAspect="1"/>
          </p:cNvPicPr>
          <p:nvPr/>
        </p:nvPicPr>
        <p:blipFill>
          <a:blip r:embed="rId3"/>
          <a:stretch>
            <a:fillRect/>
          </a:stretch>
        </p:blipFill>
        <p:spPr>
          <a:xfrm>
            <a:off x="152399" y="2023545"/>
            <a:ext cx="11890166" cy="2906485"/>
          </a:xfrm>
          <a:prstGeom prst="rect">
            <a:avLst/>
          </a:prstGeom>
        </p:spPr>
      </p:pic>
      <p:sp>
        <p:nvSpPr>
          <p:cNvPr id="3" name="TextBox 2">
            <a:extLst>
              <a:ext uri="{FF2B5EF4-FFF2-40B4-BE49-F238E27FC236}">
                <a16:creationId xmlns:a16="http://schemas.microsoft.com/office/drawing/2014/main" id="{E07F5EA2-1E6C-42C6-8584-1C3F82ED2AAD}"/>
              </a:ext>
            </a:extLst>
          </p:cNvPr>
          <p:cNvSpPr txBox="1"/>
          <p:nvPr/>
        </p:nvSpPr>
        <p:spPr>
          <a:xfrm>
            <a:off x="643181" y="5331416"/>
            <a:ext cx="10944382"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FF8000"/>
                </a:solidFill>
              </a:rPr>
              <a:t>Two-generation (2Gen) approaches </a:t>
            </a:r>
            <a:r>
              <a:rPr lang="en-US" sz="2400" b="1" dirty="0">
                <a:solidFill>
                  <a:srgbClr val="80BE6F"/>
                </a:solidFill>
              </a:rPr>
              <a:t>build family well-being by intentionally and simultaneously working with children and the adults in their lives </a:t>
            </a:r>
            <a:r>
              <a:rPr lang="en-US" sz="2400" b="1" dirty="0">
                <a:solidFill>
                  <a:srgbClr val="FF8000"/>
                </a:solidFill>
              </a:rPr>
              <a:t>together.</a:t>
            </a:r>
          </a:p>
          <a:p>
            <a:endParaRPr lang="en-US" dirty="0">
              <a:cs typeface="Calibri"/>
            </a:endParaRPr>
          </a:p>
        </p:txBody>
      </p:sp>
    </p:spTree>
    <p:extLst>
      <p:ext uri="{BB962C8B-B14F-4D97-AF65-F5344CB8AC3E}">
        <p14:creationId xmlns:p14="http://schemas.microsoft.com/office/powerpoint/2010/main" val="2334366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163032-AA56-4E38-AEAA-8FA1193E8111}"/>
              </a:ext>
            </a:extLst>
          </p:cNvPr>
          <p:cNvSpPr>
            <a:spLocks noGrp="1"/>
          </p:cNvSpPr>
          <p:nvPr>
            <p:ph type="sldNum" sz="quarter" idx="12"/>
          </p:nvPr>
        </p:nvSpPr>
        <p:spPr/>
        <p:txBody>
          <a:bodyPr>
            <a:normAutofit/>
          </a:bodyPr>
          <a:lstStyle/>
          <a:p>
            <a:pPr>
              <a:spcAft>
                <a:spcPts val="600"/>
              </a:spcAft>
            </a:pPr>
            <a:fld id="{DB5487D8-2C2E-654C-B6E2-E66BEB5CD593}" type="slidenum">
              <a:rPr lang="en-US" smtClean="0"/>
              <a:pPr>
                <a:spcAft>
                  <a:spcPts val="600"/>
                </a:spcAft>
              </a:pPr>
              <a:t>6</a:t>
            </a:fld>
            <a:endParaRPr lang="en-US"/>
          </a:p>
        </p:txBody>
      </p:sp>
      <p:sp>
        <p:nvSpPr>
          <p:cNvPr id="7" name="Title 6">
            <a:extLst>
              <a:ext uri="{FF2B5EF4-FFF2-40B4-BE49-F238E27FC236}">
                <a16:creationId xmlns:a16="http://schemas.microsoft.com/office/drawing/2014/main" id="{21555D41-753A-4BF3-A36B-B061283827F0}"/>
              </a:ext>
            </a:extLst>
          </p:cNvPr>
          <p:cNvSpPr>
            <a:spLocks noGrp="1"/>
          </p:cNvSpPr>
          <p:nvPr>
            <p:ph type="title"/>
          </p:nvPr>
        </p:nvSpPr>
        <p:spPr>
          <a:xfrm>
            <a:off x="838200" y="151724"/>
            <a:ext cx="10515600" cy="1325563"/>
          </a:xfrm>
        </p:spPr>
        <p:txBody>
          <a:bodyPr/>
          <a:lstStyle/>
          <a:p>
            <a:r>
              <a:rPr lang="en-US">
                <a:cs typeface="Calibri"/>
              </a:rPr>
              <a:t>Why a 2Gen Approach?</a:t>
            </a:r>
            <a:endParaRPr lang="en-US" b="0">
              <a:cs typeface="Calibri"/>
            </a:endParaRPr>
          </a:p>
        </p:txBody>
      </p:sp>
      <p:sp>
        <p:nvSpPr>
          <p:cNvPr id="6" name="TextBox 5">
            <a:extLst>
              <a:ext uri="{FF2B5EF4-FFF2-40B4-BE49-F238E27FC236}">
                <a16:creationId xmlns:a16="http://schemas.microsoft.com/office/drawing/2014/main" id="{DB6491B4-151D-4C6C-86E7-261DBAF38C3A}"/>
              </a:ext>
            </a:extLst>
          </p:cNvPr>
          <p:cNvSpPr txBox="1"/>
          <p:nvPr/>
        </p:nvSpPr>
        <p:spPr>
          <a:xfrm>
            <a:off x="281553" y="1456840"/>
            <a:ext cx="3085102"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t>Research shows that supporting children and their caregivers together has an outsize impact </a:t>
            </a:r>
            <a:r>
              <a:rPr lang="en-US" sz="2600" b="1"/>
              <a:t>for generations</a:t>
            </a:r>
            <a:r>
              <a:rPr lang="en-US" sz="2600"/>
              <a:t>.</a:t>
            </a:r>
            <a:endParaRPr lang="en-US" sz="2600">
              <a:cs typeface="Calibri"/>
            </a:endParaRPr>
          </a:p>
        </p:txBody>
      </p:sp>
      <p:sp>
        <p:nvSpPr>
          <p:cNvPr id="8" name="TextBox 7">
            <a:extLst>
              <a:ext uri="{FF2B5EF4-FFF2-40B4-BE49-F238E27FC236}">
                <a16:creationId xmlns:a16="http://schemas.microsoft.com/office/drawing/2014/main" id="{A274DB68-C4B5-1149-96C8-AD0488FE0511}"/>
              </a:ext>
            </a:extLst>
          </p:cNvPr>
          <p:cNvSpPr txBox="1"/>
          <p:nvPr/>
        </p:nvSpPr>
        <p:spPr>
          <a:xfrm>
            <a:off x="4470398" y="1525426"/>
            <a:ext cx="7188202"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t>A college degree </a:t>
            </a:r>
            <a:r>
              <a:rPr lang="en-US" sz="2600" b="1"/>
              <a:t>doubles</a:t>
            </a:r>
            <a:r>
              <a:rPr lang="en-US" sz="2600"/>
              <a:t> a parent’s income.</a:t>
            </a:r>
          </a:p>
          <a:p>
            <a:endParaRPr lang="en-US" sz="2600"/>
          </a:p>
          <a:p>
            <a:r>
              <a:rPr lang="en-US" sz="2600">
                <a:cs typeface="Calibri"/>
              </a:rPr>
              <a:t>A $3,000 increase during early childhood yields a </a:t>
            </a:r>
            <a:r>
              <a:rPr lang="en-US" sz="2600" b="1">
                <a:cs typeface="Calibri"/>
              </a:rPr>
              <a:t>17% increase </a:t>
            </a:r>
            <a:r>
              <a:rPr lang="en-US" sz="2600">
                <a:cs typeface="Calibri"/>
              </a:rPr>
              <a:t>in adult earnings.</a:t>
            </a:r>
          </a:p>
          <a:p>
            <a:endParaRPr lang="en-US" sz="2600">
              <a:cs typeface="Calibri"/>
            </a:endParaRPr>
          </a:p>
          <a:p>
            <a:r>
              <a:rPr lang="en-US" sz="2600">
                <a:cs typeface="Calibri"/>
              </a:rPr>
              <a:t>The brains of new parents undergo </a:t>
            </a:r>
            <a:r>
              <a:rPr lang="en-US" sz="2600" b="1">
                <a:cs typeface="Calibri"/>
              </a:rPr>
              <a:t>major changes</a:t>
            </a:r>
            <a:r>
              <a:rPr lang="en-US" sz="2600">
                <a:cs typeface="Calibri"/>
              </a:rPr>
              <a:t>.</a:t>
            </a:r>
          </a:p>
          <a:p>
            <a:endParaRPr lang="en-US" sz="2600">
              <a:cs typeface="Calibri"/>
            </a:endParaRPr>
          </a:p>
          <a:p>
            <a:r>
              <a:rPr lang="en-US" sz="2600">
                <a:cs typeface="Calibri"/>
              </a:rPr>
              <a:t>Research demonstrates a </a:t>
            </a:r>
            <a:r>
              <a:rPr lang="en-US" sz="2600" b="1">
                <a:cs typeface="Calibri"/>
              </a:rPr>
              <a:t>13% ROI </a:t>
            </a:r>
            <a:r>
              <a:rPr lang="en-US" sz="2600">
                <a:cs typeface="Calibri"/>
              </a:rPr>
              <a:t>in high quality early childhood education. </a:t>
            </a:r>
          </a:p>
          <a:p>
            <a:r>
              <a:rPr lang="en-US" sz="2600">
                <a:cs typeface="Calibri"/>
              </a:rPr>
              <a:t> </a:t>
            </a:r>
          </a:p>
          <a:p>
            <a:r>
              <a:rPr lang="en-US" sz="2600">
                <a:cs typeface="Calibri"/>
              </a:rPr>
              <a:t>Parents with health insurance are </a:t>
            </a:r>
            <a:r>
              <a:rPr lang="en-US" sz="2600" b="1">
                <a:cs typeface="Calibri"/>
              </a:rPr>
              <a:t>more likely to seek care </a:t>
            </a:r>
            <a:r>
              <a:rPr lang="en-US" sz="2600">
                <a:cs typeface="Calibri"/>
              </a:rPr>
              <a:t>for their children. </a:t>
            </a:r>
          </a:p>
          <a:p>
            <a:endParaRPr lang="en-US" sz="2600">
              <a:cs typeface="Calibri"/>
            </a:endParaRPr>
          </a:p>
          <a:p>
            <a:endParaRPr lang="en-US" sz="2600">
              <a:cs typeface="Calibri"/>
            </a:endParaRPr>
          </a:p>
        </p:txBody>
      </p:sp>
      <p:pic>
        <p:nvPicPr>
          <p:cNvPr id="12" name="Picture 11">
            <a:extLst>
              <a:ext uri="{FF2B5EF4-FFF2-40B4-BE49-F238E27FC236}">
                <a16:creationId xmlns:a16="http://schemas.microsoft.com/office/drawing/2014/main" id="{65200F81-D540-374E-B419-238334668440}"/>
              </a:ext>
            </a:extLst>
          </p:cNvPr>
          <p:cNvPicPr>
            <a:picLocks noChangeAspect="1"/>
          </p:cNvPicPr>
          <p:nvPr/>
        </p:nvPicPr>
        <p:blipFill>
          <a:blip r:embed="rId3"/>
          <a:stretch>
            <a:fillRect/>
          </a:stretch>
        </p:blipFill>
        <p:spPr>
          <a:xfrm>
            <a:off x="3801420" y="4448887"/>
            <a:ext cx="589125" cy="589125"/>
          </a:xfrm>
          <a:prstGeom prst="rect">
            <a:avLst/>
          </a:prstGeom>
        </p:spPr>
      </p:pic>
      <p:pic>
        <p:nvPicPr>
          <p:cNvPr id="18" name="Picture 17">
            <a:extLst>
              <a:ext uri="{FF2B5EF4-FFF2-40B4-BE49-F238E27FC236}">
                <a16:creationId xmlns:a16="http://schemas.microsoft.com/office/drawing/2014/main" id="{749BE9C5-46B1-434E-B641-4ACA8F84B2C9}"/>
              </a:ext>
            </a:extLst>
          </p:cNvPr>
          <p:cNvPicPr>
            <a:picLocks noChangeAspect="1"/>
          </p:cNvPicPr>
          <p:nvPr/>
        </p:nvPicPr>
        <p:blipFill>
          <a:blip r:embed="rId4"/>
          <a:stretch>
            <a:fillRect/>
          </a:stretch>
        </p:blipFill>
        <p:spPr>
          <a:xfrm>
            <a:off x="3830644" y="5633113"/>
            <a:ext cx="530679" cy="514350"/>
          </a:xfrm>
          <a:prstGeom prst="rect">
            <a:avLst/>
          </a:prstGeom>
        </p:spPr>
      </p:pic>
      <p:pic>
        <p:nvPicPr>
          <p:cNvPr id="20" name="Picture 19">
            <a:extLst>
              <a:ext uri="{FF2B5EF4-FFF2-40B4-BE49-F238E27FC236}">
                <a16:creationId xmlns:a16="http://schemas.microsoft.com/office/drawing/2014/main" id="{0413F893-AAB1-3C4C-94C5-559DE0A906EE}"/>
              </a:ext>
            </a:extLst>
          </p:cNvPr>
          <p:cNvPicPr>
            <a:picLocks noChangeAspect="1"/>
          </p:cNvPicPr>
          <p:nvPr/>
        </p:nvPicPr>
        <p:blipFill>
          <a:blip r:embed="rId5"/>
          <a:stretch>
            <a:fillRect/>
          </a:stretch>
        </p:blipFill>
        <p:spPr>
          <a:xfrm>
            <a:off x="3876091" y="2499636"/>
            <a:ext cx="485232" cy="485232"/>
          </a:xfrm>
          <a:prstGeom prst="rect">
            <a:avLst/>
          </a:prstGeom>
        </p:spPr>
      </p:pic>
      <p:pic>
        <p:nvPicPr>
          <p:cNvPr id="22" name="Picture 21">
            <a:extLst>
              <a:ext uri="{FF2B5EF4-FFF2-40B4-BE49-F238E27FC236}">
                <a16:creationId xmlns:a16="http://schemas.microsoft.com/office/drawing/2014/main" id="{B907672A-5766-DF4D-9771-0A71E667B1F8}"/>
              </a:ext>
            </a:extLst>
          </p:cNvPr>
          <p:cNvPicPr>
            <a:picLocks noChangeAspect="1"/>
          </p:cNvPicPr>
          <p:nvPr/>
        </p:nvPicPr>
        <p:blipFill>
          <a:blip r:embed="rId6"/>
          <a:stretch>
            <a:fillRect/>
          </a:stretch>
        </p:blipFill>
        <p:spPr>
          <a:xfrm>
            <a:off x="3958661" y="3541748"/>
            <a:ext cx="304800" cy="539750"/>
          </a:xfrm>
          <a:prstGeom prst="rect">
            <a:avLst/>
          </a:prstGeom>
        </p:spPr>
      </p:pic>
      <p:pic>
        <p:nvPicPr>
          <p:cNvPr id="24" name="Picture 23">
            <a:extLst>
              <a:ext uri="{FF2B5EF4-FFF2-40B4-BE49-F238E27FC236}">
                <a16:creationId xmlns:a16="http://schemas.microsoft.com/office/drawing/2014/main" id="{621C2AD3-0639-6549-BA4F-80C91F0A5E18}"/>
              </a:ext>
            </a:extLst>
          </p:cNvPr>
          <p:cNvPicPr>
            <a:picLocks noChangeAspect="1"/>
          </p:cNvPicPr>
          <p:nvPr/>
        </p:nvPicPr>
        <p:blipFill>
          <a:blip r:embed="rId7"/>
          <a:stretch>
            <a:fillRect/>
          </a:stretch>
        </p:blipFill>
        <p:spPr>
          <a:xfrm>
            <a:off x="3709007" y="1525426"/>
            <a:ext cx="804107" cy="536071"/>
          </a:xfrm>
          <a:prstGeom prst="rect">
            <a:avLst/>
          </a:prstGeom>
        </p:spPr>
      </p:pic>
    </p:spTree>
    <p:extLst>
      <p:ext uri="{BB962C8B-B14F-4D97-AF65-F5344CB8AC3E}">
        <p14:creationId xmlns:p14="http://schemas.microsoft.com/office/powerpoint/2010/main" val="1872860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4D86BE-05FA-0042-850B-E31FB4AA50CC}"/>
              </a:ext>
            </a:extLst>
          </p:cNvPr>
          <p:cNvSpPr>
            <a:spLocks noGrp="1"/>
          </p:cNvSpPr>
          <p:nvPr>
            <p:ph type="sldNum" sz="quarter" idx="12"/>
          </p:nvPr>
        </p:nvSpPr>
        <p:spPr/>
        <p:txBody>
          <a:bodyPr/>
          <a:lstStyle/>
          <a:p>
            <a:fld id="{DB5487D8-2C2E-654C-B6E2-E66BEB5CD593}" type="slidenum">
              <a:rPr lang="en-US" smtClean="0"/>
              <a:t>7</a:t>
            </a:fld>
            <a:endParaRPr lang="en-US"/>
          </a:p>
        </p:txBody>
      </p:sp>
      <p:sp>
        <p:nvSpPr>
          <p:cNvPr id="3" name="Title 2">
            <a:extLst>
              <a:ext uri="{FF2B5EF4-FFF2-40B4-BE49-F238E27FC236}">
                <a16:creationId xmlns:a16="http://schemas.microsoft.com/office/drawing/2014/main" id="{008DCDA6-7486-6A4B-B233-06A4A0F03A44}"/>
              </a:ext>
            </a:extLst>
          </p:cNvPr>
          <p:cNvSpPr>
            <a:spLocks noGrp="1"/>
          </p:cNvSpPr>
          <p:nvPr>
            <p:ph type="title"/>
          </p:nvPr>
        </p:nvSpPr>
        <p:spPr/>
        <p:txBody>
          <a:bodyPr/>
          <a:lstStyle/>
          <a:p>
            <a:r>
              <a:rPr lang="en-US" dirty="0"/>
              <a:t>Many Names. One Approach.</a:t>
            </a:r>
          </a:p>
        </p:txBody>
      </p:sp>
      <p:sp>
        <p:nvSpPr>
          <p:cNvPr id="4" name="Rectangle 3">
            <a:extLst>
              <a:ext uri="{FF2B5EF4-FFF2-40B4-BE49-F238E27FC236}">
                <a16:creationId xmlns:a16="http://schemas.microsoft.com/office/drawing/2014/main" id="{D4BA0FF2-597C-E146-913B-97E29AB152D8}"/>
              </a:ext>
            </a:extLst>
          </p:cNvPr>
          <p:cNvSpPr/>
          <p:nvPr/>
        </p:nvSpPr>
        <p:spPr>
          <a:xfrm rot="20381656">
            <a:off x="3401401" y="2772212"/>
            <a:ext cx="3330798" cy="523220"/>
          </a:xfrm>
          <a:prstGeom prst="rect">
            <a:avLst/>
          </a:prstGeom>
          <a:noFill/>
        </p:spPr>
        <p:txBody>
          <a:bodyPr wrap="square" lIns="91440" tIns="45720" rIns="91440" bIns="45720">
            <a:spAutoFit/>
          </a:bodyPr>
          <a:lstStyle/>
          <a:p>
            <a:pPr algn="ctr"/>
            <a:r>
              <a:rPr lang="en-US" sz="2800" b="1" dirty="0">
                <a:ln w="6600">
                  <a:solidFill>
                    <a:schemeClr val="accent2"/>
                  </a:solidFill>
                  <a:prstDash val="solid"/>
                </a:ln>
                <a:solidFill>
                  <a:schemeClr val="accent6">
                    <a:lumMod val="60000"/>
                    <a:lumOff val="40000"/>
                  </a:schemeClr>
                </a:solidFill>
                <a:effectLst>
                  <a:outerShdw dist="38100" dir="2700000" algn="tl" rotWithShape="0">
                    <a:schemeClr val="accent2"/>
                  </a:outerShdw>
                </a:effectLst>
              </a:rPr>
              <a:t>“Multi-generational”</a:t>
            </a:r>
          </a:p>
        </p:txBody>
      </p:sp>
      <p:sp>
        <p:nvSpPr>
          <p:cNvPr id="5" name="Arrow: Right 6">
            <a:extLst>
              <a:ext uri="{FF2B5EF4-FFF2-40B4-BE49-F238E27FC236}">
                <a16:creationId xmlns:a16="http://schemas.microsoft.com/office/drawing/2014/main" id="{A42C8761-EFA8-054B-8277-0CC1B8695D4C}"/>
              </a:ext>
            </a:extLst>
          </p:cNvPr>
          <p:cNvSpPr/>
          <p:nvPr/>
        </p:nvSpPr>
        <p:spPr>
          <a:xfrm rot="5400000">
            <a:off x="5907351" y="3913807"/>
            <a:ext cx="719600" cy="698934"/>
          </a:xfrm>
          <a:prstGeom prst="rightArrow">
            <a:avLst/>
          </a:prstGeom>
          <a:solidFill>
            <a:schemeClr val="accent6">
              <a:lumMod val="60000"/>
              <a:lumOff val="4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6D73A4D-735A-C049-8BF0-DB00F610D26C}"/>
              </a:ext>
            </a:extLst>
          </p:cNvPr>
          <p:cNvGrpSpPr/>
          <p:nvPr/>
        </p:nvGrpSpPr>
        <p:grpSpPr>
          <a:xfrm>
            <a:off x="2492886" y="1477286"/>
            <a:ext cx="7593801" cy="2403775"/>
            <a:chOff x="578754" y="589354"/>
            <a:chExt cx="7881358" cy="3201426"/>
          </a:xfrm>
        </p:grpSpPr>
        <p:sp>
          <p:nvSpPr>
            <p:cNvPr id="7" name="Rectangle 6">
              <a:extLst>
                <a:ext uri="{FF2B5EF4-FFF2-40B4-BE49-F238E27FC236}">
                  <a16:creationId xmlns:a16="http://schemas.microsoft.com/office/drawing/2014/main" id="{FDFFDCBD-0360-E04E-8722-A9B3F9074E2C}"/>
                </a:ext>
              </a:extLst>
            </p:cNvPr>
            <p:cNvSpPr/>
            <p:nvPr/>
          </p:nvSpPr>
          <p:spPr>
            <a:xfrm rot="20315429">
              <a:off x="578754" y="1152756"/>
              <a:ext cx="3330798" cy="523220"/>
            </a:xfrm>
            <a:prstGeom prst="rect">
              <a:avLst/>
            </a:prstGeom>
            <a:noFill/>
            <a:ln>
              <a:noFill/>
            </a:ln>
          </p:spPr>
          <p:txBody>
            <a:bodyPr wrap="square" lIns="91440" tIns="45720" rIns="91440" bIns="45720">
              <a:spAutoFit/>
            </a:bodyPr>
            <a:lstStyle/>
            <a:p>
              <a:pPr algn="ctr"/>
              <a:r>
                <a:rPr lang="en-US" sz="2800" b="1" dirty="0">
                  <a:ln w="6600">
                    <a:solidFill>
                      <a:schemeClr val="accent2"/>
                    </a:solidFill>
                    <a:prstDash val="solid"/>
                  </a:ln>
                  <a:solidFill>
                    <a:schemeClr val="accent6">
                      <a:lumMod val="60000"/>
                      <a:lumOff val="40000"/>
                    </a:schemeClr>
                  </a:solidFill>
                  <a:effectLst>
                    <a:outerShdw dist="38100" dir="2700000" algn="tl" rotWithShape="0">
                      <a:schemeClr val="accent2"/>
                    </a:outerShdw>
                  </a:effectLst>
                </a:rPr>
                <a:t>“Whole Family”</a:t>
              </a:r>
            </a:p>
          </p:txBody>
        </p:sp>
        <p:sp>
          <p:nvSpPr>
            <p:cNvPr id="8" name="Rectangle 7">
              <a:extLst>
                <a:ext uri="{FF2B5EF4-FFF2-40B4-BE49-F238E27FC236}">
                  <a16:creationId xmlns:a16="http://schemas.microsoft.com/office/drawing/2014/main" id="{E3235A16-2F9B-4F4B-AE48-2881FF0BD526}"/>
                </a:ext>
              </a:extLst>
            </p:cNvPr>
            <p:cNvSpPr/>
            <p:nvPr/>
          </p:nvSpPr>
          <p:spPr>
            <a:xfrm rot="1224923">
              <a:off x="5129314" y="854458"/>
              <a:ext cx="3330798" cy="605879"/>
            </a:xfrm>
            <a:prstGeom prst="rect">
              <a:avLst/>
            </a:prstGeom>
            <a:noFill/>
          </p:spPr>
          <p:txBody>
            <a:bodyPr wrap="square" lIns="91440" tIns="45720" rIns="91440" bIns="45720">
              <a:spAutoFit/>
            </a:bodyPr>
            <a:lstStyle/>
            <a:p>
              <a:pPr algn="ctr"/>
              <a:r>
                <a:rPr lang="en-US" sz="2800" b="1" dirty="0">
                  <a:ln w="6600">
                    <a:solidFill>
                      <a:schemeClr val="accent2"/>
                    </a:solidFill>
                    <a:prstDash val="solid"/>
                  </a:ln>
                  <a:solidFill>
                    <a:schemeClr val="accent6">
                      <a:lumMod val="60000"/>
                      <a:lumOff val="40000"/>
                    </a:schemeClr>
                  </a:solidFill>
                  <a:effectLst>
                    <a:outerShdw dist="38100" dir="2700000" algn="tl" rotWithShape="0">
                      <a:schemeClr val="accent2"/>
                    </a:outerShdw>
                  </a:effectLst>
                </a:rPr>
                <a:t>“Next Gen”</a:t>
              </a:r>
            </a:p>
          </p:txBody>
        </p:sp>
        <p:sp>
          <p:nvSpPr>
            <p:cNvPr id="9" name="Rectangle 8">
              <a:extLst>
                <a:ext uri="{FF2B5EF4-FFF2-40B4-BE49-F238E27FC236}">
                  <a16:creationId xmlns:a16="http://schemas.microsoft.com/office/drawing/2014/main" id="{15045AE6-9B48-3F4D-8FBB-8218BB69C3EB}"/>
                </a:ext>
              </a:extLst>
            </p:cNvPr>
            <p:cNvSpPr/>
            <p:nvPr/>
          </p:nvSpPr>
          <p:spPr>
            <a:xfrm rot="20482496">
              <a:off x="2100235" y="2924911"/>
              <a:ext cx="3330798" cy="523220"/>
            </a:xfrm>
            <a:prstGeom prst="rect">
              <a:avLst/>
            </a:prstGeom>
            <a:noFill/>
          </p:spPr>
          <p:txBody>
            <a:bodyPr wrap="square" lIns="91440" tIns="45720" rIns="91440" bIns="45720">
              <a:spAutoFit/>
            </a:bodyPr>
            <a:lstStyle/>
            <a:p>
              <a:pPr algn="ctr"/>
              <a:r>
                <a:rPr lang="en-US" sz="2800" b="1">
                  <a:ln w="6600">
                    <a:solidFill>
                      <a:schemeClr val="accent2"/>
                    </a:solidFill>
                    <a:prstDash val="solid"/>
                  </a:ln>
                  <a:solidFill>
                    <a:schemeClr val="accent6">
                      <a:lumMod val="60000"/>
                      <a:lumOff val="40000"/>
                    </a:schemeClr>
                  </a:solidFill>
                  <a:effectLst>
                    <a:outerShdw dist="38100" dir="2700000" algn="tl" rotWithShape="0">
                      <a:schemeClr val="accent2"/>
                    </a:outerShdw>
                  </a:effectLst>
                </a:rPr>
                <a:t>“2Gen”</a:t>
              </a:r>
            </a:p>
          </p:txBody>
        </p:sp>
        <p:sp>
          <p:nvSpPr>
            <p:cNvPr id="10" name="Rectangle 9">
              <a:extLst>
                <a:ext uri="{FF2B5EF4-FFF2-40B4-BE49-F238E27FC236}">
                  <a16:creationId xmlns:a16="http://schemas.microsoft.com/office/drawing/2014/main" id="{EBDBCE1B-4DD7-9446-9B48-AF246479DD93}"/>
                </a:ext>
              </a:extLst>
            </p:cNvPr>
            <p:cNvSpPr/>
            <p:nvPr/>
          </p:nvSpPr>
          <p:spPr>
            <a:xfrm rot="1254484">
              <a:off x="3662686" y="2836673"/>
              <a:ext cx="4196219" cy="954107"/>
            </a:xfrm>
            <a:prstGeom prst="rect">
              <a:avLst/>
            </a:prstGeom>
            <a:noFill/>
          </p:spPr>
          <p:txBody>
            <a:bodyPr wrap="square" lIns="91440" tIns="45720" rIns="91440" bIns="45720">
              <a:spAutoFit/>
            </a:bodyPr>
            <a:lstStyle/>
            <a:p>
              <a:pPr algn="ctr"/>
              <a:r>
                <a:rPr lang="en-US" sz="2800" b="1">
                  <a:ln w="6600">
                    <a:solidFill>
                      <a:schemeClr val="accent2"/>
                    </a:solidFill>
                    <a:prstDash val="solid"/>
                  </a:ln>
                  <a:solidFill>
                    <a:schemeClr val="accent6">
                      <a:lumMod val="60000"/>
                      <a:lumOff val="40000"/>
                    </a:schemeClr>
                  </a:solidFill>
                  <a:effectLst>
                    <a:outerShdw dist="38100" dir="2700000" algn="tl" rotWithShape="0">
                      <a:schemeClr val="accent2"/>
                    </a:outerShdw>
                  </a:effectLst>
                </a:rPr>
                <a:t>“Family Economic Mobility”</a:t>
              </a:r>
            </a:p>
          </p:txBody>
        </p:sp>
        <p:sp>
          <p:nvSpPr>
            <p:cNvPr id="11" name="Rectangle 10">
              <a:extLst>
                <a:ext uri="{FF2B5EF4-FFF2-40B4-BE49-F238E27FC236}">
                  <a16:creationId xmlns:a16="http://schemas.microsoft.com/office/drawing/2014/main" id="{B7477FD7-869C-594F-9C7B-DCFF72C33B1D}"/>
                </a:ext>
              </a:extLst>
            </p:cNvPr>
            <p:cNvSpPr/>
            <p:nvPr/>
          </p:nvSpPr>
          <p:spPr>
            <a:xfrm rot="20384011">
              <a:off x="695692" y="1892202"/>
              <a:ext cx="3330798" cy="523220"/>
            </a:xfrm>
            <a:prstGeom prst="rect">
              <a:avLst/>
            </a:prstGeom>
            <a:noFill/>
          </p:spPr>
          <p:txBody>
            <a:bodyPr wrap="square" lIns="91440" tIns="45720" rIns="91440" bIns="45720">
              <a:spAutoFit/>
            </a:bodyPr>
            <a:lstStyle/>
            <a:p>
              <a:pPr algn="ctr"/>
              <a:r>
                <a:rPr lang="en-US" sz="2800" b="1" dirty="0">
                  <a:ln w="6600">
                    <a:solidFill>
                      <a:schemeClr val="accent2"/>
                    </a:solidFill>
                    <a:prstDash val="solid"/>
                  </a:ln>
                  <a:solidFill>
                    <a:schemeClr val="accent6">
                      <a:lumMod val="60000"/>
                      <a:lumOff val="40000"/>
                    </a:schemeClr>
                  </a:solidFill>
                  <a:effectLst>
                    <a:outerShdw dist="38100" dir="2700000" algn="tl" rotWithShape="0">
                      <a:schemeClr val="accent2"/>
                    </a:outerShdw>
                  </a:effectLst>
                </a:rPr>
                <a:t>“Intergenerational”</a:t>
              </a:r>
            </a:p>
          </p:txBody>
        </p:sp>
        <p:sp>
          <p:nvSpPr>
            <p:cNvPr id="12" name="Rectangle 11">
              <a:extLst>
                <a:ext uri="{FF2B5EF4-FFF2-40B4-BE49-F238E27FC236}">
                  <a16:creationId xmlns:a16="http://schemas.microsoft.com/office/drawing/2014/main" id="{5499BB72-C4F2-124E-BBB9-698979BB5AFF}"/>
                </a:ext>
              </a:extLst>
            </p:cNvPr>
            <p:cNvSpPr/>
            <p:nvPr/>
          </p:nvSpPr>
          <p:spPr>
            <a:xfrm rot="1428647">
              <a:off x="3247194" y="847700"/>
              <a:ext cx="3330798" cy="523220"/>
            </a:xfrm>
            <a:prstGeom prst="rect">
              <a:avLst/>
            </a:prstGeom>
            <a:noFill/>
          </p:spPr>
          <p:txBody>
            <a:bodyPr wrap="square" lIns="91440" tIns="45720" rIns="91440" bIns="45720">
              <a:spAutoFit/>
            </a:bodyPr>
            <a:lstStyle/>
            <a:p>
              <a:pPr algn="ctr"/>
              <a:r>
                <a:rPr lang="en-US" sz="2800" b="1" dirty="0">
                  <a:ln w="6600">
                    <a:solidFill>
                      <a:schemeClr val="accent2"/>
                    </a:solidFill>
                    <a:prstDash val="solid"/>
                  </a:ln>
                  <a:solidFill>
                    <a:schemeClr val="accent6">
                      <a:lumMod val="60000"/>
                      <a:lumOff val="40000"/>
                    </a:schemeClr>
                  </a:solidFill>
                  <a:effectLst>
                    <a:outerShdw dist="38100" dir="2700000" algn="tl" rotWithShape="0">
                      <a:schemeClr val="accent2"/>
                    </a:outerShdw>
                  </a:effectLst>
                </a:rPr>
                <a:t>“Multi-Gen”</a:t>
              </a:r>
            </a:p>
          </p:txBody>
        </p:sp>
        <p:sp>
          <p:nvSpPr>
            <p:cNvPr id="13" name="Rectangle 12">
              <a:extLst>
                <a:ext uri="{FF2B5EF4-FFF2-40B4-BE49-F238E27FC236}">
                  <a16:creationId xmlns:a16="http://schemas.microsoft.com/office/drawing/2014/main" id="{BC817EE1-20FB-8748-8386-75CD7139BC7A}"/>
                </a:ext>
              </a:extLst>
            </p:cNvPr>
            <p:cNvSpPr/>
            <p:nvPr/>
          </p:nvSpPr>
          <p:spPr>
            <a:xfrm rot="1254484">
              <a:off x="4955347" y="2404901"/>
              <a:ext cx="3330798" cy="523220"/>
            </a:xfrm>
            <a:prstGeom prst="rect">
              <a:avLst/>
            </a:prstGeom>
            <a:noFill/>
          </p:spPr>
          <p:txBody>
            <a:bodyPr wrap="square" lIns="91440" tIns="45720" rIns="91440" bIns="45720">
              <a:spAutoFit/>
            </a:bodyPr>
            <a:lstStyle/>
            <a:p>
              <a:pPr algn="ctr"/>
              <a:r>
                <a:rPr lang="en-US" sz="2800" b="1">
                  <a:ln w="6600">
                    <a:solidFill>
                      <a:schemeClr val="accent2"/>
                    </a:solidFill>
                    <a:prstDash val="solid"/>
                  </a:ln>
                  <a:solidFill>
                    <a:schemeClr val="accent6">
                      <a:lumMod val="60000"/>
                      <a:lumOff val="40000"/>
                    </a:schemeClr>
                  </a:solidFill>
                  <a:effectLst>
                    <a:outerShdw dist="38100" dir="2700000" algn="tl" rotWithShape="0">
                      <a:schemeClr val="accent2"/>
                    </a:outerShdw>
                  </a:effectLst>
                </a:rPr>
                <a:t>“Two-Generation”</a:t>
              </a:r>
            </a:p>
          </p:txBody>
        </p:sp>
        <p:grpSp>
          <p:nvGrpSpPr>
            <p:cNvPr id="14" name="Group 13">
              <a:extLst>
                <a:ext uri="{FF2B5EF4-FFF2-40B4-BE49-F238E27FC236}">
                  <a16:creationId xmlns:a16="http://schemas.microsoft.com/office/drawing/2014/main" id="{C4A72854-9D83-1040-9A5E-1F40A61A956B}"/>
                </a:ext>
              </a:extLst>
            </p:cNvPr>
            <p:cNvGrpSpPr/>
            <p:nvPr/>
          </p:nvGrpSpPr>
          <p:grpSpPr>
            <a:xfrm>
              <a:off x="791789" y="589354"/>
              <a:ext cx="844323" cy="3119515"/>
              <a:chOff x="791789" y="589354"/>
              <a:chExt cx="844323" cy="3119515"/>
            </a:xfrm>
          </p:grpSpPr>
          <p:sp>
            <p:nvSpPr>
              <p:cNvPr id="18" name="Left Bracket 17">
                <a:extLst>
                  <a:ext uri="{FF2B5EF4-FFF2-40B4-BE49-F238E27FC236}">
                    <a16:creationId xmlns:a16="http://schemas.microsoft.com/office/drawing/2014/main" id="{8637833D-32C4-4A47-8A4E-549E8FB03C60}"/>
                  </a:ext>
                </a:extLst>
              </p:cNvPr>
              <p:cNvSpPr/>
              <p:nvPr/>
            </p:nvSpPr>
            <p:spPr>
              <a:xfrm>
                <a:off x="877245" y="710004"/>
                <a:ext cx="758867" cy="2998865"/>
              </a:xfrm>
              <a:prstGeom prst="leftBracket">
                <a:avLst/>
              </a:prstGeom>
              <a:no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BF9A228C-423F-3D48-A49F-C5C2A5E62D50}"/>
                  </a:ext>
                </a:extLst>
              </p:cNvPr>
              <p:cNvSpPr/>
              <p:nvPr/>
            </p:nvSpPr>
            <p:spPr>
              <a:xfrm>
                <a:off x="791789" y="589354"/>
                <a:ext cx="686210" cy="2998865"/>
              </a:xfrm>
              <a:prstGeom prst="leftBracket">
                <a:avLst/>
              </a:prstGeom>
              <a:noFill/>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B494F5BC-7804-3742-9D81-C2801CFE4BC2}"/>
                </a:ext>
              </a:extLst>
            </p:cNvPr>
            <p:cNvGrpSpPr/>
            <p:nvPr/>
          </p:nvGrpSpPr>
          <p:grpSpPr>
            <a:xfrm>
              <a:off x="7450662" y="589355"/>
              <a:ext cx="801491" cy="3161969"/>
              <a:chOff x="7450662" y="589355"/>
              <a:chExt cx="801491" cy="3161969"/>
            </a:xfrm>
          </p:grpSpPr>
          <p:sp>
            <p:nvSpPr>
              <p:cNvPr id="16" name="Left Bracket 15">
                <a:extLst>
                  <a:ext uri="{FF2B5EF4-FFF2-40B4-BE49-F238E27FC236}">
                    <a16:creationId xmlns:a16="http://schemas.microsoft.com/office/drawing/2014/main" id="{6205F5F2-2063-EF4C-978D-C13D82FDF77D}"/>
                  </a:ext>
                </a:extLst>
              </p:cNvPr>
              <p:cNvSpPr/>
              <p:nvPr/>
            </p:nvSpPr>
            <p:spPr>
              <a:xfrm flipH="1">
                <a:off x="7450662" y="752459"/>
                <a:ext cx="744625" cy="2998865"/>
              </a:xfrm>
              <a:prstGeom prst="leftBracket">
                <a:avLst/>
              </a:prstGeom>
              <a:noFill/>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ket 16">
                <a:extLst>
                  <a:ext uri="{FF2B5EF4-FFF2-40B4-BE49-F238E27FC236}">
                    <a16:creationId xmlns:a16="http://schemas.microsoft.com/office/drawing/2014/main" id="{DD26546D-75D2-C748-BCE5-C6BF819671FC}"/>
                  </a:ext>
                </a:extLst>
              </p:cNvPr>
              <p:cNvSpPr/>
              <p:nvPr/>
            </p:nvSpPr>
            <p:spPr>
              <a:xfrm flipH="1">
                <a:off x="7507528" y="589355"/>
                <a:ext cx="744625" cy="2998864"/>
              </a:xfrm>
              <a:prstGeom prst="leftBracket">
                <a:avLst/>
              </a:prstGeom>
              <a:noFill/>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20" name="Picture 19">
            <a:extLst>
              <a:ext uri="{FF2B5EF4-FFF2-40B4-BE49-F238E27FC236}">
                <a16:creationId xmlns:a16="http://schemas.microsoft.com/office/drawing/2014/main" id="{4F15B1C4-EFB8-0240-BFD3-2849E1EB8A1E}"/>
              </a:ext>
            </a:extLst>
          </p:cNvPr>
          <p:cNvPicPr>
            <a:picLocks noChangeAspect="1"/>
          </p:cNvPicPr>
          <p:nvPr/>
        </p:nvPicPr>
        <p:blipFill>
          <a:blip r:embed="rId3"/>
          <a:stretch>
            <a:fillRect/>
          </a:stretch>
        </p:blipFill>
        <p:spPr>
          <a:xfrm>
            <a:off x="1984797" y="4716222"/>
            <a:ext cx="8527205" cy="2084428"/>
          </a:xfrm>
          <a:prstGeom prst="rect">
            <a:avLst/>
          </a:prstGeom>
        </p:spPr>
      </p:pic>
      <p:sp>
        <p:nvSpPr>
          <p:cNvPr id="22" name="Rectangle 21">
            <a:extLst>
              <a:ext uri="{FF2B5EF4-FFF2-40B4-BE49-F238E27FC236}">
                <a16:creationId xmlns:a16="http://schemas.microsoft.com/office/drawing/2014/main" id="{DBFAC210-1A7C-FE42-8693-92B75CF92590}"/>
              </a:ext>
            </a:extLst>
          </p:cNvPr>
          <p:cNvSpPr/>
          <p:nvPr/>
        </p:nvSpPr>
        <p:spPr>
          <a:xfrm rot="1428647">
            <a:off x="6937955" y="2341518"/>
            <a:ext cx="3209271" cy="523220"/>
          </a:xfrm>
          <a:prstGeom prst="rect">
            <a:avLst/>
          </a:prstGeom>
          <a:noFill/>
        </p:spPr>
        <p:txBody>
          <a:bodyPr wrap="square" lIns="91440" tIns="45720" rIns="91440" bIns="45720">
            <a:spAutoFit/>
          </a:bodyPr>
          <a:lstStyle/>
          <a:p>
            <a:pPr algn="ctr"/>
            <a:r>
              <a:rPr lang="en-US" sz="2800" b="1" dirty="0">
                <a:ln w="6600">
                  <a:solidFill>
                    <a:schemeClr val="accent2"/>
                  </a:solidFill>
                  <a:prstDash val="solid"/>
                </a:ln>
                <a:solidFill>
                  <a:schemeClr val="accent6">
                    <a:lumMod val="60000"/>
                    <a:lumOff val="40000"/>
                  </a:schemeClr>
                </a:solidFill>
                <a:effectLst>
                  <a:outerShdw dist="38100" dir="2700000" algn="tl" rotWithShape="0">
                    <a:schemeClr val="accent2"/>
                  </a:outerShdw>
                </a:effectLst>
              </a:rPr>
              <a:t>“’</a:t>
            </a:r>
            <a:r>
              <a:rPr lang="en-US" sz="2800" b="1" dirty="0" err="1">
                <a:ln w="6600">
                  <a:solidFill>
                    <a:schemeClr val="accent2"/>
                  </a:solidFill>
                  <a:prstDash val="solid"/>
                </a:ln>
                <a:solidFill>
                  <a:schemeClr val="accent6">
                    <a:lumMod val="60000"/>
                    <a:lumOff val="40000"/>
                  </a:schemeClr>
                </a:solidFill>
                <a:effectLst>
                  <a:outerShdw dist="38100" dir="2700000" algn="tl" rotWithShape="0">
                    <a:schemeClr val="accent2"/>
                  </a:outerShdw>
                </a:effectLst>
              </a:rPr>
              <a:t>Ohana</a:t>
            </a:r>
            <a:r>
              <a:rPr lang="en-US" sz="2800" b="1" dirty="0">
                <a:ln w="6600">
                  <a:solidFill>
                    <a:schemeClr val="accent2"/>
                  </a:solidFill>
                  <a:prstDash val="solid"/>
                </a:ln>
                <a:solidFill>
                  <a:schemeClr val="accent6">
                    <a:lumMod val="60000"/>
                    <a:lumOff val="40000"/>
                  </a:schemeClr>
                </a:solidFill>
                <a:effectLst>
                  <a:outerShdw dist="38100" dir="2700000" algn="tl" rotWithShape="0">
                    <a:schemeClr val="accent2"/>
                  </a:outerShdw>
                </a:effectLst>
              </a:rPr>
              <a:t> Nui”</a:t>
            </a:r>
          </a:p>
        </p:txBody>
      </p:sp>
    </p:spTree>
    <p:extLst>
      <p:ext uri="{BB962C8B-B14F-4D97-AF65-F5344CB8AC3E}">
        <p14:creationId xmlns:p14="http://schemas.microsoft.com/office/powerpoint/2010/main" val="2095911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C85B03-6149-1A46-8F41-7557C7D42E4B}"/>
              </a:ext>
            </a:extLst>
          </p:cNvPr>
          <p:cNvSpPr>
            <a:spLocks noGrp="1"/>
          </p:cNvSpPr>
          <p:nvPr>
            <p:ph type="sldNum" sz="quarter" idx="12"/>
          </p:nvPr>
        </p:nvSpPr>
        <p:spPr/>
        <p:txBody>
          <a:bodyPr/>
          <a:lstStyle/>
          <a:p>
            <a:fld id="{DB5487D8-2C2E-654C-B6E2-E66BEB5CD593}" type="slidenum">
              <a:rPr lang="en-US" smtClean="0"/>
              <a:t>8</a:t>
            </a:fld>
            <a:endParaRPr lang="en-US"/>
          </a:p>
        </p:txBody>
      </p:sp>
      <p:sp>
        <p:nvSpPr>
          <p:cNvPr id="3" name="Title 2">
            <a:extLst>
              <a:ext uri="{FF2B5EF4-FFF2-40B4-BE49-F238E27FC236}">
                <a16:creationId xmlns:a16="http://schemas.microsoft.com/office/drawing/2014/main" id="{0D8D47E6-13FE-AF4A-9881-680F60D209C2}"/>
              </a:ext>
            </a:extLst>
          </p:cNvPr>
          <p:cNvSpPr>
            <a:spLocks noGrp="1"/>
          </p:cNvSpPr>
          <p:nvPr>
            <p:ph type="title"/>
          </p:nvPr>
        </p:nvSpPr>
        <p:spPr/>
        <p:txBody>
          <a:bodyPr/>
          <a:lstStyle/>
          <a:p>
            <a:r>
              <a:rPr lang="en-US"/>
              <a:t>Principles to Put Children and Families at the Center</a:t>
            </a:r>
          </a:p>
        </p:txBody>
      </p:sp>
      <p:sp>
        <p:nvSpPr>
          <p:cNvPr id="5" name="Content Placeholder 2">
            <a:extLst>
              <a:ext uri="{FF2B5EF4-FFF2-40B4-BE49-F238E27FC236}">
                <a16:creationId xmlns:a16="http://schemas.microsoft.com/office/drawing/2014/main" id="{9593A19B-992B-9D43-BB7B-AD3F6CEF79F0}"/>
              </a:ext>
            </a:extLst>
          </p:cNvPr>
          <p:cNvSpPr txBox="1">
            <a:spLocks/>
          </p:cNvSpPr>
          <p:nvPr/>
        </p:nvSpPr>
        <p:spPr>
          <a:xfrm>
            <a:off x="838199" y="1662011"/>
            <a:ext cx="10515599" cy="4351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0375" indent="-460375">
              <a:spcAft>
                <a:spcPts val="1200"/>
              </a:spcAft>
              <a:buBlip>
                <a:blip r:embed="rId3"/>
              </a:buBlip>
            </a:pPr>
            <a:r>
              <a:rPr lang="en-US" dirty="0"/>
              <a:t>Measure and account for outcomes for both children and their parents</a:t>
            </a:r>
          </a:p>
          <a:p>
            <a:pPr marL="460375" indent="-460375">
              <a:spcAft>
                <a:spcPts val="1200"/>
              </a:spcAft>
              <a:buBlip>
                <a:blip r:embed="rId3"/>
              </a:buBlip>
            </a:pPr>
            <a:r>
              <a:rPr lang="en-US" dirty="0">
                <a:solidFill>
                  <a:schemeClr val="bg1">
                    <a:lumMod val="50000"/>
                  </a:schemeClr>
                </a:solidFill>
              </a:rPr>
              <a:t>Engage and amplify the voices of families</a:t>
            </a:r>
          </a:p>
          <a:p>
            <a:pPr marL="460375" indent="-460375">
              <a:spcAft>
                <a:spcPts val="1200"/>
              </a:spcAft>
              <a:buBlip>
                <a:blip r:embed="rId3"/>
              </a:buBlip>
            </a:pPr>
            <a:r>
              <a:rPr lang="en-US" dirty="0"/>
              <a:t>Ensure equity</a:t>
            </a:r>
          </a:p>
          <a:p>
            <a:pPr marL="460375" indent="-460375">
              <a:spcAft>
                <a:spcPts val="1200"/>
              </a:spcAft>
              <a:buBlip>
                <a:blip r:embed="rId3"/>
              </a:buBlip>
            </a:pPr>
            <a:r>
              <a:rPr lang="en-US" dirty="0">
                <a:solidFill>
                  <a:schemeClr val="bg1">
                    <a:lumMod val="50000"/>
                  </a:schemeClr>
                </a:solidFill>
              </a:rPr>
              <a:t>Foster innovation and evidence together</a:t>
            </a:r>
          </a:p>
          <a:p>
            <a:pPr marL="460375" indent="-460375">
              <a:spcAft>
                <a:spcPts val="1200"/>
              </a:spcAft>
              <a:buBlip>
                <a:blip r:embed="rId3"/>
              </a:buBlip>
            </a:pPr>
            <a:r>
              <a:rPr lang="en-US" dirty="0"/>
              <a:t>Align and link systems and funding streams</a:t>
            </a:r>
          </a:p>
          <a:p>
            <a:pPr marL="0" indent="0">
              <a:buFont typeface="Arial" panose="020B0604020202020204" pitchFamily="34" charset="0"/>
              <a:buNone/>
            </a:pPr>
            <a:endParaRPr lang="en-US" b="1" dirty="0">
              <a:solidFill>
                <a:schemeClr val="bg1"/>
              </a:solidFill>
            </a:endParaRPr>
          </a:p>
        </p:txBody>
      </p:sp>
    </p:spTree>
    <p:extLst>
      <p:ext uri="{BB962C8B-B14F-4D97-AF65-F5344CB8AC3E}">
        <p14:creationId xmlns:p14="http://schemas.microsoft.com/office/powerpoint/2010/main" val="344523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57814-73C1-3040-95BA-E80D4C4643CC}"/>
              </a:ext>
            </a:extLst>
          </p:cNvPr>
          <p:cNvSpPr>
            <a:spLocks noGrp="1"/>
          </p:cNvSpPr>
          <p:nvPr>
            <p:ph type="title"/>
          </p:nvPr>
        </p:nvSpPr>
        <p:spPr>
          <a:xfrm>
            <a:off x="563879" y="1144588"/>
            <a:ext cx="2861245" cy="4008755"/>
          </a:xfrm>
        </p:spPr>
        <p:txBody>
          <a:bodyPr>
            <a:normAutofit/>
          </a:bodyPr>
          <a:lstStyle/>
          <a:p>
            <a:r>
              <a:rPr lang="en-US" sz="4000"/>
              <a:t>2Gen Core Components</a:t>
            </a:r>
          </a:p>
        </p:txBody>
      </p:sp>
      <p:sp>
        <p:nvSpPr>
          <p:cNvPr id="3" name="Slide Number Placeholder 2">
            <a:extLst>
              <a:ext uri="{FF2B5EF4-FFF2-40B4-BE49-F238E27FC236}">
                <a16:creationId xmlns:a16="http://schemas.microsoft.com/office/drawing/2014/main" id="{9547DEFD-C315-5447-8669-BAB9316E9A80}"/>
              </a:ext>
            </a:extLst>
          </p:cNvPr>
          <p:cNvSpPr>
            <a:spLocks noGrp="1"/>
          </p:cNvSpPr>
          <p:nvPr>
            <p:ph type="sldNum" sz="quarter" idx="12"/>
          </p:nvPr>
        </p:nvSpPr>
        <p:spPr/>
        <p:txBody>
          <a:bodyPr/>
          <a:lstStyle/>
          <a:p>
            <a:fld id="{DB5487D8-2C2E-654C-B6E2-E66BEB5CD593}" type="slidenum">
              <a:rPr lang="en-US" smtClean="0"/>
              <a:t>9</a:t>
            </a:fld>
            <a:endParaRPr lang="en-US"/>
          </a:p>
        </p:txBody>
      </p:sp>
      <p:pic>
        <p:nvPicPr>
          <p:cNvPr id="6" name="Picture 5">
            <a:extLst>
              <a:ext uri="{FF2B5EF4-FFF2-40B4-BE49-F238E27FC236}">
                <a16:creationId xmlns:a16="http://schemas.microsoft.com/office/drawing/2014/main" id="{17312901-9CDA-604D-848B-0707D6D713AA}"/>
              </a:ext>
            </a:extLst>
          </p:cNvPr>
          <p:cNvPicPr>
            <a:picLocks noChangeAspect="1"/>
          </p:cNvPicPr>
          <p:nvPr/>
        </p:nvPicPr>
        <p:blipFill>
          <a:blip r:embed="rId3"/>
          <a:stretch>
            <a:fillRect/>
          </a:stretch>
        </p:blipFill>
        <p:spPr>
          <a:xfrm>
            <a:off x="3873145" y="853013"/>
            <a:ext cx="8338521" cy="5480051"/>
          </a:xfrm>
          <a:prstGeom prst="rect">
            <a:avLst/>
          </a:prstGeom>
        </p:spPr>
      </p:pic>
    </p:spTree>
    <p:extLst>
      <p:ext uri="{BB962C8B-B14F-4D97-AF65-F5344CB8AC3E}">
        <p14:creationId xmlns:p14="http://schemas.microsoft.com/office/powerpoint/2010/main" val="2422524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_x0020_of_x0020_Project xmlns="252951f8-5833-4e36-ac55-12d86f1f6a1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21895A024B564A90E9A415F88BB21A" ma:contentTypeVersion="14" ma:contentTypeDescription="Create a new document." ma:contentTypeScope="" ma:versionID="e4f45d1eb5ed18be8f0d637e96e492a0">
  <xsd:schema xmlns:xsd="http://www.w3.org/2001/XMLSchema" xmlns:xs="http://www.w3.org/2001/XMLSchema" xmlns:p="http://schemas.microsoft.com/office/2006/metadata/properties" xmlns:ns2="252951f8-5833-4e36-ac55-12d86f1f6a11" xmlns:ns3="c0835b9a-f5ce-46d5-ae80-94620c600fc8" targetNamespace="http://schemas.microsoft.com/office/2006/metadata/properties" ma:root="true" ma:fieldsID="498c5030d345ec59f2838b32fbac74f6" ns2:_="" ns3:_="">
    <xsd:import namespace="252951f8-5833-4e36-ac55-12d86f1f6a11"/>
    <xsd:import namespace="c0835b9a-f5ce-46d5-ae80-94620c600fc8"/>
    <xsd:element name="properties">
      <xsd:complexType>
        <xsd:sequence>
          <xsd:element name="documentManagement">
            <xsd:complexType>
              <xsd:all>
                <xsd:element ref="ns2:Date_x0020_of_x0020_Project" minOccurs="0"/>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2951f8-5833-4e36-ac55-12d86f1f6a11" elementFormDefault="qualified">
    <xsd:import namespace="http://schemas.microsoft.com/office/2006/documentManagement/types"/>
    <xsd:import namespace="http://schemas.microsoft.com/office/infopath/2007/PartnerControls"/>
    <xsd:element name="Date_x0020_of_x0020_Project" ma:index="2" nillable="true" ma:displayName="Date of Project" ma:description="This column should be used when there is a particular date associated with the project this document pertains to. For example, if this document is for a convening, the date for this convening should be included here." ma:format="DateOnly" ma:internalName="Date_x0020_of_x0020_Project">
      <xsd:simpleType>
        <xsd:restriction base="dms:DateTime"/>
      </xsd:simpleType>
    </xsd:element>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AutoTags" ma:index="7" nillable="true" ma:displayName="Tags" ma:internalName="MediaServiceAutoTags" ma:readOnly="true">
      <xsd:simpleType>
        <xsd:restriction base="dms:Text"/>
      </xsd:simpleType>
    </xsd:element>
    <xsd:element name="MediaServiceOCR" ma:index="8" nillable="true" ma:displayName="Extracted Text" ma:internalName="MediaServiceOCR" ma:readOnly="true">
      <xsd:simpleType>
        <xsd:restriction base="dms:Note">
          <xsd:maxLength value="255"/>
        </xsd:restriction>
      </xsd:simpleType>
    </xsd:element>
    <xsd:element name="MediaServiceDateTaken" ma:index="9"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835b9a-f5ce-46d5-ae80-94620c600fc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CCA93E-BCF2-4D79-95B5-13C57D94F033}">
  <ds:schemaRefs>
    <ds:schemaRef ds:uri="http://schemas.microsoft.com/office/2006/metadata/properties"/>
    <ds:schemaRef ds:uri="http://schemas.microsoft.com/office/infopath/2007/PartnerControls"/>
    <ds:schemaRef ds:uri="252951f8-5833-4e36-ac55-12d86f1f6a11"/>
  </ds:schemaRefs>
</ds:datastoreItem>
</file>

<file path=customXml/itemProps2.xml><?xml version="1.0" encoding="utf-8"?>
<ds:datastoreItem xmlns:ds="http://schemas.openxmlformats.org/officeDocument/2006/customXml" ds:itemID="{CD1D7C44-B386-40A1-8AE1-F23C839240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2951f8-5833-4e36-ac55-12d86f1f6a11"/>
    <ds:schemaRef ds:uri="c0835b9a-f5ce-46d5-ae80-94620c600f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1FB477-6F2C-4CA1-B32E-4259667EA9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4182</TotalTime>
  <Words>778</Words>
  <Application>Microsoft Office PowerPoint</Application>
  <PresentationFormat>Widescreen</PresentationFormat>
  <Paragraphs>138</Paragraphs>
  <Slides>17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 Narrow</vt:lpstr>
      <vt:lpstr>Calibri</vt:lpstr>
      <vt:lpstr>Calibri Light</vt:lpstr>
      <vt:lpstr>Times New Roman</vt:lpstr>
      <vt:lpstr>Office Theme</vt:lpstr>
      <vt:lpstr>Working Together for Working Families Pascale Sykes Foundation </vt:lpstr>
      <vt:lpstr>The Aspen Institute:   Principles that Endure and Inspire</vt:lpstr>
      <vt:lpstr>Ascend at the Aspen Institute:  A New Way Forward for Children and Families</vt:lpstr>
      <vt:lpstr>Our Vision</vt:lpstr>
      <vt:lpstr>The Two-Generation (2Gen) Approach</vt:lpstr>
      <vt:lpstr>Why a 2Gen Approach?</vt:lpstr>
      <vt:lpstr>Many Names. One Approach.</vt:lpstr>
      <vt:lpstr>Principles to Put Children and Families at the Center</vt:lpstr>
      <vt:lpstr>2Gen Core Components</vt:lpstr>
      <vt:lpstr>Reimagining organizations  to serve whole families </vt:lpstr>
      <vt:lpstr>2Gen Community Continuum: Stages of 2Gen Implementation </vt:lpstr>
      <vt:lpstr>Key Challenges and Barriers to 2Gen Implementation</vt:lpstr>
      <vt:lpstr>2Gen Momentum: By the Numbers</vt:lpstr>
      <vt:lpstr>2Gen Momentum: Confluence of Strategies and Investments</vt:lpstr>
      <vt:lpstr>PowerPoint Presentation</vt:lpstr>
      <vt:lpstr>Outcomes Bank</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Broyhill, Lindsay</dc:creator>
  <cp:lastModifiedBy>Joni VanNest</cp:lastModifiedBy>
  <cp:revision>9</cp:revision>
  <dcterms:created xsi:type="dcterms:W3CDTF">2019-04-09T21:24:21Z</dcterms:created>
  <dcterms:modified xsi:type="dcterms:W3CDTF">2020-02-19T18:56:54Z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0x010100A021895A024B564A90E9A415F88BB21A</vt:lpwstr>
  </property>
</Properties>
</file>