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66" r:id="rId3"/>
    <p:sldId id="257" r:id="rId4"/>
    <p:sldId id="259" r:id="rId5"/>
    <p:sldId id="261" r:id="rId6"/>
    <p:sldId id="269" r:id="rId7"/>
    <p:sldId id="270" r:id="rId8"/>
    <p:sldId id="258" r:id="rId9"/>
    <p:sldId id="267" r:id="rId10"/>
    <p:sldId id="272" r:id="rId11"/>
    <p:sldId id="260" r:id="rId12"/>
    <p:sldId id="268" r:id="rId13"/>
    <p:sldId id="274" r:id="rId14"/>
    <p:sldId id="264" r:id="rId15"/>
    <p:sldId id="265"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453" autoAdjust="0"/>
  </p:normalViewPr>
  <p:slideViewPr>
    <p:cSldViewPr snapToGrid="0">
      <p:cViewPr varScale="1">
        <p:scale>
          <a:sx n="74" d="100"/>
          <a:sy n="74" d="100"/>
        </p:scale>
        <p:origin x="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10E72A7-F937-4EF2-BE7E-078DAAAE1492}" type="datetimeFigureOut">
              <a:rPr lang="en-US" smtClean="0"/>
              <a:t>2/10/2020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CA31BAD-76FA-4B91-ABE5-CA9675284039}" type="slidenum">
              <a:rPr lang="en-US" smtClean="0"/>
              <a:t>‹#›</a:t>
            </a:fld>
            <a:endParaRPr lang="en-US" dirty="0"/>
          </a:p>
        </p:txBody>
      </p:sp>
    </p:spTree>
    <p:extLst>
      <p:ext uri="{BB962C8B-B14F-4D97-AF65-F5344CB8AC3E}">
        <p14:creationId xmlns:p14="http://schemas.microsoft.com/office/powerpoint/2010/main" val="232294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FE9EDE-E5D8-4FE9-9BCA-837110A280CB}"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6772A1-40CA-45C5-B01A-1D2A37DE2B75}"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15C49F-DFB7-40F6-AD3D-0C076E1DA80E}"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B1B09-A754-4140-8ADA-8493DE3844CB}"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C9E3B-B979-4304-B412-3CD883A7B595}"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BF86A5-442A-41A8-A56F-27FF7F1362DA}"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4D6AB8-E249-4B1A-A846-D6D5BCCEB954}"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DED7F-625B-446B-9CBF-2760A1AE2977}"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DD89F-BD75-4820-B811-53CA9355D20F}"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DF9937-C4DC-4DFB-8640-0B4198F6851D}"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1E601A-DA86-4615-9726-3EC3AC0F5982}" type="datetime1">
              <a:rPr lang="en-US" smtClean="0"/>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C3AF6A-85BE-451E-8132-C0D88D5D85D3}" type="datetime1">
              <a:rPr lang="en-US" smtClean="0"/>
              <a:t>2/10/2020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C4C3AE-D8C8-4557-A723-A0AF3064DB60}" type="datetime1">
              <a:rPr lang="en-US" smtClean="0"/>
              <a:t>2/10/2020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31AC2A-7D15-49F8-B6ED-10C0BB6EEBF9}" type="datetime1">
              <a:rPr lang="en-US" smtClean="0"/>
              <a:t>2/10/2020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A819A-901A-4715-8DC5-DABEF79B835C}" type="datetime1">
              <a:rPr lang="en-US" smtClean="0"/>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B5A5D1-180F-4857-BAD3-B5BE89B2475C}" type="datetime1">
              <a:rPr lang="en-US" smtClean="0"/>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0016F4-5C22-455D-A202-E37131A5B2EC}" type="datetime1">
              <a:rPr lang="en-US" smtClean="0"/>
              <a:t>2/10/2020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3886" y="1502229"/>
            <a:ext cx="8120117" cy="2548607"/>
          </a:xfrm>
        </p:spPr>
        <p:txBody>
          <a:bodyPr/>
          <a:lstStyle/>
          <a:p>
            <a:pPr algn="l"/>
            <a:r>
              <a:rPr lang="en-US" dirty="0"/>
              <a:t>Forming and Sustaining a Successful Collaboration</a:t>
            </a:r>
          </a:p>
        </p:txBody>
      </p:sp>
      <p:sp>
        <p:nvSpPr>
          <p:cNvPr id="3" name="Subtitle 2"/>
          <p:cNvSpPr>
            <a:spLocks noGrp="1"/>
          </p:cNvSpPr>
          <p:nvPr>
            <p:ph type="subTitle" idx="1"/>
          </p:nvPr>
        </p:nvSpPr>
        <p:spPr>
          <a:xfrm>
            <a:off x="1153886" y="4050833"/>
            <a:ext cx="8120117" cy="1096899"/>
          </a:xfrm>
        </p:spPr>
        <p:txBody>
          <a:bodyPr>
            <a:normAutofit lnSpcReduction="10000"/>
          </a:bodyPr>
          <a:lstStyle/>
          <a:p>
            <a:r>
              <a:rPr lang="en-US" dirty="0"/>
              <a:t>Working Together For Working Families</a:t>
            </a:r>
          </a:p>
          <a:p>
            <a:r>
              <a:rPr lang="en-US" dirty="0"/>
              <a:t>Whole Family Approach</a:t>
            </a:r>
          </a:p>
          <a:p>
            <a:r>
              <a:rPr lang="en-US" dirty="0"/>
              <a:t>February 13, 2020</a:t>
            </a:r>
          </a:p>
          <a:p>
            <a:endParaRPr lang="en-US" dirty="0"/>
          </a:p>
        </p:txBody>
      </p:sp>
    </p:spTree>
    <p:extLst>
      <p:ext uri="{BB962C8B-B14F-4D97-AF65-F5344CB8AC3E}">
        <p14:creationId xmlns:p14="http://schemas.microsoft.com/office/powerpoint/2010/main" val="3962688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Familia Adelante/Family Forward Collaboration</a:t>
            </a:r>
          </a:p>
        </p:txBody>
      </p:sp>
      <p:sp>
        <p:nvSpPr>
          <p:cNvPr id="3" name="Text Placeholder 2"/>
          <p:cNvSpPr>
            <a:spLocks noGrp="1"/>
          </p:cNvSpPr>
          <p:nvPr>
            <p:ph type="body" idx="1"/>
          </p:nvPr>
        </p:nvSpPr>
        <p:spPr>
          <a:xfrm>
            <a:off x="675745" y="1930400"/>
            <a:ext cx="4185623" cy="521855"/>
          </a:xfrm>
        </p:spPr>
        <p:txBody>
          <a:bodyPr/>
          <a:lstStyle/>
          <a:p>
            <a:r>
              <a:rPr lang="en-US" b="1" dirty="0"/>
              <a:t>Results</a:t>
            </a:r>
          </a:p>
        </p:txBody>
      </p:sp>
      <p:sp>
        <p:nvSpPr>
          <p:cNvPr id="4" name="Content Placeholder 3"/>
          <p:cNvSpPr>
            <a:spLocks noGrp="1"/>
          </p:cNvSpPr>
          <p:nvPr>
            <p:ph sz="half" idx="2"/>
          </p:nvPr>
        </p:nvSpPr>
        <p:spPr>
          <a:xfrm>
            <a:off x="675745" y="2628900"/>
            <a:ext cx="4185623" cy="4094629"/>
          </a:xfrm>
        </p:spPr>
        <p:txBody>
          <a:bodyPr>
            <a:normAutofit fontScale="77500" lnSpcReduction="20000"/>
          </a:bodyPr>
          <a:lstStyle/>
          <a:p>
            <a:r>
              <a:rPr lang="en-US" sz="2000" dirty="0"/>
              <a:t>In first 2 ½ years of operation:</a:t>
            </a:r>
          </a:p>
          <a:p>
            <a:r>
              <a:rPr lang="en-US" dirty="0"/>
              <a:t>78 families (147 adults &amp; 179 children) enrolled</a:t>
            </a:r>
          </a:p>
          <a:p>
            <a:r>
              <a:rPr lang="en-US" dirty="0"/>
              <a:t>99% of families have at least one adult working; 1% enrolled in school full-time</a:t>
            </a:r>
          </a:p>
          <a:p>
            <a:r>
              <a:rPr lang="en-US" dirty="0"/>
              <a:t>University of PA preliminary research trends:</a:t>
            </a:r>
          </a:p>
          <a:p>
            <a:r>
              <a:rPr lang="en-US" dirty="0"/>
              <a:t>Improvement in adult well-being: general health, positive affect, everyday stress levels &amp; hope levels</a:t>
            </a:r>
          </a:p>
          <a:p>
            <a:r>
              <a:rPr lang="en-US" dirty="0"/>
              <a:t>Children demonstrated improvements on future expectations and hope scales</a:t>
            </a:r>
          </a:p>
          <a:p>
            <a:r>
              <a:rPr lang="en-US" dirty="0"/>
              <a:t>Improvement in financial capability, increase in employment and number of hours worked</a:t>
            </a:r>
          </a:p>
          <a:p>
            <a:r>
              <a:rPr lang="en-US" dirty="0"/>
              <a:t>Very high retention rate, strong social ties and sense of community </a:t>
            </a:r>
          </a:p>
          <a:p>
            <a:endParaRPr lang="en-US" dirty="0"/>
          </a:p>
        </p:txBody>
      </p:sp>
      <p:sp>
        <p:nvSpPr>
          <p:cNvPr id="5" name="Text Placeholder 4"/>
          <p:cNvSpPr>
            <a:spLocks noGrp="1"/>
          </p:cNvSpPr>
          <p:nvPr>
            <p:ph type="body" sz="quarter" idx="3"/>
          </p:nvPr>
        </p:nvSpPr>
        <p:spPr>
          <a:xfrm>
            <a:off x="5088383" y="1930400"/>
            <a:ext cx="4185618" cy="521855"/>
          </a:xfrm>
        </p:spPr>
        <p:txBody>
          <a:bodyPr/>
          <a:lstStyle/>
          <a:p>
            <a:r>
              <a:rPr lang="en-US" b="1" dirty="0"/>
              <a:t>Sustainability </a:t>
            </a:r>
          </a:p>
        </p:txBody>
      </p:sp>
      <p:sp>
        <p:nvSpPr>
          <p:cNvPr id="6" name="Content Placeholder 5"/>
          <p:cNvSpPr>
            <a:spLocks noGrp="1"/>
          </p:cNvSpPr>
          <p:nvPr>
            <p:ph sz="quarter" idx="4"/>
          </p:nvPr>
        </p:nvSpPr>
        <p:spPr>
          <a:xfrm>
            <a:off x="5088384" y="2712027"/>
            <a:ext cx="4185617" cy="3329335"/>
          </a:xfrm>
        </p:spPr>
        <p:txBody>
          <a:bodyPr>
            <a:normAutofit/>
          </a:bodyPr>
          <a:lstStyle/>
          <a:p>
            <a:r>
              <a:rPr lang="en-US" sz="1600" dirty="0"/>
              <a:t>December 2019 secured 3-year grant from William J. and Dorothy K. O’Neill Foundation</a:t>
            </a:r>
          </a:p>
          <a:p>
            <a:r>
              <a:rPr lang="en-US" sz="1600" dirty="0"/>
              <a:t>Grow additional foundation support</a:t>
            </a:r>
          </a:p>
          <a:p>
            <a:r>
              <a:rPr lang="en-US" sz="1600" dirty="0"/>
              <a:t>Participate in national efforts to promote Whole Family Approach</a:t>
            </a:r>
          </a:p>
        </p:txBody>
      </p:sp>
    </p:spTree>
    <p:extLst>
      <p:ext uri="{BB962C8B-B14F-4D97-AF65-F5344CB8AC3E}">
        <p14:creationId xmlns:p14="http://schemas.microsoft.com/office/powerpoint/2010/main" val="352182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524003"/>
            <a:ext cx="8596668" cy="5268679"/>
          </a:xfrm>
        </p:spPr>
        <p:txBody>
          <a:bodyPr>
            <a:normAutofit lnSpcReduction="10000"/>
          </a:bodyPr>
          <a:lstStyle/>
          <a:p>
            <a:pPr marL="0" indent="0">
              <a:buNone/>
            </a:pPr>
            <a:r>
              <a:rPr lang="en-US" dirty="0"/>
              <a:t>The shuttle provides transportation east - west in Gloucester County. This needed service gives riders, who do not have personal transportation, accessibility to employment, social services, health care, shopping, etc. </a:t>
            </a:r>
          </a:p>
          <a:p>
            <a:r>
              <a:rPr lang="en-US" b="1" dirty="0"/>
              <a:t>Pascale Sykes Foundation </a:t>
            </a:r>
            <a:r>
              <a:rPr lang="en-US" dirty="0"/>
              <a:t>- Community change agent, program funder</a:t>
            </a:r>
          </a:p>
          <a:p>
            <a:r>
              <a:rPr lang="en-US" b="1" dirty="0"/>
              <a:t>United Way of Gloucester County </a:t>
            </a:r>
            <a:r>
              <a:rPr lang="en-US" dirty="0"/>
              <a:t>– Lead, project oversight and coordinator, financial management</a:t>
            </a:r>
          </a:p>
          <a:p>
            <a:r>
              <a:rPr lang="en-US" b="1" dirty="0"/>
              <a:t>County of Gloucester </a:t>
            </a:r>
            <a:r>
              <a:rPr lang="en-US" dirty="0"/>
              <a:t>-  Department of Human Services, Department of Economic Development, Public Works Department / Planning Division, One-Stop Employment Services - Access to potential ridership, knowledge of workforce locations and opportunities, provide employment skills</a:t>
            </a:r>
          </a:p>
          <a:p>
            <a:r>
              <a:rPr lang="en-US" b="1" dirty="0"/>
              <a:t>South Jersey Transportation Authority </a:t>
            </a:r>
            <a:r>
              <a:rPr lang="en-US" dirty="0"/>
              <a:t>– Drivers, routes, shuttle operations</a:t>
            </a:r>
          </a:p>
          <a:p>
            <a:r>
              <a:rPr lang="en-US" b="1" dirty="0"/>
              <a:t>Cross County Connection </a:t>
            </a:r>
            <a:r>
              <a:rPr lang="en-US" dirty="0"/>
              <a:t>– Technical, materials, marketing and promotional support</a:t>
            </a:r>
          </a:p>
          <a:p>
            <a:r>
              <a:rPr lang="en-US" b="1" dirty="0"/>
              <a:t>Heart of South Jersey</a:t>
            </a:r>
            <a:r>
              <a:rPr lang="en-US" dirty="0"/>
              <a:t>– Social service reference info, service call collection data, monthly multi-page newsletter for riders</a:t>
            </a:r>
          </a:p>
          <a:p>
            <a:r>
              <a:rPr lang="en-US" b="1" dirty="0"/>
              <a:t>NJ Transit </a:t>
            </a:r>
            <a:r>
              <a:rPr lang="en-US" dirty="0"/>
              <a:t>– Provide match funding for shuttle service through the JARC program</a:t>
            </a:r>
          </a:p>
          <a:p>
            <a:endParaRPr lang="en-US" dirty="0"/>
          </a:p>
          <a:p>
            <a:endParaRPr lang="en-US" dirty="0"/>
          </a:p>
        </p:txBody>
      </p:sp>
      <p:pic>
        <p:nvPicPr>
          <p:cNvPr id="4" name="Picture 3"/>
          <p:cNvPicPr>
            <a:picLocks noChangeAspect="1"/>
          </p:cNvPicPr>
          <p:nvPr/>
        </p:nvPicPr>
        <p:blipFill>
          <a:blip r:embed="rId2"/>
          <a:stretch>
            <a:fillRect/>
          </a:stretch>
        </p:blipFill>
        <p:spPr>
          <a:xfrm>
            <a:off x="1407911" y="206707"/>
            <a:ext cx="7135514" cy="1153885"/>
          </a:xfrm>
          <a:prstGeom prst="rect">
            <a:avLst/>
          </a:prstGeom>
        </p:spPr>
      </p:pic>
    </p:spTree>
    <p:extLst>
      <p:ext uri="{BB962C8B-B14F-4D97-AF65-F5344CB8AC3E}">
        <p14:creationId xmlns:p14="http://schemas.microsoft.com/office/powerpoint/2010/main" val="114201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2894" y="254598"/>
            <a:ext cx="6961108" cy="1320800"/>
          </a:xfrm>
        </p:spPr>
        <p:txBody>
          <a:bodyPr/>
          <a:lstStyle/>
          <a:p>
            <a:r>
              <a:rPr lang="en-US" dirty="0"/>
              <a:t>Pureland East-West Community Shuttle Program</a:t>
            </a:r>
          </a:p>
        </p:txBody>
      </p:sp>
      <p:sp>
        <p:nvSpPr>
          <p:cNvPr id="5" name="Text Placeholder 4"/>
          <p:cNvSpPr>
            <a:spLocks noGrp="1"/>
          </p:cNvSpPr>
          <p:nvPr>
            <p:ph type="body" idx="1"/>
          </p:nvPr>
        </p:nvSpPr>
        <p:spPr/>
        <p:txBody>
          <a:bodyPr/>
          <a:lstStyle/>
          <a:p>
            <a:r>
              <a:rPr lang="en-US" b="1" dirty="0"/>
              <a:t>Goals &amp; Program</a:t>
            </a:r>
          </a:p>
        </p:txBody>
      </p:sp>
      <p:sp>
        <p:nvSpPr>
          <p:cNvPr id="6" name="Content Placeholder 5"/>
          <p:cNvSpPr>
            <a:spLocks noGrp="1"/>
          </p:cNvSpPr>
          <p:nvPr>
            <p:ph sz="half" idx="2"/>
          </p:nvPr>
        </p:nvSpPr>
        <p:spPr>
          <a:xfrm>
            <a:off x="675745" y="2737245"/>
            <a:ext cx="4185623" cy="3867950"/>
          </a:xfrm>
        </p:spPr>
        <p:txBody>
          <a:bodyPr>
            <a:normAutofit fontScale="92500" lnSpcReduction="20000"/>
          </a:bodyPr>
          <a:lstStyle/>
          <a:p>
            <a:r>
              <a:rPr lang="en-US" dirty="0"/>
              <a:t>Improve access in South Jersey and the surrounding region</a:t>
            </a:r>
          </a:p>
          <a:p>
            <a:r>
              <a:rPr lang="en-US" dirty="0"/>
              <a:t>When we say access we mean:</a:t>
            </a:r>
          </a:p>
          <a:p>
            <a:r>
              <a:rPr lang="en-US" dirty="0"/>
              <a:t>Employment, job &amp; career advancement opportunities</a:t>
            </a:r>
          </a:p>
          <a:p>
            <a:r>
              <a:rPr lang="en-US" dirty="0"/>
              <a:t>Educational programs and services </a:t>
            </a:r>
          </a:p>
          <a:p>
            <a:r>
              <a:rPr lang="en-US" dirty="0"/>
              <a:t>Retail (food, clothing, etc.)</a:t>
            </a:r>
          </a:p>
          <a:p>
            <a:r>
              <a:rPr lang="en-US" dirty="0"/>
              <a:t>Medical and Healthcare faculties</a:t>
            </a:r>
          </a:p>
          <a:p>
            <a:r>
              <a:rPr lang="en-US" dirty="0"/>
              <a:t>Services &amp; Programs (nonprofits, libraries, government agencies, social services, etc.)</a:t>
            </a:r>
          </a:p>
          <a:p>
            <a:r>
              <a:rPr lang="en-US" dirty="0"/>
              <a:t>Access to regional transportation hubs</a:t>
            </a:r>
          </a:p>
          <a:p>
            <a:endParaRPr lang="en-US" dirty="0"/>
          </a:p>
        </p:txBody>
      </p:sp>
      <p:sp>
        <p:nvSpPr>
          <p:cNvPr id="7" name="Text Placeholder 6"/>
          <p:cNvSpPr>
            <a:spLocks noGrp="1"/>
          </p:cNvSpPr>
          <p:nvPr>
            <p:ph type="body" sz="quarter" idx="3"/>
          </p:nvPr>
        </p:nvSpPr>
        <p:spPr>
          <a:xfrm>
            <a:off x="5088382" y="2160983"/>
            <a:ext cx="4593499" cy="576262"/>
          </a:xfrm>
        </p:spPr>
        <p:txBody>
          <a:bodyPr/>
          <a:lstStyle/>
          <a:p>
            <a:r>
              <a:rPr lang="en-US" b="1" dirty="0"/>
              <a:t>Plan &amp; Practice</a:t>
            </a:r>
          </a:p>
        </p:txBody>
      </p:sp>
      <p:sp>
        <p:nvSpPr>
          <p:cNvPr id="8" name="Content Placeholder 7"/>
          <p:cNvSpPr>
            <a:spLocks noGrp="1"/>
          </p:cNvSpPr>
          <p:nvPr>
            <p:ph sz="quarter" idx="4"/>
          </p:nvPr>
        </p:nvSpPr>
        <p:spPr>
          <a:xfrm>
            <a:off x="5088384" y="2737245"/>
            <a:ext cx="4185618" cy="3997042"/>
          </a:xfrm>
        </p:spPr>
        <p:txBody>
          <a:bodyPr>
            <a:normAutofit fontScale="85000" lnSpcReduction="20000"/>
          </a:bodyPr>
          <a:lstStyle/>
          <a:p>
            <a:r>
              <a:rPr lang="en-US" dirty="0"/>
              <a:t>Find people who know the community, the clients and those current programs &amp; services that are available. </a:t>
            </a:r>
          </a:p>
          <a:p>
            <a:r>
              <a:rPr lang="en-US" dirty="0"/>
              <a:t>Be quiet and listen – then share your knowledge and expertise.</a:t>
            </a:r>
          </a:p>
          <a:p>
            <a:r>
              <a:rPr lang="en-US" dirty="0"/>
              <a:t>Understand that the “team” that you need in the room will probably change over time. </a:t>
            </a:r>
          </a:p>
          <a:p>
            <a:r>
              <a:rPr lang="en-US" dirty="0"/>
              <a:t>Develop goals and make sure everyone is pulling the same way. </a:t>
            </a:r>
          </a:p>
          <a:p>
            <a:r>
              <a:rPr lang="en-US" dirty="0"/>
              <a:t>It’s not just about referrals, money or the assignment of duties. All of these things should be flexible to meet the needs of your clients.</a:t>
            </a:r>
          </a:p>
          <a:p>
            <a:r>
              <a:rPr lang="en-US" dirty="0"/>
              <a:t>Be open to change, let your clients guide you based on their feedback– you need them for your program to be a success!</a:t>
            </a:r>
          </a:p>
        </p:txBody>
      </p:sp>
      <p:pic>
        <p:nvPicPr>
          <p:cNvPr id="2" name="Picture 1"/>
          <p:cNvPicPr>
            <a:picLocks noChangeAspect="1"/>
          </p:cNvPicPr>
          <p:nvPr/>
        </p:nvPicPr>
        <p:blipFill>
          <a:blip r:embed="rId2"/>
          <a:stretch>
            <a:fillRect/>
          </a:stretch>
        </p:blipFill>
        <p:spPr>
          <a:xfrm>
            <a:off x="667400" y="228814"/>
            <a:ext cx="1531987" cy="2042649"/>
          </a:xfrm>
          <a:prstGeom prst="rect">
            <a:avLst/>
          </a:prstGeom>
        </p:spPr>
      </p:pic>
      <p:pic>
        <p:nvPicPr>
          <p:cNvPr id="3" name="Picture 2"/>
          <p:cNvPicPr>
            <a:picLocks noChangeAspect="1"/>
          </p:cNvPicPr>
          <p:nvPr/>
        </p:nvPicPr>
        <p:blipFill rotWithShape="1">
          <a:blip r:embed="rId3"/>
          <a:srcRect l="10702" t="18986" r="7967" b="8437"/>
          <a:stretch/>
        </p:blipFill>
        <p:spPr>
          <a:xfrm>
            <a:off x="6192391" y="879332"/>
            <a:ext cx="3081611" cy="1392131"/>
          </a:xfrm>
          <a:prstGeom prst="rect">
            <a:avLst/>
          </a:prstGeom>
        </p:spPr>
      </p:pic>
    </p:spTree>
    <p:extLst>
      <p:ext uri="{BB962C8B-B14F-4D97-AF65-F5344CB8AC3E}">
        <p14:creationId xmlns:p14="http://schemas.microsoft.com/office/powerpoint/2010/main" val="117415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94720"/>
            <a:ext cx="8596668" cy="1320800"/>
          </a:xfrm>
        </p:spPr>
        <p:txBody>
          <a:bodyPr/>
          <a:lstStyle/>
          <a:p>
            <a:r>
              <a:rPr lang="en-US" dirty="0"/>
              <a:t>Pureland East-West Community Shuttle</a:t>
            </a:r>
          </a:p>
        </p:txBody>
      </p:sp>
      <p:sp>
        <p:nvSpPr>
          <p:cNvPr id="3" name="Text Placeholder 2"/>
          <p:cNvSpPr>
            <a:spLocks noGrp="1"/>
          </p:cNvSpPr>
          <p:nvPr>
            <p:ph type="body" idx="1"/>
          </p:nvPr>
        </p:nvSpPr>
        <p:spPr>
          <a:xfrm>
            <a:off x="365761" y="2021131"/>
            <a:ext cx="4495608" cy="700866"/>
          </a:xfrm>
        </p:spPr>
        <p:txBody>
          <a:bodyPr/>
          <a:lstStyle/>
          <a:p>
            <a:r>
              <a:rPr lang="en-US" b="1" dirty="0"/>
              <a:t>Results- Our riders now have:</a:t>
            </a:r>
          </a:p>
        </p:txBody>
      </p:sp>
      <p:sp>
        <p:nvSpPr>
          <p:cNvPr id="4" name="Content Placeholder 3"/>
          <p:cNvSpPr>
            <a:spLocks noGrp="1"/>
          </p:cNvSpPr>
          <p:nvPr>
            <p:ph sz="half" idx="2"/>
          </p:nvPr>
        </p:nvSpPr>
        <p:spPr>
          <a:xfrm>
            <a:off x="365761" y="2737245"/>
            <a:ext cx="4495608" cy="4018557"/>
          </a:xfrm>
        </p:spPr>
        <p:txBody>
          <a:bodyPr>
            <a:normAutofit fontScale="70000" lnSpcReduction="20000"/>
          </a:bodyPr>
          <a:lstStyle/>
          <a:p>
            <a:r>
              <a:rPr lang="en-US" dirty="0"/>
              <a:t>Significant ridership boarding and exiting at the Pureland Industrial Complex (employment)</a:t>
            </a:r>
          </a:p>
          <a:p>
            <a:r>
              <a:rPr lang="en-US" dirty="0"/>
              <a:t>Riders have access to the monthly newsletter which spotlights social service programs and services that can benefit riders (printed copies on the shuttle)</a:t>
            </a:r>
          </a:p>
          <a:p>
            <a:r>
              <a:rPr lang="en-US" dirty="0"/>
              <a:t>Stops at the new Inspira Medical Center &amp; Hospital (healthcare access)</a:t>
            </a:r>
          </a:p>
          <a:p>
            <a:r>
              <a:rPr lang="en-US" dirty="0"/>
              <a:t>Access to Rowan University and Glassboro area (education &amp; retail)</a:t>
            </a:r>
          </a:p>
          <a:p>
            <a:r>
              <a:rPr lang="en-US" dirty="0"/>
              <a:t>Stop at a grocery store in Williamstown (access to basic needs)</a:t>
            </a:r>
          </a:p>
          <a:p>
            <a:r>
              <a:rPr lang="en-US" dirty="0"/>
              <a:t>Transfer agreement with NJ Transit to connect with 14+ major transit routes (regional access)</a:t>
            </a:r>
          </a:p>
          <a:p>
            <a:r>
              <a:rPr lang="en-US" dirty="0"/>
              <a:t>Daily and monthly ridership continues to grow – started with 500 riders month 1 to over 5,000 riders monthly</a:t>
            </a:r>
          </a:p>
          <a:p>
            <a:r>
              <a:rPr lang="en-US" dirty="0"/>
              <a:t>Riders tell us all the time that this service has changed their lives!</a:t>
            </a:r>
          </a:p>
          <a:p>
            <a:endParaRPr lang="en-US" dirty="0"/>
          </a:p>
        </p:txBody>
      </p:sp>
      <p:sp>
        <p:nvSpPr>
          <p:cNvPr id="5" name="Text Placeholder 4"/>
          <p:cNvSpPr>
            <a:spLocks noGrp="1"/>
          </p:cNvSpPr>
          <p:nvPr>
            <p:ph type="body" sz="quarter" idx="3"/>
          </p:nvPr>
        </p:nvSpPr>
        <p:spPr/>
        <p:txBody>
          <a:bodyPr/>
          <a:lstStyle/>
          <a:p>
            <a:r>
              <a:rPr lang="en-US" b="1" dirty="0"/>
              <a:t>Sustainability</a:t>
            </a:r>
          </a:p>
        </p:txBody>
      </p:sp>
      <p:sp>
        <p:nvSpPr>
          <p:cNvPr id="6" name="Content Placeholder 5"/>
          <p:cNvSpPr>
            <a:spLocks noGrp="1"/>
          </p:cNvSpPr>
          <p:nvPr>
            <p:ph sz="quarter" idx="4"/>
          </p:nvPr>
        </p:nvSpPr>
        <p:spPr/>
        <p:txBody>
          <a:bodyPr>
            <a:normAutofit/>
          </a:bodyPr>
          <a:lstStyle/>
          <a:p>
            <a:r>
              <a:rPr lang="en-US" dirty="0"/>
              <a:t>Find match for JARC Funding (currently Pascale Sykes Foundation) </a:t>
            </a:r>
          </a:p>
          <a:p>
            <a:r>
              <a:rPr lang="en-US" dirty="0"/>
              <a:t>Grow support for local, county and state government.</a:t>
            </a:r>
          </a:p>
          <a:p>
            <a:r>
              <a:rPr lang="en-US" dirty="0"/>
              <a:t>Engage with local businesses who’s employees and clients use the service.</a:t>
            </a:r>
          </a:p>
          <a:p>
            <a:r>
              <a:rPr lang="en-US" dirty="0"/>
              <a:t>Grow ridership to show the continued need for the service.</a:t>
            </a:r>
          </a:p>
          <a:p>
            <a:endParaRPr lang="en-US" dirty="0"/>
          </a:p>
        </p:txBody>
      </p:sp>
      <p:pic>
        <p:nvPicPr>
          <p:cNvPr id="7" name="Picture 6"/>
          <p:cNvPicPr>
            <a:picLocks noChangeAspect="1"/>
          </p:cNvPicPr>
          <p:nvPr/>
        </p:nvPicPr>
        <p:blipFill>
          <a:blip r:embed="rId2"/>
          <a:stretch>
            <a:fillRect/>
          </a:stretch>
        </p:blipFill>
        <p:spPr>
          <a:xfrm>
            <a:off x="2158664" y="772146"/>
            <a:ext cx="5010862" cy="1482471"/>
          </a:xfrm>
          <a:prstGeom prst="rect">
            <a:avLst/>
          </a:prstGeom>
        </p:spPr>
      </p:pic>
    </p:spTree>
    <p:extLst>
      <p:ext uri="{BB962C8B-B14F-4D97-AF65-F5344CB8AC3E}">
        <p14:creationId xmlns:p14="http://schemas.microsoft.com/office/powerpoint/2010/main" val="45249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Lessons Learned, Best Practices</a:t>
            </a:r>
          </a:p>
        </p:txBody>
      </p:sp>
      <p:sp>
        <p:nvSpPr>
          <p:cNvPr id="6" name="Content Placeholder 5"/>
          <p:cNvSpPr>
            <a:spLocks noGrp="1"/>
          </p:cNvSpPr>
          <p:nvPr>
            <p:ph sz="half" idx="2"/>
          </p:nvPr>
        </p:nvSpPr>
        <p:spPr>
          <a:xfrm>
            <a:off x="675745" y="1721225"/>
            <a:ext cx="4185623" cy="5136776"/>
          </a:xfrm>
        </p:spPr>
        <p:txBody>
          <a:bodyPr>
            <a:normAutofit/>
          </a:bodyPr>
          <a:lstStyle/>
          <a:p>
            <a:r>
              <a:rPr lang="en-US" dirty="0"/>
              <a:t>Make sure you have the right people around the table.</a:t>
            </a:r>
          </a:p>
          <a:p>
            <a:r>
              <a:rPr lang="en-US" dirty="0"/>
              <a:t>Make sure “all” partners are committed to the shared mission.</a:t>
            </a:r>
          </a:p>
          <a:p>
            <a:r>
              <a:rPr lang="en-US" dirty="0"/>
              <a:t>Partners and workgroup maybe, can and will change over time.</a:t>
            </a:r>
          </a:p>
          <a:p>
            <a:r>
              <a:rPr lang="en-US" dirty="0"/>
              <a:t>It’s okay not to be an expert on everything. That’s why you have a team. Don’t be afraid to ask questions. </a:t>
            </a:r>
          </a:p>
          <a:p>
            <a:r>
              <a:rPr lang="en-US" dirty="0"/>
              <a:t>Definition of roles is key; each partner organization should focus on their area of expertise.</a:t>
            </a:r>
          </a:p>
        </p:txBody>
      </p:sp>
      <p:sp>
        <p:nvSpPr>
          <p:cNvPr id="8" name="Content Placeholder 7"/>
          <p:cNvSpPr>
            <a:spLocks noGrp="1"/>
          </p:cNvSpPr>
          <p:nvPr>
            <p:ph sz="quarter" idx="4"/>
          </p:nvPr>
        </p:nvSpPr>
        <p:spPr>
          <a:xfrm>
            <a:off x="5088384" y="1721225"/>
            <a:ext cx="4185617" cy="5136775"/>
          </a:xfrm>
        </p:spPr>
        <p:txBody>
          <a:bodyPr/>
          <a:lstStyle/>
          <a:p>
            <a:r>
              <a:rPr lang="en-US" dirty="0"/>
              <a:t>Be flexible; continue doing what works but be willing to make changes as needed</a:t>
            </a:r>
          </a:p>
          <a:p>
            <a:r>
              <a:rPr lang="en-US" dirty="0"/>
              <a:t>Ongoing/ organized communication between partners is critical.</a:t>
            </a:r>
          </a:p>
          <a:p>
            <a:r>
              <a:rPr lang="en-US" dirty="0"/>
              <a:t>Results matter! Make sure you have a method in place to track your data.</a:t>
            </a:r>
          </a:p>
          <a:p>
            <a:pPr lvl="1"/>
            <a:r>
              <a:rPr lang="en-US" dirty="0"/>
              <a:t>Both outcomes and outputs are important. </a:t>
            </a:r>
          </a:p>
          <a:p>
            <a:pPr lvl="1"/>
            <a:r>
              <a:rPr lang="en-US" dirty="0"/>
              <a:t>So is quantitative and qualitative data.</a:t>
            </a:r>
          </a:p>
          <a:p>
            <a:endParaRPr lang="en-US" dirty="0"/>
          </a:p>
        </p:txBody>
      </p:sp>
    </p:spTree>
    <p:extLst>
      <p:ext uri="{BB962C8B-B14F-4D97-AF65-F5344CB8AC3E}">
        <p14:creationId xmlns:p14="http://schemas.microsoft.com/office/powerpoint/2010/main" val="66685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465733" y="793449"/>
            <a:ext cx="7766936" cy="1646302"/>
          </a:xfrm>
        </p:spPr>
        <p:txBody>
          <a:bodyPr/>
          <a:lstStyle/>
          <a:p>
            <a:r>
              <a:rPr lang="en-US" dirty="0"/>
              <a:t>Questions? Comments? </a:t>
            </a:r>
          </a:p>
        </p:txBody>
      </p:sp>
      <p:sp>
        <p:nvSpPr>
          <p:cNvPr id="8" name="Text Placeholder 7"/>
          <p:cNvSpPr>
            <a:spLocks noGrp="1"/>
          </p:cNvSpPr>
          <p:nvPr>
            <p:ph type="subTitle" idx="1"/>
          </p:nvPr>
        </p:nvSpPr>
        <p:spPr>
          <a:xfrm>
            <a:off x="1465733" y="2439751"/>
            <a:ext cx="7766936" cy="1096899"/>
          </a:xfrm>
        </p:spPr>
        <p:txBody>
          <a:bodyPr/>
          <a:lstStyle/>
          <a:p>
            <a:r>
              <a:rPr lang="en-US" dirty="0"/>
              <a:t>Thank you for attending our breakout session. </a:t>
            </a:r>
          </a:p>
        </p:txBody>
      </p:sp>
      <p:pic>
        <p:nvPicPr>
          <p:cNvPr id="9" name="Picture 8"/>
          <p:cNvPicPr>
            <a:picLocks noChangeAspect="1"/>
          </p:cNvPicPr>
          <p:nvPr/>
        </p:nvPicPr>
        <p:blipFill>
          <a:blip r:embed="rId2"/>
          <a:stretch>
            <a:fillRect/>
          </a:stretch>
        </p:blipFill>
        <p:spPr>
          <a:xfrm>
            <a:off x="3827409" y="3536650"/>
            <a:ext cx="3043583" cy="3043583"/>
          </a:xfrm>
          <a:prstGeom prst="rect">
            <a:avLst/>
          </a:prstGeom>
        </p:spPr>
      </p:pic>
    </p:spTree>
    <p:extLst>
      <p:ext uri="{BB962C8B-B14F-4D97-AF65-F5344CB8AC3E}">
        <p14:creationId xmlns:p14="http://schemas.microsoft.com/office/powerpoint/2010/main" val="223642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3" name="Content Placeholder 2"/>
          <p:cNvSpPr>
            <a:spLocks noGrp="1"/>
          </p:cNvSpPr>
          <p:nvPr>
            <p:ph idx="1"/>
          </p:nvPr>
        </p:nvSpPr>
        <p:spPr/>
        <p:txBody>
          <a:bodyPr/>
          <a:lstStyle/>
          <a:p>
            <a:r>
              <a:rPr lang="en-US" dirty="0"/>
              <a:t>Introductions (5 mins)</a:t>
            </a:r>
          </a:p>
          <a:p>
            <a:r>
              <a:rPr lang="en-US" dirty="0"/>
              <a:t>Effective &amp; Ineffective Collaborations (10 mins)</a:t>
            </a:r>
          </a:p>
          <a:p>
            <a:r>
              <a:rPr lang="en-US" dirty="0"/>
              <a:t>Collaboration &amp; The Whole Family Approach (25 mins)</a:t>
            </a:r>
          </a:p>
          <a:p>
            <a:pPr lvl="1"/>
            <a:r>
              <a:rPr lang="en-US" dirty="0"/>
              <a:t>Familia Adelante/Family Forward</a:t>
            </a:r>
          </a:p>
          <a:p>
            <a:pPr lvl="1"/>
            <a:r>
              <a:rPr lang="en-US" dirty="0"/>
              <a:t>Pureland East-West Community Shuttle</a:t>
            </a:r>
          </a:p>
          <a:p>
            <a:r>
              <a:rPr lang="en-US" dirty="0"/>
              <a:t>Lessons Learned &amp; Best Practices (10 mins)</a:t>
            </a:r>
          </a:p>
          <a:p>
            <a:r>
              <a:rPr lang="en-US" dirty="0"/>
              <a:t>Questions &amp; Comments (10 mins)</a:t>
            </a:r>
          </a:p>
        </p:txBody>
      </p:sp>
    </p:spTree>
    <p:extLst>
      <p:ext uri="{BB962C8B-B14F-4D97-AF65-F5344CB8AC3E}">
        <p14:creationId xmlns:p14="http://schemas.microsoft.com/office/powerpoint/2010/main" val="145217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a:t>Paula Sarro, Associate Executive Director</a:t>
            </a:r>
            <a:br>
              <a:rPr lang="pt-BR" dirty="0"/>
            </a:br>
            <a:r>
              <a:rPr lang="pt-BR" dirty="0"/>
              <a:t>Mercy Center</a:t>
            </a:r>
            <a:endParaRPr lang="en-US" dirty="0"/>
          </a:p>
        </p:txBody>
      </p:sp>
      <p:sp>
        <p:nvSpPr>
          <p:cNvPr id="3" name="Content Placeholder 2"/>
          <p:cNvSpPr>
            <a:spLocks noGrp="1"/>
          </p:cNvSpPr>
          <p:nvPr>
            <p:ph idx="1"/>
          </p:nvPr>
        </p:nvSpPr>
        <p:spPr/>
        <p:txBody>
          <a:bodyPr/>
          <a:lstStyle/>
          <a:p>
            <a:pPr marL="0" indent="0">
              <a:buNone/>
            </a:pPr>
            <a:r>
              <a:rPr lang="en-US" dirty="0"/>
              <a:t>Who is Mercy Center?</a:t>
            </a:r>
          </a:p>
          <a:p>
            <a:r>
              <a:rPr lang="en-US" dirty="0"/>
              <a:t>30-year-old community center located in the South Bronx, NY</a:t>
            </a:r>
          </a:p>
          <a:p>
            <a:r>
              <a:rPr lang="en-US" dirty="0"/>
              <a:t>Provides a supportive community and services for over 2,700  low-income, mostly  immigrant women, men, and children each year; participants come from over 50 countries </a:t>
            </a:r>
          </a:p>
          <a:p>
            <a:r>
              <a:rPr lang="en-US" dirty="0"/>
              <a:t>Provides high-quality, holistic educational and social services that help participants to reach their full potential through education, skills acquisition, family strengthening, immigration assistance, and personal development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353" y="5138166"/>
            <a:ext cx="3079208" cy="1316197"/>
          </a:xfrm>
          <a:prstGeom prst="rect">
            <a:avLst/>
          </a:prstGeom>
        </p:spPr>
      </p:pic>
    </p:spTree>
    <p:extLst>
      <p:ext uri="{BB962C8B-B14F-4D97-AF65-F5344CB8AC3E}">
        <p14:creationId xmlns:p14="http://schemas.microsoft.com/office/powerpoint/2010/main" val="703797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Michael Gower, Executive Director</a:t>
            </a:r>
            <a:br>
              <a:rPr lang="en-US" dirty="0"/>
            </a:br>
            <a:r>
              <a:rPr lang="en-US" dirty="0"/>
              <a:t>United Way of Gloucester County</a:t>
            </a:r>
          </a:p>
        </p:txBody>
      </p:sp>
      <p:sp>
        <p:nvSpPr>
          <p:cNvPr id="3" name="Content Placeholder 2"/>
          <p:cNvSpPr>
            <a:spLocks noGrp="1"/>
          </p:cNvSpPr>
          <p:nvPr>
            <p:ph idx="1"/>
          </p:nvPr>
        </p:nvSpPr>
        <p:spPr/>
        <p:txBody>
          <a:bodyPr/>
          <a:lstStyle/>
          <a:p>
            <a:r>
              <a:rPr lang="en-US" dirty="0"/>
              <a:t>Who is the United Way of Gloucester County?</a:t>
            </a:r>
          </a:p>
          <a:p>
            <a:r>
              <a:rPr lang="en-US" dirty="0"/>
              <a:t>Mission Statement - The mission of the United Way of Gloucester County is to be the leader in building community capacity to foster individual well being. Through collaboration with the United Way, consumers and providers of health and human services in Gloucester County will be more self-sufficient.</a:t>
            </a:r>
          </a:p>
          <a:p>
            <a:r>
              <a:rPr lang="en-US" dirty="0"/>
              <a:t>Goals - Be the recognized leader in identifying and addressing critical community needs; Stimulate community involvement; Develop resources sufficient to meet community needs; Affect sustainable solutions; and Enable self-sufficiency.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774" y="5088392"/>
            <a:ext cx="2155787" cy="1549472"/>
          </a:xfrm>
          <a:prstGeom prst="rect">
            <a:avLst/>
          </a:prstGeom>
        </p:spPr>
      </p:pic>
    </p:spTree>
    <p:extLst>
      <p:ext uri="{BB962C8B-B14F-4D97-AF65-F5344CB8AC3E}">
        <p14:creationId xmlns:p14="http://schemas.microsoft.com/office/powerpoint/2010/main" val="446639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collaboration, why is it important? </a:t>
            </a:r>
          </a:p>
        </p:txBody>
      </p:sp>
      <p:sp>
        <p:nvSpPr>
          <p:cNvPr id="3" name="Content Placeholder 2"/>
          <p:cNvSpPr>
            <a:spLocks noGrp="1"/>
          </p:cNvSpPr>
          <p:nvPr>
            <p:ph idx="1"/>
          </p:nvPr>
        </p:nvSpPr>
        <p:spPr>
          <a:xfrm>
            <a:off x="677334" y="4511904"/>
            <a:ext cx="8596668" cy="2150153"/>
          </a:xfrm>
        </p:spPr>
        <p:txBody>
          <a:bodyPr/>
          <a:lstStyle/>
          <a:p>
            <a:r>
              <a:rPr lang="en-US" dirty="0"/>
              <a:t>Great things in business are never done by one person. They’re done by a team of people. – Steve Jobs</a:t>
            </a:r>
          </a:p>
          <a:p>
            <a:r>
              <a:rPr lang="en-US" dirty="0"/>
              <a:t>Coming together is a beginning; keeping together is a progress; working together is success. – Henry Ford</a:t>
            </a:r>
          </a:p>
          <a:p>
            <a:r>
              <a:rPr lang="en-US" dirty="0"/>
              <a:t>Never doubt that a small group of thoughtful, committed citizen can change the world; indeed, it’s the only thing that ever has. - Margaret Mead</a:t>
            </a:r>
          </a:p>
        </p:txBody>
      </p:sp>
      <p:pic>
        <p:nvPicPr>
          <p:cNvPr id="4" name="Picture 3"/>
          <p:cNvPicPr>
            <a:picLocks noChangeAspect="1"/>
          </p:cNvPicPr>
          <p:nvPr/>
        </p:nvPicPr>
        <p:blipFill>
          <a:blip r:embed="rId2"/>
          <a:stretch>
            <a:fillRect/>
          </a:stretch>
        </p:blipFill>
        <p:spPr>
          <a:xfrm>
            <a:off x="677334" y="2062505"/>
            <a:ext cx="5867400" cy="2143125"/>
          </a:xfrm>
          <a:prstGeom prst="rect">
            <a:avLst/>
          </a:prstGeom>
        </p:spPr>
      </p:pic>
      <p:pic>
        <p:nvPicPr>
          <p:cNvPr id="5" name="Picture 4"/>
          <p:cNvPicPr>
            <a:picLocks noChangeAspect="1"/>
          </p:cNvPicPr>
          <p:nvPr/>
        </p:nvPicPr>
        <p:blipFill>
          <a:blip r:embed="rId3"/>
          <a:stretch>
            <a:fillRect/>
          </a:stretch>
        </p:blipFill>
        <p:spPr>
          <a:xfrm>
            <a:off x="6679087" y="2067829"/>
            <a:ext cx="2905091" cy="2140454"/>
          </a:xfrm>
          <a:prstGeom prst="rect">
            <a:avLst/>
          </a:prstGeom>
        </p:spPr>
      </p:pic>
    </p:spTree>
    <p:extLst>
      <p:ext uri="{BB962C8B-B14F-4D97-AF65-F5344CB8AC3E}">
        <p14:creationId xmlns:p14="http://schemas.microsoft.com/office/powerpoint/2010/main" val="3594051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&amp; Ineffective Traits</a:t>
            </a:r>
          </a:p>
        </p:txBody>
      </p:sp>
      <p:sp>
        <p:nvSpPr>
          <p:cNvPr id="4" name="Content Placeholder 3"/>
          <p:cNvSpPr>
            <a:spLocks noGrp="1"/>
          </p:cNvSpPr>
          <p:nvPr>
            <p:ph sz="half" idx="1"/>
          </p:nvPr>
        </p:nvSpPr>
        <p:spPr>
          <a:xfrm>
            <a:off x="581891" y="2036618"/>
            <a:ext cx="3290863" cy="4514789"/>
          </a:xfrm>
        </p:spPr>
        <p:txBody>
          <a:bodyPr>
            <a:normAutofit fontScale="92500" lnSpcReduction="20000"/>
          </a:bodyPr>
          <a:lstStyle/>
          <a:p>
            <a:r>
              <a:rPr lang="en-US" dirty="0"/>
              <a:t>Trust</a:t>
            </a:r>
          </a:p>
          <a:p>
            <a:r>
              <a:rPr lang="en-US" dirty="0"/>
              <a:t>Respect</a:t>
            </a:r>
          </a:p>
          <a:p>
            <a:r>
              <a:rPr lang="en-US" dirty="0"/>
              <a:t>Willingness / Cooperation</a:t>
            </a:r>
          </a:p>
          <a:p>
            <a:r>
              <a:rPr lang="en-US" dirty="0"/>
              <a:t>Empowerment</a:t>
            </a:r>
          </a:p>
          <a:p>
            <a:r>
              <a:rPr lang="en-US" dirty="0"/>
              <a:t>Effective Communication</a:t>
            </a:r>
          </a:p>
          <a:p>
            <a:r>
              <a:rPr lang="en-US" dirty="0"/>
              <a:t>Open-mindedness</a:t>
            </a:r>
          </a:p>
          <a:p>
            <a:r>
              <a:rPr lang="en-US" dirty="0"/>
              <a:t>Organization &amp; Buy-In</a:t>
            </a:r>
          </a:p>
          <a:p>
            <a:r>
              <a:rPr lang="en-US" dirty="0"/>
              <a:t>Strategy: Long-term thinking (Time)</a:t>
            </a:r>
          </a:p>
          <a:p>
            <a:r>
              <a:rPr lang="en-US" dirty="0"/>
              <a:t>Adaptability: willingness to change &amp; compromise </a:t>
            </a:r>
          </a:p>
          <a:p>
            <a:r>
              <a:rPr lang="en-US" dirty="0"/>
              <a:t>Debate</a:t>
            </a:r>
          </a:p>
          <a:p>
            <a:r>
              <a:rPr lang="en-US" dirty="0"/>
              <a:t>Shared goals and objectives</a:t>
            </a:r>
          </a:p>
          <a:p>
            <a:r>
              <a:rPr lang="en-US" dirty="0"/>
              <a:t>Clearly defined roles</a:t>
            </a:r>
          </a:p>
          <a:p>
            <a:endParaRPr lang="en-US" dirty="0"/>
          </a:p>
          <a:p>
            <a:pPr marL="0" indent="0">
              <a:buNone/>
            </a:pPr>
            <a:endParaRPr lang="en-US" dirty="0"/>
          </a:p>
          <a:p>
            <a:endParaRPr lang="en-US" dirty="0"/>
          </a:p>
        </p:txBody>
      </p:sp>
      <p:sp>
        <p:nvSpPr>
          <p:cNvPr id="5" name="Content Placeholder 4"/>
          <p:cNvSpPr>
            <a:spLocks noGrp="1"/>
          </p:cNvSpPr>
          <p:nvPr>
            <p:ph sz="half" idx="2"/>
          </p:nvPr>
        </p:nvSpPr>
        <p:spPr>
          <a:xfrm>
            <a:off x="4163209" y="2160589"/>
            <a:ext cx="5701553" cy="4390818"/>
          </a:xfrm>
        </p:spPr>
        <p:txBody>
          <a:bodyPr>
            <a:normAutofit fontScale="92500" lnSpcReduction="20000"/>
          </a:bodyPr>
          <a:lstStyle/>
          <a:p>
            <a:r>
              <a:rPr lang="en-US" dirty="0"/>
              <a:t>No processes for gaining consensus or resolving conflicts</a:t>
            </a:r>
          </a:p>
          <a:p>
            <a:r>
              <a:rPr lang="en-US" dirty="0"/>
              <a:t>Team members who lack a commitment to the goal</a:t>
            </a:r>
          </a:p>
          <a:p>
            <a:r>
              <a:rPr lang="en-US" dirty="0"/>
              <a:t>Lack of camaraderie</a:t>
            </a:r>
          </a:p>
          <a:p>
            <a:r>
              <a:rPr lang="en-US" dirty="0"/>
              <a:t>Lack of openness and trust</a:t>
            </a:r>
          </a:p>
          <a:p>
            <a:r>
              <a:rPr lang="en-US" dirty="0"/>
              <a:t>Vague role definitions</a:t>
            </a:r>
          </a:p>
          <a:p>
            <a:r>
              <a:rPr lang="en-US" dirty="0"/>
              <a:t>No commonality or cohesiveness</a:t>
            </a:r>
          </a:p>
          <a:p>
            <a:r>
              <a:rPr lang="en-US" dirty="0"/>
              <a:t>Conformity and mind protection</a:t>
            </a:r>
          </a:p>
          <a:p>
            <a:r>
              <a:rPr lang="en-US" dirty="0"/>
              <a:t>Low tolerance for diversity</a:t>
            </a:r>
          </a:p>
          <a:p>
            <a:r>
              <a:rPr lang="en-US" dirty="0"/>
              <a:t>Insufficient resources</a:t>
            </a:r>
          </a:p>
          <a:p>
            <a:r>
              <a:rPr lang="en-US" dirty="0"/>
              <a:t>Lack of management support</a:t>
            </a:r>
          </a:p>
          <a:p>
            <a:r>
              <a:rPr lang="en-US" dirty="0"/>
              <a:t>Listless team members</a:t>
            </a:r>
          </a:p>
          <a:p>
            <a:r>
              <a:rPr lang="en-US" dirty="0"/>
              <a:t>A discontinuity between individual expectations and group expectations</a:t>
            </a:r>
          </a:p>
          <a:p>
            <a:endParaRPr lang="en-US" dirty="0"/>
          </a:p>
        </p:txBody>
      </p:sp>
      <p:pic>
        <p:nvPicPr>
          <p:cNvPr id="6" name="Picture 5"/>
          <p:cNvPicPr>
            <a:picLocks noChangeAspect="1"/>
          </p:cNvPicPr>
          <p:nvPr/>
        </p:nvPicPr>
        <p:blipFill rotWithShape="1">
          <a:blip r:embed="rId2"/>
          <a:srcRect r="48237"/>
          <a:stretch/>
        </p:blipFill>
        <p:spPr>
          <a:xfrm>
            <a:off x="2059215" y="1314470"/>
            <a:ext cx="1616112" cy="1338078"/>
          </a:xfrm>
          <a:prstGeom prst="rect">
            <a:avLst/>
          </a:prstGeom>
        </p:spPr>
      </p:pic>
      <p:pic>
        <p:nvPicPr>
          <p:cNvPr id="7" name="Picture 6"/>
          <p:cNvPicPr>
            <a:picLocks noChangeAspect="1"/>
          </p:cNvPicPr>
          <p:nvPr/>
        </p:nvPicPr>
        <p:blipFill rotWithShape="1">
          <a:blip r:embed="rId2"/>
          <a:srcRect l="50305"/>
          <a:stretch/>
        </p:blipFill>
        <p:spPr>
          <a:xfrm>
            <a:off x="8076526" y="3496834"/>
            <a:ext cx="1551566" cy="1338078"/>
          </a:xfrm>
          <a:prstGeom prst="rect">
            <a:avLst/>
          </a:prstGeom>
        </p:spPr>
      </p:pic>
    </p:spTree>
    <p:extLst>
      <p:ext uri="{BB962C8B-B14F-4D97-AF65-F5344CB8AC3E}">
        <p14:creationId xmlns:p14="http://schemas.microsoft.com/office/powerpoint/2010/main" val="1300505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875" y="52132"/>
            <a:ext cx="5549295" cy="1278466"/>
          </a:xfrm>
        </p:spPr>
        <p:txBody>
          <a:bodyPr>
            <a:normAutofit/>
          </a:bodyPr>
          <a:lstStyle/>
          <a:p>
            <a:r>
              <a:rPr lang="en-US" sz="3600" dirty="0"/>
              <a:t>Whole Family Approach </a:t>
            </a:r>
          </a:p>
        </p:txBody>
      </p:sp>
      <p:pic>
        <p:nvPicPr>
          <p:cNvPr id="5" name="Content Placeholder 4"/>
          <p:cNvPicPr>
            <a:picLocks noGrp="1" noChangeAspect="1"/>
          </p:cNvPicPr>
          <p:nvPr>
            <p:ph idx="1"/>
          </p:nvPr>
        </p:nvPicPr>
        <p:blipFill rotWithShape="1">
          <a:blip r:embed="rId2"/>
          <a:srcRect l="17216" t="7368" r="17648" b="7601"/>
          <a:stretch/>
        </p:blipFill>
        <p:spPr>
          <a:xfrm>
            <a:off x="720875" y="1544807"/>
            <a:ext cx="4389120" cy="4389120"/>
          </a:xfrm>
          <a:prstGeom prst="rect">
            <a:avLst/>
          </a:prstGeom>
        </p:spPr>
      </p:pic>
      <p:sp>
        <p:nvSpPr>
          <p:cNvPr id="4" name="Text Placeholder 3"/>
          <p:cNvSpPr>
            <a:spLocks noGrp="1"/>
          </p:cNvSpPr>
          <p:nvPr>
            <p:ph type="body" sz="half" idx="2"/>
          </p:nvPr>
        </p:nvSpPr>
        <p:spPr>
          <a:xfrm>
            <a:off x="5281748" y="1544807"/>
            <a:ext cx="4188823" cy="5117250"/>
          </a:xfrm>
        </p:spPr>
        <p:txBody>
          <a:bodyPr>
            <a:normAutofit/>
          </a:bodyPr>
          <a:lstStyle/>
          <a:p>
            <a:r>
              <a:rPr lang="en-US" sz="1600" dirty="0"/>
              <a:t>Several factors make the Whole Family Approach unique and effective:</a:t>
            </a:r>
          </a:p>
          <a:p>
            <a:r>
              <a:rPr lang="en-US" sz="1600" dirty="0"/>
              <a:t>Families include two adult caregivers, one working or able to work, committed to the long-term well-being of the entire family.</a:t>
            </a:r>
          </a:p>
          <a:p>
            <a:r>
              <a:rPr lang="en-US" sz="1600" dirty="0"/>
              <a:t>Families self-identify goals and work together to accomplish individual and family-wide goals.</a:t>
            </a:r>
          </a:p>
          <a:p>
            <a:r>
              <a:rPr lang="en-US" sz="1600" dirty="0"/>
              <a:t>Families create and implement plans with behavioral objectives, enabling them to reach their goals together.</a:t>
            </a:r>
          </a:p>
          <a:p>
            <a:r>
              <a:rPr lang="en-US" sz="1600" dirty="0"/>
              <a:t>Families have access to a range of organizations offering the tools to act on their plans.</a:t>
            </a:r>
          </a:p>
          <a:p>
            <a:r>
              <a:rPr lang="en-US" sz="1600" dirty="0"/>
              <a:t>Collaborations of agencies support families in achieving goals by coordinating offerings, activities and supports.</a:t>
            </a:r>
          </a:p>
        </p:txBody>
      </p:sp>
    </p:spTree>
    <p:extLst>
      <p:ext uri="{BB962C8B-B14F-4D97-AF65-F5344CB8AC3E}">
        <p14:creationId xmlns:p14="http://schemas.microsoft.com/office/powerpoint/2010/main" val="1931224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31371"/>
            <a:ext cx="7116837" cy="1320800"/>
          </a:xfrm>
        </p:spPr>
        <p:txBody>
          <a:bodyPr/>
          <a:lstStyle/>
          <a:p>
            <a:r>
              <a:rPr lang="en-US" dirty="0"/>
              <a:t>Familia Adelante/Family Forward</a:t>
            </a:r>
            <a:br>
              <a:rPr lang="en-US" dirty="0"/>
            </a:br>
            <a:r>
              <a:rPr lang="en-US" dirty="0"/>
              <a:t>Collaboration</a:t>
            </a:r>
          </a:p>
        </p:txBody>
      </p:sp>
      <p:sp>
        <p:nvSpPr>
          <p:cNvPr id="3" name="Content Placeholder 2"/>
          <p:cNvSpPr>
            <a:spLocks noGrp="1"/>
          </p:cNvSpPr>
          <p:nvPr>
            <p:ph idx="1"/>
          </p:nvPr>
        </p:nvSpPr>
        <p:spPr>
          <a:xfrm>
            <a:off x="677334" y="1952171"/>
            <a:ext cx="8596668" cy="4620751"/>
          </a:xfrm>
        </p:spPr>
        <p:txBody>
          <a:bodyPr>
            <a:normAutofit/>
          </a:bodyPr>
          <a:lstStyle/>
          <a:p>
            <a:pPr marL="0" indent="0">
              <a:buNone/>
            </a:pPr>
            <a:r>
              <a:rPr lang="en-US" dirty="0"/>
              <a:t>A collaborative initiative that strengthens immigrant families by helping them establish and achieve family-driven goals in the areas of economic stability, educational opportunities, family functioning, and adult and child well-being</a:t>
            </a:r>
          </a:p>
          <a:p>
            <a:r>
              <a:rPr lang="en-US" b="1" dirty="0"/>
              <a:t>Pascale Sykes Foundation </a:t>
            </a:r>
            <a:r>
              <a:rPr lang="en-US" dirty="0"/>
              <a:t>– community change agent, collaboration funder</a:t>
            </a:r>
          </a:p>
          <a:p>
            <a:r>
              <a:rPr lang="en-US" b="1" dirty="0"/>
              <a:t>Mercy Center </a:t>
            </a:r>
            <a:r>
              <a:rPr lang="en-US" dirty="0"/>
              <a:t>– serves as lead agency and manages collaboration; provides family workers who support families in achieving goals and accessing resources; promotes family participation in community-building activities</a:t>
            </a:r>
          </a:p>
          <a:p>
            <a:r>
              <a:rPr lang="en-US" b="1" dirty="0"/>
              <a:t>Fiver Children’s Foundation </a:t>
            </a:r>
            <a:r>
              <a:rPr lang="en-US" dirty="0"/>
              <a:t>– addresses family members’ educational opportunities and achievement through workshops and individual coaching</a:t>
            </a:r>
          </a:p>
          <a:p>
            <a:r>
              <a:rPr lang="en-US" b="1" dirty="0"/>
              <a:t>Qualitas of Life Foundation </a:t>
            </a:r>
            <a:r>
              <a:rPr lang="en-US" dirty="0"/>
              <a:t>– provides financial literacy courses/workshops and individual financial coaching</a:t>
            </a:r>
          </a:p>
          <a:p>
            <a:r>
              <a:rPr lang="en-US" b="1" dirty="0"/>
              <a:t>Tanya Valle, Certified Mindfulness Practitioner </a:t>
            </a:r>
            <a:r>
              <a:rPr lang="en-US" dirty="0"/>
              <a:t>– offers adult and children's mindfulness workshops on improving emotional health and stress management, body awareness, and concentration</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8011886" y="417324"/>
            <a:ext cx="1262116" cy="1341905"/>
          </a:xfrm>
          <a:prstGeom prst="rect">
            <a:avLst/>
          </a:prstGeom>
        </p:spPr>
      </p:pic>
    </p:spTree>
    <p:extLst>
      <p:ext uri="{BB962C8B-B14F-4D97-AF65-F5344CB8AC3E}">
        <p14:creationId xmlns:p14="http://schemas.microsoft.com/office/powerpoint/2010/main" val="3046259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Familia Adelante/Family Forward Collaboration</a:t>
            </a:r>
          </a:p>
        </p:txBody>
      </p:sp>
      <p:sp>
        <p:nvSpPr>
          <p:cNvPr id="7" name="Content Placeholder 6"/>
          <p:cNvSpPr>
            <a:spLocks noGrp="1"/>
          </p:cNvSpPr>
          <p:nvPr>
            <p:ph sz="half" idx="2"/>
          </p:nvPr>
        </p:nvSpPr>
        <p:spPr>
          <a:xfrm>
            <a:off x="561109" y="2587336"/>
            <a:ext cx="4166755" cy="4136193"/>
          </a:xfrm>
        </p:spPr>
        <p:txBody>
          <a:bodyPr>
            <a:normAutofit fontScale="92500" lnSpcReduction="20000"/>
          </a:bodyPr>
          <a:lstStyle/>
          <a:p>
            <a:r>
              <a:rPr lang="en-US" b="1" dirty="0"/>
              <a:t>Synergy</a:t>
            </a:r>
            <a:r>
              <a:rPr lang="en-US" dirty="0"/>
              <a:t> - Collaborators working together results in deeper and more effective resources and expertise available for families; much more than a referral arrangement</a:t>
            </a:r>
          </a:p>
          <a:p>
            <a:r>
              <a:rPr lang="en-US" b="1" dirty="0"/>
              <a:t>Flexibility</a:t>
            </a:r>
            <a:r>
              <a:rPr lang="en-US" dirty="0"/>
              <a:t> – Changes in program design made in response to evolving needs of families; trial and error</a:t>
            </a:r>
          </a:p>
          <a:p>
            <a:r>
              <a:rPr lang="en-US" b="1" dirty="0"/>
              <a:t>Budget</a:t>
            </a:r>
            <a:r>
              <a:rPr lang="en-US" dirty="0"/>
              <a:t> – Shared collaboration budget requires transparency, recognition of mutual goals, and agreed-upon expectations</a:t>
            </a:r>
          </a:p>
          <a:p>
            <a:r>
              <a:rPr lang="en-US" b="1" dirty="0"/>
              <a:t>Communication &amp; Data </a:t>
            </a:r>
            <a:r>
              <a:rPr lang="en-US" dirty="0"/>
              <a:t>– Regular team meetings and shared database result in shared knowledge of families’ needs and goals and better outcomes</a:t>
            </a:r>
          </a:p>
          <a:p>
            <a:endParaRPr lang="en-US" dirty="0"/>
          </a:p>
        </p:txBody>
      </p:sp>
      <p:sp>
        <p:nvSpPr>
          <p:cNvPr id="9" name="Content Placeholder 8"/>
          <p:cNvSpPr>
            <a:spLocks noGrp="1"/>
          </p:cNvSpPr>
          <p:nvPr>
            <p:ph sz="quarter" idx="4"/>
          </p:nvPr>
        </p:nvSpPr>
        <p:spPr>
          <a:xfrm>
            <a:off x="5088384" y="2737245"/>
            <a:ext cx="4185617" cy="3986284"/>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sp>
        <p:nvSpPr>
          <p:cNvPr id="3" name="Text Placeholder 2"/>
          <p:cNvSpPr>
            <a:spLocks noGrp="1"/>
          </p:cNvSpPr>
          <p:nvPr>
            <p:ph type="body" sz="quarter" idx="3"/>
          </p:nvPr>
        </p:nvSpPr>
        <p:spPr>
          <a:xfrm>
            <a:off x="5088383" y="1693718"/>
            <a:ext cx="4185618" cy="561109"/>
          </a:xfrm>
        </p:spPr>
        <p:txBody>
          <a:bodyPr/>
          <a:lstStyle/>
          <a:p>
            <a:pPr algn="ctr"/>
            <a:r>
              <a:rPr lang="en-US" b="1" dirty="0"/>
              <a:t>             The Larios Family</a:t>
            </a:r>
          </a:p>
        </p:txBody>
      </p:sp>
      <p:sp>
        <p:nvSpPr>
          <p:cNvPr id="4" name="Text Placeholder 3"/>
          <p:cNvSpPr>
            <a:spLocks noGrp="1"/>
          </p:cNvSpPr>
          <p:nvPr>
            <p:ph type="body" idx="1"/>
          </p:nvPr>
        </p:nvSpPr>
        <p:spPr>
          <a:xfrm>
            <a:off x="675745" y="1828801"/>
            <a:ext cx="4185623" cy="561108"/>
          </a:xfrm>
        </p:spPr>
        <p:txBody>
          <a:bodyPr/>
          <a:lstStyle/>
          <a:p>
            <a:pPr algn="ctr"/>
            <a:r>
              <a:rPr lang="en-US" b="1" dirty="0"/>
              <a:t>Plan &amp; Practice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9417" y="2514598"/>
            <a:ext cx="5361711" cy="4021283"/>
          </a:xfrm>
          <a:prstGeom prst="rect">
            <a:avLst/>
          </a:prstGeom>
        </p:spPr>
      </p:pic>
    </p:spTree>
    <p:extLst>
      <p:ext uri="{BB962C8B-B14F-4D97-AF65-F5344CB8AC3E}">
        <p14:creationId xmlns:p14="http://schemas.microsoft.com/office/powerpoint/2010/main" val="39998269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466</TotalTime>
  <Words>1571</Words>
  <Application>Microsoft Office PowerPoint</Application>
  <PresentationFormat>Widescreen</PresentationFormat>
  <Paragraphs>145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Trebuchet MS</vt:lpstr>
      <vt:lpstr>Wingdings 3</vt:lpstr>
      <vt:lpstr>Facet</vt:lpstr>
      <vt:lpstr>Forming and Sustaining a Successful Collaboration</vt:lpstr>
      <vt:lpstr>Table of Contents</vt:lpstr>
      <vt:lpstr>Paula Sarro, Associate Executive Director Mercy Center</vt:lpstr>
      <vt:lpstr>Michael Gower, Executive Director United Way of Gloucester County</vt:lpstr>
      <vt:lpstr>What is a collaboration, why is it important? </vt:lpstr>
      <vt:lpstr>Effective &amp; Ineffective Traits</vt:lpstr>
      <vt:lpstr>Whole Family Approach </vt:lpstr>
      <vt:lpstr>Familia Adelante/Family Forward Collaboration</vt:lpstr>
      <vt:lpstr>Familia Adelante/Family Forward Collaboration</vt:lpstr>
      <vt:lpstr>Familia Adelante/Family Forward Collaboration</vt:lpstr>
      <vt:lpstr>PowerPoint Presentation</vt:lpstr>
      <vt:lpstr>Pureland East-West Community Shuttle Program</vt:lpstr>
      <vt:lpstr>Pureland East-West Community Shuttle</vt:lpstr>
      <vt:lpstr>Lessons Learned, Best Practices</vt:lpstr>
      <vt:lpstr>Questions? Comments?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Forming and Sustaining a Successful Collaboration</dc:title>
  <dc:creator>mgower</dc:creator>
  <cp:lastModifiedBy>Joni VanNest</cp:lastModifiedBy>
  <cp:revision>26</cp:revision>
  <cp:lastPrinted>2020-02-10T15:15:12Z</cp:lastPrinted>
  <dcterms:created xsi:type="dcterms:W3CDTF">2020-01-22T22:04:07Z</dcterms:created>
  <dcterms:modified xsi:type="dcterms:W3CDTF">2020-02-10T15:32:54Z</dcterms:modified>
</cp:coreProperties>
</file>